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7"/>
    <p:sldMasterId id="2147483671" r:id="rId8"/>
    <p:sldMasterId id="2147483682" r:id="rId9"/>
  </p:sldMasterIdLst>
  <p:notesMasterIdLst>
    <p:notesMasterId r:id="rId35"/>
  </p:notesMasterIdLst>
  <p:sldIdLst>
    <p:sldId id="269" r:id="rId10"/>
    <p:sldId id="335" r:id="rId11"/>
    <p:sldId id="344" r:id="rId12"/>
    <p:sldId id="363" r:id="rId13"/>
    <p:sldId id="364" r:id="rId14"/>
    <p:sldId id="365" r:id="rId15"/>
    <p:sldId id="366" r:id="rId16"/>
    <p:sldId id="367" r:id="rId17"/>
    <p:sldId id="368" r:id="rId18"/>
    <p:sldId id="369" r:id="rId19"/>
    <p:sldId id="370" r:id="rId20"/>
    <p:sldId id="371" r:id="rId21"/>
    <p:sldId id="361" r:id="rId22"/>
    <p:sldId id="346" r:id="rId23"/>
    <p:sldId id="347" r:id="rId24"/>
    <p:sldId id="348" r:id="rId25"/>
    <p:sldId id="349" r:id="rId26"/>
    <p:sldId id="350" r:id="rId27"/>
    <p:sldId id="352" r:id="rId28"/>
    <p:sldId id="353" r:id="rId29"/>
    <p:sldId id="354" r:id="rId30"/>
    <p:sldId id="355" r:id="rId31"/>
    <p:sldId id="357" r:id="rId32"/>
    <p:sldId id="358" r:id="rId33"/>
    <p:sldId id="372" r:id="rId34"/>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NEVA Nevena (FRA)" initials="PN(" lastIdx="5" clrIdx="0">
    <p:extLst/>
  </p:cmAuthor>
  <p:cmAuthor id="2" name="GUTIERREZ ARQUES Monica (FRA)" initials="GAM(" lastIdx="28" clrIdx="1"/>
  <p:cmAuthor id="3" name="STICKINGS Martha (FRA)" initials="SM("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9DD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64" autoAdjust="0"/>
    <p:restoredTop sz="37515" autoAdjust="0"/>
  </p:normalViewPr>
  <p:slideViewPr>
    <p:cSldViewPr snapToObjects="1" showGuides="1">
      <p:cViewPr varScale="1">
        <p:scale>
          <a:sx n="40" d="100"/>
          <a:sy n="40" d="100"/>
        </p:scale>
        <p:origin x="1806" y="60"/>
      </p:cViewPr>
      <p:guideLst>
        <p:guide orient="horz" pos="2160"/>
        <p:guide pos="2880"/>
      </p:guideLst>
    </p:cSldViewPr>
  </p:slideViewPr>
  <p:outlineViewPr>
    <p:cViewPr>
      <p:scale>
        <a:sx n="33" d="100"/>
        <a:sy n="33" d="100"/>
      </p:scale>
      <p:origin x="0" y="-6546"/>
    </p:cViewPr>
  </p:outlineViewPr>
  <p:notesTextViewPr>
    <p:cViewPr>
      <p:scale>
        <a:sx n="1" d="1"/>
        <a:sy n="1" d="1"/>
      </p:scale>
      <p:origin x="0" y="0"/>
    </p:cViewPr>
  </p:notesTextViewPr>
  <p:sorterViewPr>
    <p:cViewPr>
      <p:scale>
        <a:sx n="100" d="100"/>
        <a:sy n="100" d="100"/>
      </p:scale>
      <p:origin x="0" y="-204"/>
    </p:cViewPr>
  </p:sorterViewPr>
  <p:notesViewPr>
    <p:cSldViewPr snapToObjects="1" showGuides="1">
      <p:cViewPr varScale="1">
        <p:scale>
          <a:sx n="76" d="100"/>
          <a:sy n="76" d="100"/>
        </p:scale>
        <p:origin x="2184" y="5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heme" Target="theme/theme1.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1.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customXml" Target="../customXml/item4.xml"/><Relationship Id="rId9" Type="http://schemas.openxmlformats.org/officeDocument/2006/relationships/slideMaster" Target="slideMasters/slideMaster3.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notesMaster" Target="notesMasters/notesMaster1.xml"/><Relationship Id="rId8" Type="http://schemas.openxmlformats.org/officeDocument/2006/relationships/slideMaster" Target="slideMasters/slideMaster2.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E8CC14-9383-4BC6-A608-AA0936A1F127}" type="doc">
      <dgm:prSet loTypeId="urn:microsoft.com/office/officeart/2005/8/layout/radial4" loCatId="relationship" qsTypeId="urn:microsoft.com/office/officeart/2005/8/quickstyle/simple1" qsCatId="simple" csTypeId="urn:microsoft.com/office/officeart/2005/8/colors/accent0_2" csCatId="mainScheme" phldr="1"/>
      <dgm:spPr/>
      <dgm:t>
        <a:bodyPr/>
        <a:lstStyle/>
        <a:p>
          <a:endParaRPr lang="en-GB"/>
        </a:p>
      </dgm:t>
    </dgm:pt>
    <dgm:pt modelId="{166B329C-DE3F-4EBA-9D29-7EE4A57A19FA}">
      <dgm:prSet phldrT="[Text]" custT="1"/>
      <dgm:spPr/>
      <dgm:t>
        <a:bodyPr/>
        <a:lstStyle/>
        <a:p>
          <a:r>
            <a:rPr lang="en-GB" sz="1600" b="1" dirty="0" smtClean="0">
              <a:latin typeface="Arial" panose="020B0604020202020204" pitchFamily="34" charset="0"/>
              <a:ea typeface="Verdana" panose="020B0604030504040204" pitchFamily="34" charset="0"/>
              <a:cs typeface="Arial" panose="020B0604020202020204" pitchFamily="34" charset="0"/>
            </a:rPr>
            <a:t>Respondents views on </a:t>
          </a:r>
          <a:r>
            <a:rPr lang="en-GB" sz="2000" b="1" u="sng" dirty="0" smtClean="0">
              <a:latin typeface="Arial" panose="020B0604020202020204" pitchFamily="34" charset="0"/>
              <a:ea typeface="Verdana" panose="020B0604030504040204" pitchFamily="34" charset="0"/>
              <a:cs typeface="Arial" panose="020B0604020202020204" pitchFamily="34" charset="0"/>
            </a:rPr>
            <a:t>Triggers</a:t>
          </a:r>
          <a:r>
            <a:rPr lang="en-GB" sz="2000" b="1" dirty="0" smtClean="0">
              <a:latin typeface="Arial" panose="020B0604020202020204" pitchFamily="34" charset="0"/>
              <a:ea typeface="Verdana" panose="020B0604030504040204" pitchFamily="34" charset="0"/>
              <a:cs typeface="Arial" panose="020B0604020202020204" pitchFamily="34" charset="0"/>
            </a:rPr>
            <a:t> of violence</a:t>
          </a:r>
          <a:r>
            <a:rPr lang="en-GB" sz="2000" dirty="0" smtClean="0">
              <a:latin typeface="Arial" panose="020B0604020202020204" pitchFamily="34" charset="0"/>
              <a:ea typeface="Verdana" panose="020B0604030504040204" pitchFamily="34" charset="0"/>
              <a:cs typeface="Arial" panose="020B0604020202020204" pitchFamily="34" charset="0"/>
            </a:rPr>
            <a:t> </a:t>
          </a:r>
          <a:endParaRPr lang="en-GB" sz="2000" dirty="0">
            <a:latin typeface="Arial" panose="020B0604020202020204" pitchFamily="34" charset="0"/>
            <a:ea typeface="Verdana" panose="020B0604030504040204" pitchFamily="34" charset="0"/>
            <a:cs typeface="Arial" panose="020B0604020202020204" pitchFamily="34" charset="0"/>
          </a:endParaRPr>
        </a:p>
      </dgm:t>
    </dgm:pt>
    <dgm:pt modelId="{B9D188D3-D993-49F8-BAEF-6A531911274C}" type="parTrans" cxnId="{DF04EA19-AF01-4102-B650-14EB034AE508}">
      <dgm:prSet/>
      <dgm:spPr/>
      <dgm:t>
        <a:bodyPr/>
        <a:lstStyle/>
        <a:p>
          <a:endParaRPr lang="en-GB">
            <a:latin typeface="Arial" panose="020B0604020202020204" pitchFamily="34" charset="0"/>
            <a:cs typeface="Arial" panose="020B0604020202020204" pitchFamily="34" charset="0"/>
          </a:endParaRPr>
        </a:p>
      </dgm:t>
    </dgm:pt>
    <dgm:pt modelId="{8CCEDB55-DB17-4D55-A94D-FF55650777D2}" type="sibTrans" cxnId="{DF04EA19-AF01-4102-B650-14EB034AE508}">
      <dgm:prSet/>
      <dgm:spPr/>
      <dgm:t>
        <a:bodyPr/>
        <a:lstStyle/>
        <a:p>
          <a:endParaRPr lang="en-GB">
            <a:latin typeface="Arial" panose="020B0604020202020204" pitchFamily="34" charset="0"/>
            <a:cs typeface="Arial" panose="020B0604020202020204" pitchFamily="34" charset="0"/>
          </a:endParaRPr>
        </a:p>
      </dgm:t>
    </dgm:pt>
    <dgm:pt modelId="{D6D5BC97-965B-4403-BC55-F88000A59B10}">
      <dgm:prSet phldrT="[Text]"/>
      <dgm:spPr/>
      <dgm:t>
        <a:bodyPr/>
        <a:lstStyle/>
        <a:p>
          <a:r>
            <a:rPr lang="en-GB" dirty="0" smtClean="0">
              <a:latin typeface="Arial" panose="020B0604020202020204" pitchFamily="34" charset="0"/>
              <a:ea typeface="Verdana" panose="020B0604030504040204" pitchFamily="34" charset="0"/>
              <a:cs typeface="Arial" panose="020B0604020202020204" pitchFamily="34" charset="0"/>
            </a:rPr>
            <a:t>Prejudice and fear of ‘otherness’</a:t>
          </a:r>
          <a:endParaRPr lang="en-GB" dirty="0">
            <a:latin typeface="Arial" panose="020B0604020202020204" pitchFamily="34" charset="0"/>
            <a:ea typeface="Verdana" panose="020B0604030504040204" pitchFamily="34" charset="0"/>
            <a:cs typeface="Arial" panose="020B0604020202020204" pitchFamily="34" charset="0"/>
          </a:endParaRPr>
        </a:p>
      </dgm:t>
    </dgm:pt>
    <dgm:pt modelId="{D0643C9E-7B44-4D81-A36D-364C3A8A4E13}" type="parTrans" cxnId="{A00249C5-6432-4884-97F8-9408C3A8FBCA}">
      <dgm:prSet/>
      <dgm:spPr/>
      <dgm:t>
        <a:bodyPr/>
        <a:lstStyle/>
        <a:p>
          <a:endParaRPr lang="en-GB">
            <a:latin typeface="Arial" panose="020B0604020202020204" pitchFamily="34" charset="0"/>
            <a:cs typeface="Arial" panose="020B0604020202020204" pitchFamily="34" charset="0"/>
          </a:endParaRPr>
        </a:p>
      </dgm:t>
    </dgm:pt>
    <dgm:pt modelId="{0BF8054F-265C-4EE7-B3D8-6D6E0FFA3BB6}" type="sibTrans" cxnId="{A00249C5-6432-4884-97F8-9408C3A8FBCA}">
      <dgm:prSet/>
      <dgm:spPr/>
      <dgm:t>
        <a:bodyPr/>
        <a:lstStyle/>
        <a:p>
          <a:endParaRPr lang="en-GB">
            <a:latin typeface="Arial" panose="020B0604020202020204" pitchFamily="34" charset="0"/>
            <a:cs typeface="Arial" panose="020B0604020202020204" pitchFamily="34" charset="0"/>
          </a:endParaRPr>
        </a:p>
      </dgm:t>
    </dgm:pt>
    <dgm:pt modelId="{F5CD4950-922B-41C8-98F5-0C883BC7C281}">
      <dgm:prSet/>
      <dgm:spPr/>
      <dgm:t>
        <a:bodyPr/>
        <a:lstStyle/>
        <a:p>
          <a:r>
            <a:rPr lang="en-GB" dirty="0" smtClean="0">
              <a:latin typeface="Arial" panose="020B0604020202020204" pitchFamily="34" charset="0"/>
              <a:ea typeface="Verdana" panose="020B0604030504040204" pitchFamily="34" charset="0"/>
              <a:cs typeface="Arial" panose="020B0604020202020204" pitchFamily="34" charset="0"/>
            </a:rPr>
            <a:t>Lack of knowledge about disability</a:t>
          </a:r>
          <a:endParaRPr lang="en-GB" dirty="0">
            <a:latin typeface="Arial" panose="020B0604020202020204" pitchFamily="34" charset="0"/>
            <a:ea typeface="Verdana" panose="020B0604030504040204" pitchFamily="34" charset="0"/>
            <a:cs typeface="Arial" panose="020B0604020202020204" pitchFamily="34" charset="0"/>
          </a:endParaRPr>
        </a:p>
      </dgm:t>
    </dgm:pt>
    <dgm:pt modelId="{755A2D13-2648-4F64-86E9-0AE7A38E6CFE}" type="parTrans" cxnId="{FD681FE6-0FD1-42CE-BE25-269FA61353A1}">
      <dgm:prSet/>
      <dgm:spPr/>
      <dgm:t>
        <a:bodyPr/>
        <a:lstStyle/>
        <a:p>
          <a:endParaRPr lang="en-GB">
            <a:latin typeface="Arial" panose="020B0604020202020204" pitchFamily="34" charset="0"/>
            <a:cs typeface="Arial" panose="020B0604020202020204" pitchFamily="34" charset="0"/>
          </a:endParaRPr>
        </a:p>
      </dgm:t>
    </dgm:pt>
    <dgm:pt modelId="{8628912A-204E-40E1-9CF4-27C5EF5588D8}" type="sibTrans" cxnId="{FD681FE6-0FD1-42CE-BE25-269FA61353A1}">
      <dgm:prSet/>
      <dgm:spPr/>
      <dgm:t>
        <a:bodyPr/>
        <a:lstStyle/>
        <a:p>
          <a:endParaRPr lang="en-GB">
            <a:latin typeface="Arial" panose="020B0604020202020204" pitchFamily="34" charset="0"/>
            <a:cs typeface="Arial" panose="020B0604020202020204" pitchFamily="34" charset="0"/>
          </a:endParaRPr>
        </a:p>
      </dgm:t>
    </dgm:pt>
    <dgm:pt modelId="{C985D14C-552A-4353-8B4E-03A3C4C60FFF}">
      <dgm:prSet/>
      <dgm:spPr/>
      <dgm:t>
        <a:bodyPr/>
        <a:lstStyle/>
        <a:p>
          <a:r>
            <a:rPr lang="en-GB" dirty="0" smtClean="0">
              <a:latin typeface="Arial" panose="020B0604020202020204" pitchFamily="34" charset="0"/>
              <a:ea typeface="Verdana" panose="020B0604030504040204" pitchFamily="34" charset="0"/>
              <a:cs typeface="Arial" panose="020B0604020202020204" pitchFamily="34" charset="0"/>
            </a:rPr>
            <a:t>Increased dependency</a:t>
          </a:r>
          <a:endParaRPr lang="en-GB" dirty="0">
            <a:latin typeface="Arial" panose="020B0604020202020204" pitchFamily="34" charset="0"/>
            <a:ea typeface="Verdana" panose="020B0604030504040204" pitchFamily="34" charset="0"/>
            <a:cs typeface="Arial" panose="020B0604020202020204" pitchFamily="34" charset="0"/>
          </a:endParaRPr>
        </a:p>
      </dgm:t>
    </dgm:pt>
    <dgm:pt modelId="{00E407CC-1C5E-4C52-86DE-70E47E2BD8FD}" type="parTrans" cxnId="{7E515B46-8C9D-42D0-B101-29999419D1D5}">
      <dgm:prSet/>
      <dgm:spPr/>
      <dgm:t>
        <a:bodyPr/>
        <a:lstStyle/>
        <a:p>
          <a:endParaRPr lang="en-GB">
            <a:latin typeface="Arial" panose="020B0604020202020204" pitchFamily="34" charset="0"/>
            <a:cs typeface="Arial" panose="020B0604020202020204" pitchFamily="34" charset="0"/>
          </a:endParaRPr>
        </a:p>
      </dgm:t>
    </dgm:pt>
    <dgm:pt modelId="{B0840EDE-12D6-4F1B-89A1-F2C02270BB61}" type="sibTrans" cxnId="{7E515B46-8C9D-42D0-B101-29999419D1D5}">
      <dgm:prSet/>
      <dgm:spPr/>
      <dgm:t>
        <a:bodyPr/>
        <a:lstStyle/>
        <a:p>
          <a:endParaRPr lang="en-GB">
            <a:latin typeface="Arial" panose="020B0604020202020204" pitchFamily="34" charset="0"/>
            <a:cs typeface="Arial" panose="020B0604020202020204" pitchFamily="34" charset="0"/>
          </a:endParaRPr>
        </a:p>
      </dgm:t>
    </dgm:pt>
    <dgm:pt modelId="{5A26BDC3-2441-41AE-B2C7-2832BACF5076}">
      <dgm:prSet/>
      <dgm:spPr/>
      <dgm:t>
        <a:bodyPr/>
        <a:lstStyle/>
        <a:p>
          <a:r>
            <a:rPr lang="en-GB" dirty="0" smtClean="0">
              <a:latin typeface="Arial" panose="020B0604020202020204" pitchFamily="34" charset="0"/>
              <a:ea typeface="Verdana" panose="020B0604030504040204" pitchFamily="34" charset="0"/>
              <a:cs typeface="Arial" panose="020B0604020202020204" pitchFamily="34" charset="0"/>
            </a:rPr>
            <a:t>Overextended and untrained care personnel</a:t>
          </a:r>
          <a:endParaRPr lang="en-GB" dirty="0">
            <a:latin typeface="Arial" panose="020B0604020202020204" pitchFamily="34" charset="0"/>
            <a:ea typeface="Verdana" panose="020B0604030504040204" pitchFamily="34" charset="0"/>
            <a:cs typeface="Arial" panose="020B0604020202020204" pitchFamily="34" charset="0"/>
          </a:endParaRPr>
        </a:p>
      </dgm:t>
    </dgm:pt>
    <dgm:pt modelId="{049F9AAC-22E8-427E-B2DC-33A4967FF800}" type="parTrans" cxnId="{A7FF31AA-3987-4082-892E-A6F6BCDF79EE}">
      <dgm:prSet/>
      <dgm:spPr/>
      <dgm:t>
        <a:bodyPr/>
        <a:lstStyle/>
        <a:p>
          <a:endParaRPr lang="en-GB">
            <a:latin typeface="Arial" panose="020B0604020202020204" pitchFamily="34" charset="0"/>
            <a:cs typeface="Arial" panose="020B0604020202020204" pitchFamily="34" charset="0"/>
          </a:endParaRPr>
        </a:p>
      </dgm:t>
    </dgm:pt>
    <dgm:pt modelId="{EF77B6CA-BAD6-4BA1-B51F-A34F02F828CF}" type="sibTrans" cxnId="{A7FF31AA-3987-4082-892E-A6F6BCDF79EE}">
      <dgm:prSet/>
      <dgm:spPr/>
      <dgm:t>
        <a:bodyPr/>
        <a:lstStyle/>
        <a:p>
          <a:endParaRPr lang="en-GB">
            <a:latin typeface="Arial" panose="020B0604020202020204" pitchFamily="34" charset="0"/>
            <a:cs typeface="Arial" panose="020B0604020202020204" pitchFamily="34" charset="0"/>
          </a:endParaRPr>
        </a:p>
      </dgm:t>
    </dgm:pt>
    <dgm:pt modelId="{5B0296FE-F960-4B99-849F-60E2D101E01D}">
      <dgm:prSet/>
      <dgm:spPr/>
      <dgm:t>
        <a:bodyPr/>
        <a:lstStyle/>
        <a:p>
          <a:r>
            <a:rPr lang="en-GB" dirty="0" smtClean="0">
              <a:latin typeface="Arial" panose="020B0604020202020204" pitchFamily="34" charset="0"/>
              <a:ea typeface="Verdana" panose="020B0604030504040204" pitchFamily="34" charset="0"/>
              <a:cs typeface="Arial" panose="020B0604020202020204" pitchFamily="34" charset="0"/>
            </a:rPr>
            <a:t>Over-burdening of parents</a:t>
          </a:r>
          <a:endParaRPr lang="en-GB" dirty="0">
            <a:latin typeface="Arial" panose="020B0604020202020204" pitchFamily="34" charset="0"/>
            <a:ea typeface="Verdana" panose="020B0604030504040204" pitchFamily="34" charset="0"/>
            <a:cs typeface="Arial" panose="020B0604020202020204" pitchFamily="34" charset="0"/>
          </a:endParaRPr>
        </a:p>
      </dgm:t>
    </dgm:pt>
    <dgm:pt modelId="{7C5FE566-D374-4112-A6AE-D23141528803}" type="parTrans" cxnId="{9FDDB3F2-C38E-423D-AAB4-3A1E44428990}">
      <dgm:prSet/>
      <dgm:spPr/>
      <dgm:t>
        <a:bodyPr/>
        <a:lstStyle/>
        <a:p>
          <a:endParaRPr lang="en-GB">
            <a:latin typeface="Arial" panose="020B0604020202020204" pitchFamily="34" charset="0"/>
            <a:cs typeface="Arial" panose="020B0604020202020204" pitchFamily="34" charset="0"/>
          </a:endParaRPr>
        </a:p>
      </dgm:t>
    </dgm:pt>
    <dgm:pt modelId="{CD5539E3-5AA6-47AF-A46A-E3A563D78831}" type="sibTrans" cxnId="{9FDDB3F2-C38E-423D-AAB4-3A1E44428990}">
      <dgm:prSet/>
      <dgm:spPr/>
      <dgm:t>
        <a:bodyPr/>
        <a:lstStyle/>
        <a:p>
          <a:endParaRPr lang="en-GB">
            <a:latin typeface="Arial" panose="020B0604020202020204" pitchFamily="34" charset="0"/>
            <a:cs typeface="Arial" panose="020B0604020202020204" pitchFamily="34" charset="0"/>
          </a:endParaRPr>
        </a:p>
      </dgm:t>
    </dgm:pt>
    <dgm:pt modelId="{DE5B6D25-035E-4EB8-9FF6-DD9457DE912F}">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smtClean="0">
              <a:latin typeface="Arial" panose="020B0604020202020204" pitchFamily="34" charset="0"/>
              <a:ea typeface="Verdana" panose="020B0604030504040204" pitchFamily="34" charset="0"/>
              <a:cs typeface="Arial" panose="020B0604020202020204" pitchFamily="34" charset="0"/>
            </a:rPr>
            <a:t>‘Easy targets’</a:t>
          </a:r>
          <a:endParaRPr lang="en-GB" dirty="0">
            <a:latin typeface="Arial" panose="020B0604020202020204" pitchFamily="34" charset="0"/>
            <a:cs typeface="Arial" panose="020B0604020202020204" pitchFamily="34" charset="0"/>
          </a:endParaRPr>
        </a:p>
      </dgm:t>
    </dgm:pt>
    <dgm:pt modelId="{A937CDF6-CD07-4DC0-B72F-125E6FE021CF}" type="parTrans" cxnId="{21C786CD-86B2-4D74-9C26-16B4515D3C08}">
      <dgm:prSet/>
      <dgm:spPr/>
      <dgm:t>
        <a:bodyPr/>
        <a:lstStyle/>
        <a:p>
          <a:endParaRPr lang="en-GB">
            <a:latin typeface="Arial" panose="020B0604020202020204" pitchFamily="34" charset="0"/>
            <a:cs typeface="Arial" panose="020B0604020202020204" pitchFamily="34" charset="0"/>
          </a:endParaRPr>
        </a:p>
      </dgm:t>
    </dgm:pt>
    <dgm:pt modelId="{090FAD1B-B2E6-4D28-B359-CB504BBCA23A}" type="sibTrans" cxnId="{21C786CD-86B2-4D74-9C26-16B4515D3C08}">
      <dgm:prSet/>
      <dgm:spPr/>
      <dgm:t>
        <a:bodyPr/>
        <a:lstStyle/>
        <a:p>
          <a:endParaRPr lang="en-GB">
            <a:latin typeface="Arial" panose="020B0604020202020204" pitchFamily="34" charset="0"/>
            <a:cs typeface="Arial" panose="020B0604020202020204" pitchFamily="34" charset="0"/>
          </a:endParaRPr>
        </a:p>
      </dgm:t>
    </dgm:pt>
    <dgm:pt modelId="{59344468-AF8B-47A7-830F-3F3A4ABAAE22}" type="pres">
      <dgm:prSet presAssocID="{1BE8CC14-9383-4BC6-A608-AA0936A1F127}" presName="cycle" presStyleCnt="0">
        <dgm:presLayoutVars>
          <dgm:chMax val="1"/>
          <dgm:dir/>
          <dgm:animLvl val="ctr"/>
          <dgm:resizeHandles val="exact"/>
        </dgm:presLayoutVars>
      </dgm:prSet>
      <dgm:spPr/>
      <dgm:t>
        <a:bodyPr/>
        <a:lstStyle/>
        <a:p>
          <a:endParaRPr lang="en-GB"/>
        </a:p>
      </dgm:t>
    </dgm:pt>
    <dgm:pt modelId="{51198EE1-CFD4-4E52-A7BF-C89F5390F560}" type="pres">
      <dgm:prSet presAssocID="{166B329C-DE3F-4EBA-9D29-7EE4A57A19FA}" presName="centerShape" presStyleLbl="node0" presStyleIdx="0" presStyleCnt="1" custLinFactNeighborX="-510" custLinFactNeighborY="17"/>
      <dgm:spPr/>
      <dgm:t>
        <a:bodyPr/>
        <a:lstStyle/>
        <a:p>
          <a:endParaRPr lang="en-GB"/>
        </a:p>
      </dgm:t>
    </dgm:pt>
    <dgm:pt modelId="{B9990923-40A3-4D42-820D-DF8AFD13C832}" type="pres">
      <dgm:prSet presAssocID="{D0643C9E-7B44-4D81-A36D-364C3A8A4E13}" presName="parTrans" presStyleLbl="bgSibTrans2D1" presStyleIdx="0" presStyleCnt="6"/>
      <dgm:spPr/>
      <dgm:t>
        <a:bodyPr/>
        <a:lstStyle/>
        <a:p>
          <a:endParaRPr lang="en-GB"/>
        </a:p>
      </dgm:t>
    </dgm:pt>
    <dgm:pt modelId="{DCF8895E-6E70-4590-9F61-A831D6AF10DF}" type="pres">
      <dgm:prSet presAssocID="{D6D5BC97-965B-4403-BC55-F88000A59B10}" presName="node" presStyleLbl="node1" presStyleIdx="0" presStyleCnt="6" custRadScaleRad="98517" custRadScaleInc="-702">
        <dgm:presLayoutVars>
          <dgm:bulletEnabled val="1"/>
        </dgm:presLayoutVars>
      </dgm:prSet>
      <dgm:spPr/>
      <dgm:t>
        <a:bodyPr/>
        <a:lstStyle/>
        <a:p>
          <a:endParaRPr lang="en-GB"/>
        </a:p>
      </dgm:t>
    </dgm:pt>
    <dgm:pt modelId="{77381362-C4DB-440B-95BB-F8E50320E3DE}" type="pres">
      <dgm:prSet presAssocID="{755A2D13-2648-4F64-86E9-0AE7A38E6CFE}" presName="parTrans" presStyleLbl="bgSibTrans2D1" presStyleIdx="1" presStyleCnt="6"/>
      <dgm:spPr/>
      <dgm:t>
        <a:bodyPr/>
        <a:lstStyle/>
        <a:p>
          <a:endParaRPr lang="en-GB"/>
        </a:p>
      </dgm:t>
    </dgm:pt>
    <dgm:pt modelId="{ED53055D-FC42-4B1A-A341-6F099A5ABA1B}" type="pres">
      <dgm:prSet presAssocID="{F5CD4950-922B-41C8-98F5-0C883BC7C281}" presName="node" presStyleLbl="node1" presStyleIdx="1" presStyleCnt="6">
        <dgm:presLayoutVars>
          <dgm:bulletEnabled val="1"/>
        </dgm:presLayoutVars>
      </dgm:prSet>
      <dgm:spPr/>
      <dgm:t>
        <a:bodyPr/>
        <a:lstStyle/>
        <a:p>
          <a:endParaRPr lang="en-GB"/>
        </a:p>
      </dgm:t>
    </dgm:pt>
    <dgm:pt modelId="{3FCFFB80-AD02-413F-9EA8-AB17DF468980}" type="pres">
      <dgm:prSet presAssocID="{00E407CC-1C5E-4C52-86DE-70E47E2BD8FD}" presName="parTrans" presStyleLbl="bgSibTrans2D1" presStyleIdx="2" presStyleCnt="6"/>
      <dgm:spPr/>
      <dgm:t>
        <a:bodyPr/>
        <a:lstStyle/>
        <a:p>
          <a:endParaRPr lang="en-GB"/>
        </a:p>
      </dgm:t>
    </dgm:pt>
    <dgm:pt modelId="{4520674A-AC63-453A-8562-57472B7F628F}" type="pres">
      <dgm:prSet presAssocID="{C985D14C-552A-4353-8B4E-03A3C4C60FFF}" presName="node" presStyleLbl="node1" presStyleIdx="2" presStyleCnt="6">
        <dgm:presLayoutVars>
          <dgm:bulletEnabled val="1"/>
        </dgm:presLayoutVars>
      </dgm:prSet>
      <dgm:spPr/>
      <dgm:t>
        <a:bodyPr/>
        <a:lstStyle/>
        <a:p>
          <a:endParaRPr lang="en-GB"/>
        </a:p>
      </dgm:t>
    </dgm:pt>
    <dgm:pt modelId="{CA01C26F-E090-49FE-A9F4-DCDADFC29C11}" type="pres">
      <dgm:prSet presAssocID="{A937CDF6-CD07-4DC0-B72F-125E6FE021CF}" presName="parTrans" presStyleLbl="bgSibTrans2D1" presStyleIdx="3" presStyleCnt="6"/>
      <dgm:spPr/>
      <dgm:t>
        <a:bodyPr/>
        <a:lstStyle/>
        <a:p>
          <a:endParaRPr lang="en-GB"/>
        </a:p>
      </dgm:t>
    </dgm:pt>
    <dgm:pt modelId="{20C1E6A3-3C7E-46CE-AF94-A5E3DEDEEAE1}" type="pres">
      <dgm:prSet presAssocID="{DE5B6D25-035E-4EB8-9FF6-DD9457DE912F}" presName="node" presStyleLbl="node1" presStyleIdx="3" presStyleCnt="6" custScaleY="102473">
        <dgm:presLayoutVars>
          <dgm:bulletEnabled val="1"/>
        </dgm:presLayoutVars>
      </dgm:prSet>
      <dgm:spPr/>
      <dgm:t>
        <a:bodyPr/>
        <a:lstStyle/>
        <a:p>
          <a:endParaRPr lang="en-GB"/>
        </a:p>
      </dgm:t>
    </dgm:pt>
    <dgm:pt modelId="{17499A1C-3946-4671-B427-62BD01A69808}" type="pres">
      <dgm:prSet presAssocID="{7C5FE566-D374-4112-A6AE-D23141528803}" presName="parTrans" presStyleLbl="bgSibTrans2D1" presStyleIdx="4" presStyleCnt="6"/>
      <dgm:spPr/>
      <dgm:t>
        <a:bodyPr/>
        <a:lstStyle/>
        <a:p>
          <a:endParaRPr lang="en-GB"/>
        </a:p>
      </dgm:t>
    </dgm:pt>
    <dgm:pt modelId="{35466C22-0F39-451B-922D-DD71CB5BFB69}" type="pres">
      <dgm:prSet presAssocID="{5B0296FE-F960-4B99-849F-60E2D101E01D}" presName="node" presStyleLbl="node1" presStyleIdx="4" presStyleCnt="6">
        <dgm:presLayoutVars>
          <dgm:bulletEnabled val="1"/>
        </dgm:presLayoutVars>
      </dgm:prSet>
      <dgm:spPr/>
      <dgm:t>
        <a:bodyPr/>
        <a:lstStyle/>
        <a:p>
          <a:endParaRPr lang="en-GB"/>
        </a:p>
      </dgm:t>
    </dgm:pt>
    <dgm:pt modelId="{18D951A0-565F-4DD8-A570-9C9D2F6125E9}" type="pres">
      <dgm:prSet presAssocID="{049F9AAC-22E8-427E-B2DC-33A4967FF800}" presName="parTrans" presStyleLbl="bgSibTrans2D1" presStyleIdx="5" presStyleCnt="6"/>
      <dgm:spPr/>
      <dgm:t>
        <a:bodyPr/>
        <a:lstStyle/>
        <a:p>
          <a:endParaRPr lang="en-GB"/>
        </a:p>
      </dgm:t>
    </dgm:pt>
    <dgm:pt modelId="{27508E4C-0B15-450D-BBF2-C2C856D2A066}" type="pres">
      <dgm:prSet presAssocID="{5A26BDC3-2441-41AE-B2C7-2832BACF5076}" presName="node" presStyleLbl="node1" presStyleIdx="5" presStyleCnt="6">
        <dgm:presLayoutVars>
          <dgm:bulletEnabled val="1"/>
        </dgm:presLayoutVars>
      </dgm:prSet>
      <dgm:spPr/>
      <dgm:t>
        <a:bodyPr/>
        <a:lstStyle/>
        <a:p>
          <a:endParaRPr lang="en-GB"/>
        </a:p>
      </dgm:t>
    </dgm:pt>
  </dgm:ptLst>
  <dgm:cxnLst>
    <dgm:cxn modelId="{C3B6AE46-6F8E-47B4-8914-A39E3977DB70}" type="presOf" srcId="{049F9AAC-22E8-427E-B2DC-33A4967FF800}" destId="{18D951A0-565F-4DD8-A570-9C9D2F6125E9}" srcOrd="0" destOrd="0" presId="urn:microsoft.com/office/officeart/2005/8/layout/radial4"/>
    <dgm:cxn modelId="{F59AC5C6-52C4-483D-9240-95BBC45BA1B0}" type="presOf" srcId="{5A26BDC3-2441-41AE-B2C7-2832BACF5076}" destId="{27508E4C-0B15-450D-BBF2-C2C856D2A066}" srcOrd="0" destOrd="0" presId="urn:microsoft.com/office/officeart/2005/8/layout/radial4"/>
    <dgm:cxn modelId="{14C35272-C914-462F-9336-135770C4AB32}" type="presOf" srcId="{F5CD4950-922B-41C8-98F5-0C883BC7C281}" destId="{ED53055D-FC42-4B1A-A341-6F099A5ABA1B}" srcOrd="0" destOrd="0" presId="urn:microsoft.com/office/officeart/2005/8/layout/radial4"/>
    <dgm:cxn modelId="{9FDDB3F2-C38E-423D-AAB4-3A1E44428990}" srcId="{166B329C-DE3F-4EBA-9D29-7EE4A57A19FA}" destId="{5B0296FE-F960-4B99-849F-60E2D101E01D}" srcOrd="4" destOrd="0" parTransId="{7C5FE566-D374-4112-A6AE-D23141528803}" sibTransId="{CD5539E3-5AA6-47AF-A46A-E3A563D78831}"/>
    <dgm:cxn modelId="{A7FF31AA-3987-4082-892E-A6F6BCDF79EE}" srcId="{166B329C-DE3F-4EBA-9D29-7EE4A57A19FA}" destId="{5A26BDC3-2441-41AE-B2C7-2832BACF5076}" srcOrd="5" destOrd="0" parTransId="{049F9AAC-22E8-427E-B2DC-33A4967FF800}" sibTransId="{EF77B6CA-BAD6-4BA1-B51F-A34F02F828CF}"/>
    <dgm:cxn modelId="{CD142F7A-8717-423E-BFC5-0A55764EC937}" type="presOf" srcId="{755A2D13-2648-4F64-86E9-0AE7A38E6CFE}" destId="{77381362-C4DB-440B-95BB-F8E50320E3DE}" srcOrd="0" destOrd="0" presId="urn:microsoft.com/office/officeart/2005/8/layout/radial4"/>
    <dgm:cxn modelId="{96929CD6-6BD6-41F5-A40A-34A06BA29AAE}" type="presOf" srcId="{DE5B6D25-035E-4EB8-9FF6-DD9457DE912F}" destId="{20C1E6A3-3C7E-46CE-AF94-A5E3DEDEEAE1}" srcOrd="0" destOrd="0" presId="urn:microsoft.com/office/officeart/2005/8/layout/radial4"/>
    <dgm:cxn modelId="{31D625E7-77C3-4C01-A292-4B108A35A3FE}" type="presOf" srcId="{5B0296FE-F960-4B99-849F-60E2D101E01D}" destId="{35466C22-0F39-451B-922D-DD71CB5BFB69}" srcOrd="0" destOrd="0" presId="urn:microsoft.com/office/officeart/2005/8/layout/radial4"/>
    <dgm:cxn modelId="{A50F3994-3362-4D92-A748-17ABA7E863B1}" type="presOf" srcId="{D6D5BC97-965B-4403-BC55-F88000A59B10}" destId="{DCF8895E-6E70-4590-9F61-A831D6AF10DF}" srcOrd="0" destOrd="0" presId="urn:microsoft.com/office/officeart/2005/8/layout/radial4"/>
    <dgm:cxn modelId="{7E515B46-8C9D-42D0-B101-29999419D1D5}" srcId="{166B329C-DE3F-4EBA-9D29-7EE4A57A19FA}" destId="{C985D14C-552A-4353-8B4E-03A3C4C60FFF}" srcOrd="2" destOrd="0" parTransId="{00E407CC-1C5E-4C52-86DE-70E47E2BD8FD}" sibTransId="{B0840EDE-12D6-4F1B-89A1-F2C02270BB61}"/>
    <dgm:cxn modelId="{FD681FE6-0FD1-42CE-BE25-269FA61353A1}" srcId="{166B329C-DE3F-4EBA-9D29-7EE4A57A19FA}" destId="{F5CD4950-922B-41C8-98F5-0C883BC7C281}" srcOrd="1" destOrd="0" parTransId="{755A2D13-2648-4F64-86E9-0AE7A38E6CFE}" sibTransId="{8628912A-204E-40E1-9CF4-27C5EF5588D8}"/>
    <dgm:cxn modelId="{A8D7F3DC-A6B7-4200-AE71-00E9C84C5EE5}" type="presOf" srcId="{166B329C-DE3F-4EBA-9D29-7EE4A57A19FA}" destId="{51198EE1-CFD4-4E52-A7BF-C89F5390F560}" srcOrd="0" destOrd="0" presId="urn:microsoft.com/office/officeart/2005/8/layout/radial4"/>
    <dgm:cxn modelId="{DF04EA19-AF01-4102-B650-14EB034AE508}" srcId="{1BE8CC14-9383-4BC6-A608-AA0936A1F127}" destId="{166B329C-DE3F-4EBA-9D29-7EE4A57A19FA}" srcOrd="0" destOrd="0" parTransId="{B9D188D3-D993-49F8-BAEF-6A531911274C}" sibTransId="{8CCEDB55-DB17-4D55-A94D-FF55650777D2}"/>
    <dgm:cxn modelId="{A00249C5-6432-4884-97F8-9408C3A8FBCA}" srcId="{166B329C-DE3F-4EBA-9D29-7EE4A57A19FA}" destId="{D6D5BC97-965B-4403-BC55-F88000A59B10}" srcOrd="0" destOrd="0" parTransId="{D0643C9E-7B44-4D81-A36D-364C3A8A4E13}" sibTransId="{0BF8054F-265C-4EE7-B3D8-6D6E0FFA3BB6}"/>
    <dgm:cxn modelId="{E55B075E-08F5-4599-AC2C-A341EEC8BE16}" type="presOf" srcId="{7C5FE566-D374-4112-A6AE-D23141528803}" destId="{17499A1C-3946-4671-B427-62BD01A69808}" srcOrd="0" destOrd="0" presId="urn:microsoft.com/office/officeart/2005/8/layout/radial4"/>
    <dgm:cxn modelId="{B97777F1-0D90-4A32-A08B-33DFA4B1BFC9}" type="presOf" srcId="{1BE8CC14-9383-4BC6-A608-AA0936A1F127}" destId="{59344468-AF8B-47A7-830F-3F3A4ABAAE22}" srcOrd="0" destOrd="0" presId="urn:microsoft.com/office/officeart/2005/8/layout/radial4"/>
    <dgm:cxn modelId="{D1D2848D-34B7-43A3-AA6E-51DC35D07C1A}" type="presOf" srcId="{A937CDF6-CD07-4DC0-B72F-125E6FE021CF}" destId="{CA01C26F-E090-49FE-A9F4-DCDADFC29C11}" srcOrd="0" destOrd="0" presId="urn:microsoft.com/office/officeart/2005/8/layout/radial4"/>
    <dgm:cxn modelId="{21C786CD-86B2-4D74-9C26-16B4515D3C08}" srcId="{166B329C-DE3F-4EBA-9D29-7EE4A57A19FA}" destId="{DE5B6D25-035E-4EB8-9FF6-DD9457DE912F}" srcOrd="3" destOrd="0" parTransId="{A937CDF6-CD07-4DC0-B72F-125E6FE021CF}" sibTransId="{090FAD1B-B2E6-4D28-B359-CB504BBCA23A}"/>
    <dgm:cxn modelId="{32CF1074-B94A-485A-BFD5-C2C73FEEDF82}" type="presOf" srcId="{C985D14C-552A-4353-8B4E-03A3C4C60FFF}" destId="{4520674A-AC63-453A-8562-57472B7F628F}" srcOrd="0" destOrd="0" presId="urn:microsoft.com/office/officeart/2005/8/layout/radial4"/>
    <dgm:cxn modelId="{8F333CC4-6653-4A78-A540-C48454F2564B}" type="presOf" srcId="{00E407CC-1C5E-4C52-86DE-70E47E2BD8FD}" destId="{3FCFFB80-AD02-413F-9EA8-AB17DF468980}" srcOrd="0" destOrd="0" presId="urn:microsoft.com/office/officeart/2005/8/layout/radial4"/>
    <dgm:cxn modelId="{D1983BEA-1A94-492F-BF28-897AC6998AF9}" type="presOf" srcId="{D0643C9E-7B44-4D81-A36D-364C3A8A4E13}" destId="{B9990923-40A3-4D42-820D-DF8AFD13C832}" srcOrd="0" destOrd="0" presId="urn:microsoft.com/office/officeart/2005/8/layout/radial4"/>
    <dgm:cxn modelId="{617A280D-B1AE-4F85-98DD-A0562AE23EA6}" type="presParOf" srcId="{59344468-AF8B-47A7-830F-3F3A4ABAAE22}" destId="{51198EE1-CFD4-4E52-A7BF-C89F5390F560}" srcOrd="0" destOrd="0" presId="urn:microsoft.com/office/officeart/2005/8/layout/radial4"/>
    <dgm:cxn modelId="{4324C386-69B4-47B5-86DA-C9757ADA88C9}" type="presParOf" srcId="{59344468-AF8B-47A7-830F-3F3A4ABAAE22}" destId="{B9990923-40A3-4D42-820D-DF8AFD13C832}" srcOrd="1" destOrd="0" presId="urn:microsoft.com/office/officeart/2005/8/layout/radial4"/>
    <dgm:cxn modelId="{A6A4A0A1-210D-402A-9B5A-04956CF6F35F}" type="presParOf" srcId="{59344468-AF8B-47A7-830F-3F3A4ABAAE22}" destId="{DCF8895E-6E70-4590-9F61-A831D6AF10DF}" srcOrd="2" destOrd="0" presId="urn:microsoft.com/office/officeart/2005/8/layout/radial4"/>
    <dgm:cxn modelId="{07B8EBC7-A6C8-45B0-8056-46C08F1902DE}" type="presParOf" srcId="{59344468-AF8B-47A7-830F-3F3A4ABAAE22}" destId="{77381362-C4DB-440B-95BB-F8E50320E3DE}" srcOrd="3" destOrd="0" presId="urn:microsoft.com/office/officeart/2005/8/layout/radial4"/>
    <dgm:cxn modelId="{F634644B-EC6D-4180-99EC-B0A1408430DC}" type="presParOf" srcId="{59344468-AF8B-47A7-830F-3F3A4ABAAE22}" destId="{ED53055D-FC42-4B1A-A341-6F099A5ABA1B}" srcOrd="4" destOrd="0" presId="urn:microsoft.com/office/officeart/2005/8/layout/radial4"/>
    <dgm:cxn modelId="{2C5B5E60-619D-4601-AAC8-4ECD9D54DE44}" type="presParOf" srcId="{59344468-AF8B-47A7-830F-3F3A4ABAAE22}" destId="{3FCFFB80-AD02-413F-9EA8-AB17DF468980}" srcOrd="5" destOrd="0" presId="urn:microsoft.com/office/officeart/2005/8/layout/radial4"/>
    <dgm:cxn modelId="{592799A5-E43A-4E74-A7FD-8ECACF09C2D5}" type="presParOf" srcId="{59344468-AF8B-47A7-830F-3F3A4ABAAE22}" destId="{4520674A-AC63-453A-8562-57472B7F628F}" srcOrd="6" destOrd="0" presId="urn:microsoft.com/office/officeart/2005/8/layout/radial4"/>
    <dgm:cxn modelId="{F7365394-8D4F-48C5-BE81-1A15E32734FF}" type="presParOf" srcId="{59344468-AF8B-47A7-830F-3F3A4ABAAE22}" destId="{CA01C26F-E090-49FE-A9F4-DCDADFC29C11}" srcOrd="7" destOrd="0" presId="urn:microsoft.com/office/officeart/2005/8/layout/radial4"/>
    <dgm:cxn modelId="{A2B70409-A8E2-481E-81CF-4342982621D5}" type="presParOf" srcId="{59344468-AF8B-47A7-830F-3F3A4ABAAE22}" destId="{20C1E6A3-3C7E-46CE-AF94-A5E3DEDEEAE1}" srcOrd="8" destOrd="0" presId="urn:microsoft.com/office/officeart/2005/8/layout/radial4"/>
    <dgm:cxn modelId="{CE1CBB1E-AD8E-41FD-8885-BDBA5A77D027}" type="presParOf" srcId="{59344468-AF8B-47A7-830F-3F3A4ABAAE22}" destId="{17499A1C-3946-4671-B427-62BD01A69808}" srcOrd="9" destOrd="0" presId="urn:microsoft.com/office/officeart/2005/8/layout/radial4"/>
    <dgm:cxn modelId="{24674342-CC70-4F0C-AD3A-265420FE0A04}" type="presParOf" srcId="{59344468-AF8B-47A7-830F-3F3A4ABAAE22}" destId="{35466C22-0F39-451B-922D-DD71CB5BFB69}" srcOrd="10" destOrd="0" presId="urn:microsoft.com/office/officeart/2005/8/layout/radial4"/>
    <dgm:cxn modelId="{A0620CA0-7AF2-4727-B79A-E00D669C5F03}" type="presParOf" srcId="{59344468-AF8B-47A7-830F-3F3A4ABAAE22}" destId="{18D951A0-565F-4DD8-A570-9C9D2F6125E9}" srcOrd="11" destOrd="0" presId="urn:microsoft.com/office/officeart/2005/8/layout/radial4"/>
    <dgm:cxn modelId="{C06ED9C4-5DD2-4B2F-9ECB-113C244C54C8}" type="presParOf" srcId="{59344468-AF8B-47A7-830F-3F3A4ABAAE22}" destId="{27508E4C-0B15-450D-BBF2-C2C856D2A066}"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EA7201-A909-447E-9284-BD0556C868FF}"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IE"/>
        </a:p>
      </dgm:t>
    </dgm:pt>
    <dgm:pt modelId="{1F23087C-D549-4BE2-AF3D-AA8D958BDFE7}">
      <dgm:prSet phldrT="[Text]"/>
      <dgm:spPr/>
      <dgm:t>
        <a:bodyPr/>
        <a:lstStyle/>
        <a:p>
          <a:r>
            <a:rPr lang="en-IE" dirty="0" smtClean="0"/>
            <a:t>BG</a:t>
          </a:r>
          <a:endParaRPr lang="en-IE" dirty="0"/>
        </a:p>
      </dgm:t>
    </dgm:pt>
    <dgm:pt modelId="{8BBD9EBC-FCA3-4E51-B44B-ADF777FC22F9}" type="parTrans" cxnId="{57BE3C14-2B0B-4AC8-ACE4-F208D78B48C9}">
      <dgm:prSet/>
      <dgm:spPr/>
      <dgm:t>
        <a:bodyPr/>
        <a:lstStyle/>
        <a:p>
          <a:endParaRPr lang="en-IE"/>
        </a:p>
      </dgm:t>
    </dgm:pt>
    <dgm:pt modelId="{0065042B-D8D8-4580-853A-736C9B4959CE}" type="sibTrans" cxnId="{57BE3C14-2B0B-4AC8-ACE4-F208D78B48C9}">
      <dgm:prSet/>
      <dgm:spPr/>
      <dgm:t>
        <a:bodyPr/>
        <a:lstStyle/>
        <a:p>
          <a:endParaRPr lang="en-IE"/>
        </a:p>
      </dgm:t>
    </dgm:pt>
    <dgm:pt modelId="{C2107EC1-FAAD-4C29-84DC-1BE706C14651}">
      <dgm:prSet phldrT="[Text]"/>
      <dgm:spPr/>
      <dgm:t>
        <a:bodyPr/>
        <a:lstStyle/>
        <a:p>
          <a:r>
            <a:rPr lang="en-IE" dirty="0" smtClean="0"/>
            <a:t>DE</a:t>
          </a:r>
          <a:endParaRPr lang="en-IE" dirty="0"/>
        </a:p>
      </dgm:t>
    </dgm:pt>
    <dgm:pt modelId="{7BB8F61A-ED6A-405E-81F9-D550E7DFB5B3}" type="parTrans" cxnId="{7113CC5C-2B49-4A27-9CD2-1F55F9234A81}">
      <dgm:prSet/>
      <dgm:spPr/>
      <dgm:t>
        <a:bodyPr/>
        <a:lstStyle/>
        <a:p>
          <a:endParaRPr lang="en-IE"/>
        </a:p>
      </dgm:t>
    </dgm:pt>
    <dgm:pt modelId="{50CDE0D5-F962-4FEA-AD0A-444C25157100}" type="sibTrans" cxnId="{7113CC5C-2B49-4A27-9CD2-1F55F9234A81}">
      <dgm:prSet/>
      <dgm:spPr/>
      <dgm:t>
        <a:bodyPr/>
        <a:lstStyle/>
        <a:p>
          <a:endParaRPr lang="en-IE"/>
        </a:p>
      </dgm:t>
    </dgm:pt>
    <dgm:pt modelId="{EB165336-13FC-432F-BDFA-D15663107EE3}">
      <dgm:prSet phldrT="[Text]"/>
      <dgm:spPr/>
      <dgm:t>
        <a:bodyPr/>
        <a:lstStyle/>
        <a:p>
          <a:r>
            <a:rPr lang="en-IE" dirty="0" smtClean="0"/>
            <a:t>EE</a:t>
          </a:r>
          <a:endParaRPr lang="en-IE" dirty="0"/>
        </a:p>
      </dgm:t>
    </dgm:pt>
    <dgm:pt modelId="{874842A4-E4C8-49C0-80FB-5F588561C563}" type="parTrans" cxnId="{74B99B8B-8C45-4EA8-91FE-7303F3B7D49D}">
      <dgm:prSet/>
      <dgm:spPr/>
      <dgm:t>
        <a:bodyPr/>
        <a:lstStyle/>
        <a:p>
          <a:endParaRPr lang="en-IE"/>
        </a:p>
      </dgm:t>
    </dgm:pt>
    <dgm:pt modelId="{813AE570-12F1-4227-92BA-D5DA5142A32D}" type="sibTrans" cxnId="{74B99B8B-8C45-4EA8-91FE-7303F3B7D49D}">
      <dgm:prSet/>
      <dgm:spPr/>
      <dgm:t>
        <a:bodyPr/>
        <a:lstStyle/>
        <a:p>
          <a:endParaRPr lang="en-IE"/>
        </a:p>
      </dgm:t>
    </dgm:pt>
    <dgm:pt modelId="{23FE0237-B38B-43F0-A9E4-2FB7A1C76E04}">
      <dgm:prSet phldrT="[Text]"/>
      <dgm:spPr/>
      <dgm:t>
        <a:bodyPr/>
        <a:lstStyle/>
        <a:p>
          <a:r>
            <a:rPr lang="en-IE" dirty="0" smtClean="0"/>
            <a:t>ES</a:t>
          </a:r>
          <a:endParaRPr lang="en-IE" dirty="0"/>
        </a:p>
      </dgm:t>
    </dgm:pt>
    <dgm:pt modelId="{1599C81C-CB2B-466E-92C6-CA257A99B1AD}" type="parTrans" cxnId="{5FA0CBA2-C83C-4D0D-9B3D-C4D8290445BD}">
      <dgm:prSet/>
      <dgm:spPr/>
      <dgm:t>
        <a:bodyPr/>
        <a:lstStyle/>
        <a:p>
          <a:endParaRPr lang="en-IE"/>
        </a:p>
      </dgm:t>
    </dgm:pt>
    <dgm:pt modelId="{0697BDF4-5B79-4D72-8230-4AFDCABBEDA3}" type="sibTrans" cxnId="{5FA0CBA2-C83C-4D0D-9B3D-C4D8290445BD}">
      <dgm:prSet/>
      <dgm:spPr/>
      <dgm:t>
        <a:bodyPr/>
        <a:lstStyle/>
        <a:p>
          <a:endParaRPr lang="en-IE"/>
        </a:p>
      </dgm:t>
    </dgm:pt>
    <dgm:pt modelId="{90DE609C-062C-43FC-A09D-FB258EB61520}">
      <dgm:prSet phldrT="[Text]"/>
      <dgm:spPr/>
      <dgm:t>
        <a:bodyPr/>
        <a:lstStyle/>
        <a:p>
          <a:r>
            <a:rPr lang="en-IE" dirty="0" smtClean="0">
              <a:solidFill>
                <a:schemeClr val="bg1">
                  <a:lumMod val="50000"/>
                </a:schemeClr>
              </a:solidFill>
            </a:rPr>
            <a:t>FI</a:t>
          </a:r>
          <a:endParaRPr lang="en-IE" dirty="0">
            <a:solidFill>
              <a:schemeClr val="bg1">
                <a:lumMod val="50000"/>
              </a:schemeClr>
            </a:solidFill>
          </a:endParaRPr>
        </a:p>
      </dgm:t>
    </dgm:pt>
    <dgm:pt modelId="{C55DF744-D2F0-44FD-8906-B8F15D03A5B7}" type="parTrans" cxnId="{0D83D721-1FD9-4389-B674-765311C0A9B0}">
      <dgm:prSet/>
      <dgm:spPr/>
      <dgm:t>
        <a:bodyPr/>
        <a:lstStyle/>
        <a:p>
          <a:endParaRPr lang="en-IE"/>
        </a:p>
      </dgm:t>
    </dgm:pt>
    <dgm:pt modelId="{0EEE6400-0C53-487E-824D-BE520CAF859E}" type="sibTrans" cxnId="{0D83D721-1FD9-4389-B674-765311C0A9B0}">
      <dgm:prSet/>
      <dgm:spPr/>
      <dgm:t>
        <a:bodyPr/>
        <a:lstStyle/>
        <a:p>
          <a:endParaRPr lang="en-IE"/>
        </a:p>
      </dgm:t>
    </dgm:pt>
    <dgm:pt modelId="{DC849661-5974-4785-9060-E3397843322B}">
      <dgm:prSet phldrT="[Text]"/>
      <dgm:spPr/>
      <dgm:t>
        <a:bodyPr/>
        <a:lstStyle/>
        <a:p>
          <a:r>
            <a:rPr lang="en-IE" dirty="0" smtClean="0"/>
            <a:t>FR</a:t>
          </a:r>
          <a:endParaRPr lang="en-IE" dirty="0"/>
        </a:p>
      </dgm:t>
    </dgm:pt>
    <dgm:pt modelId="{C99A7A8E-FE09-4B29-917B-DD9D20C137C1}" type="parTrans" cxnId="{62480EB5-91C6-4C8F-92EC-05E47C7774BD}">
      <dgm:prSet/>
      <dgm:spPr/>
      <dgm:t>
        <a:bodyPr/>
        <a:lstStyle/>
        <a:p>
          <a:endParaRPr lang="en-IE"/>
        </a:p>
      </dgm:t>
    </dgm:pt>
    <dgm:pt modelId="{EF9856EA-8430-4F4E-BF21-B50D896DAB2E}" type="sibTrans" cxnId="{62480EB5-91C6-4C8F-92EC-05E47C7774BD}">
      <dgm:prSet/>
      <dgm:spPr/>
      <dgm:t>
        <a:bodyPr/>
        <a:lstStyle/>
        <a:p>
          <a:endParaRPr lang="en-IE"/>
        </a:p>
      </dgm:t>
    </dgm:pt>
    <dgm:pt modelId="{CE269AEB-8166-4CD6-896C-50A9E640F065}">
      <dgm:prSet phldrT="[Text]"/>
      <dgm:spPr/>
      <dgm:t>
        <a:bodyPr/>
        <a:lstStyle/>
        <a:p>
          <a:r>
            <a:rPr lang="en-IE" dirty="0" smtClean="0"/>
            <a:t>HR</a:t>
          </a:r>
          <a:endParaRPr lang="en-IE" dirty="0"/>
        </a:p>
      </dgm:t>
    </dgm:pt>
    <dgm:pt modelId="{1D6062DF-01BC-4F9F-B198-DE2BB9CE526E}" type="parTrans" cxnId="{29F29690-0DAD-4710-B439-20C020ED8461}">
      <dgm:prSet/>
      <dgm:spPr/>
      <dgm:t>
        <a:bodyPr/>
        <a:lstStyle/>
        <a:p>
          <a:endParaRPr lang="en-IE"/>
        </a:p>
      </dgm:t>
    </dgm:pt>
    <dgm:pt modelId="{2ED1C8F0-EFF1-449F-9D41-52FD4B7525E1}" type="sibTrans" cxnId="{29F29690-0DAD-4710-B439-20C020ED8461}">
      <dgm:prSet/>
      <dgm:spPr/>
      <dgm:t>
        <a:bodyPr/>
        <a:lstStyle/>
        <a:p>
          <a:endParaRPr lang="en-IE"/>
        </a:p>
      </dgm:t>
    </dgm:pt>
    <dgm:pt modelId="{11C45205-8E9C-4DD3-BF9E-9D745CB65B33}">
      <dgm:prSet phldrT="[Text]"/>
      <dgm:spPr/>
      <dgm:t>
        <a:bodyPr/>
        <a:lstStyle/>
        <a:p>
          <a:r>
            <a:rPr lang="en-IE" dirty="0" smtClean="0"/>
            <a:t>PL</a:t>
          </a:r>
          <a:endParaRPr lang="en-IE" dirty="0"/>
        </a:p>
      </dgm:t>
    </dgm:pt>
    <dgm:pt modelId="{82037CE6-62F8-4F3F-ABBA-EF8318C91F4D}" type="parTrans" cxnId="{F702EA66-AD4A-4062-9864-7CA87C9B3B38}">
      <dgm:prSet/>
      <dgm:spPr/>
      <dgm:t>
        <a:bodyPr/>
        <a:lstStyle/>
        <a:p>
          <a:endParaRPr lang="en-IE"/>
        </a:p>
      </dgm:t>
    </dgm:pt>
    <dgm:pt modelId="{37A141E3-C2D5-4B22-B267-2E3062EF5AAA}" type="sibTrans" cxnId="{F702EA66-AD4A-4062-9864-7CA87C9B3B38}">
      <dgm:prSet/>
      <dgm:spPr/>
      <dgm:t>
        <a:bodyPr/>
        <a:lstStyle/>
        <a:p>
          <a:endParaRPr lang="en-IE"/>
        </a:p>
      </dgm:t>
    </dgm:pt>
    <dgm:pt modelId="{A85E0F9B-4B74-4882-9437-81151617D692}">
      <dgm:prSet phldrT="[Text]"/>
      <dgm:spPr/>
      <dgm:t>
        <a:bodyPr/>
        <a:lstStyle/>
        <a:p>
          <a:r>
            <a:rPr lang="en-IE" dirty="0" smtClean="0"/>
            <a:t>RO</a:t>
          </a:r>
          <a:endParaRPr lang="en-IE" dirty="0"/>
        </a:p>
      </dgm:t>
    </dgm:pt>
    <dgm:pt modelId="{C6C1AC07-AB35-490D-A01E-01EAE6E528D6}" type="parTrans" cxnId="{934868CA-F365-46A0-AB16-DDA06EB78B6E}">
      <dgm:prSet/>
      <dgm:spPr/>
      <dgm:t>
        <a:bodyPr/>
        <a:lstStyle/>
        <a:p>
          <a:endParaRPr lang="en-IE"/>
        </a:p>
      </dgm:t>
    </dgm:pt>
    <dgm:pt modelId="{1914C900-8641-4AE4-9C22-5A7D02EAAA33}" type="sibTrans" cxnId="{934868CA-F365-46A0-AB16-DDA06EB78B6E}">
      <dgm:prSet/>
      <dgm:spPr/>
      <dgm:t>
        <a:bodyPr/>
        <a:lstStyle/>
        <a:p>
          <a:endParaRPr lang="en-IE"/>
        </a:p>
      </dgm:t>
    </dgm:pt>
    <dgm:pt modelId="{14CA5E46-5797-4854-A8F5-FB268BBE8B87}">
      <dgm:prSet phldrT="[Text]"/>
      <dgm:spPr/>
      <dgm:t>
        <a:bodyPr/>
        <a:lstStyle/>
        <a:p>
          <a:r>
            <a:rPr lang="en-IE" dirty="0" smtClean="0"/>
            <a:t>UK</a:t>
          </a:r>
          <a:endParaRPr lang="en-IE" dirty="0"/>
        </a:p>
      </dgm:t>
    </dgm:pt>
    <dgm:pt modelId="{A207BF17-F231-4660-A002-916B370A80B3}" type="parTrans" cxnId="{20D67698-3B7B-4300-AE70-D8C850DE09E9}">
      <dgm:prSet/>
      <dgm:spPr/>
      <dgm:t>
        <a:bodyPr/>
        <a:lstStyle/>
        <a:p>
          <a:endParaRPr lang="en-IE"/>
        </a:p>
      </dgm:t>
    </dgm:pt>
    <dgm:pt modelId="{67A53BFC-B6A8-4E73-83F7-C8318C344088}" type="sibTrans" cxnId="{20D67698-3B7B-4300-AE70-D8C850DE09E9}">
      <dgm:prSet/>
      <dgm:spPr/>
      <dgm:t>
        <a:bodyPr/>
        <a:lstStyle/>
        <a:p>
          <a:endParaRPr lang="en-IE"/>
        </a:p>
      </dgm:t>
    </dgm:pt>
    <dgm:pt modelId="{3888B140-6A62-4818-9610-5C2EF3A3305C}" type="pres">
      <dgm:prSet presAssocID="{71EA7201-A909-447E-9284-BD0556C868FF}" presName="Name0" presStyleCnt="0">
        <dgm:presLayoutVars>
          <dgm:dir/>
          <dgm:resizeHandles val="exact"/>
        </dgm:presLayoutVars>
      </dgm:prSet>
      <dgm:spPr/>
      <dgm:t>
        <a:bodyPr/>
        <a:lstStyle/>
        <a:p>
          <a:endParaRPr lang="en-IE"/>
        </a:p>
      </dgm:t>
    </dgm:pt>
    <dgm:pt modelId="{DADC3CB6-A8BB-46A2-88AA-3301DEBCC964}" type="pres">
      <dgm:prSet presAssocID="{1F23087C-D549-4BE2-AF3D-AA8D958BDFE7}" presName="Name5" presStyleLbl="vennNode1" presStyleIdx="0" presStyleCnt="10">
        <dgm:presLayoutVars>
          <dgm:bulletEnabled val="1"/>
        </dgm:presLayoutVars>
      </dgm:prSet>
      <dgm:spPr/>
      <dgm:t>
        <a:bodyPr/>
        <a:lstStyle/>
        <a:p>
          <a:endParaRPr lang="en-IE"/>
        </a:p>
      </dgm:t>
    </dgm:pt>
    <dgm:pt modelId="{7E76746F-40D3-47B9-9890-2433325366FD}" type="pres">
      <dgm:prSet presAssocID="{0065042B-D8D8-4580-853A-736C9B4959CE}" presName="space" presStyleCnt="0"/>
      <dgm:spPr/>
    </dgm:pt>
    <dgm:pt modelId="{C462390E-22D4-4A08-80E8-E67FA96F1652}" type="pres">
      <dgm:prSet presAssocID="{C2107EC1-FAAD-4C29-84DC-1BE706C14651}" presName="Name5" presStyleLbl="vennNode1" presStyleIdx="1" presStyleCnt="10">
        <dgm:presLayoutVars>
          <dgm:bulletEnabled val="1"/>
        </dgm:presLayoutVars>
      </dgm:prSet>
      <dgm:spPr/>
      <dgm:t>
        <a:bodyPr/>
        <a:lstStyle/>
        <a:p>
          <a:endParaRPr lang="en-IE"/>
        </a:p>
      </dgm:t>
    </dgm:pt>
    <dgm:pt modelId="{10D51A63-3FB0-463E-A8DF-20565386EB83}" type="pres">
      <dgm:prSet presAssocID="{50CDE0D5-F962-4FEA-AD0A-444C25157100}" presName="space" presStyleCnt="0"/>
      <dgm:spPr/>
    </dgm:pt>
    <dgm:pt modelId="{7F43AD7A-29B3-48FE-89BD-A0E9CB251564}" type="pres">
      <dgm:prSet presAssocID="{EB165336-13FC-432F-BDFA-D15663107EE3}" presName="Name5" presStyleLbl="vennNode1" presStyleIdx="2" presStyleCnt="10">
        <dgm:presLayoutVars>
          <dgm:bulletEnabled val="1"/>
        </dgm:presLayoutVars>
      </dgm:prSet>
      <dgm:spPr/>
      <dgm:t>
        <a:bodyPr/>
        <a:lstStyle/>
        <a:p>
          <a:endParaRPr lang="en-IE"/>
        </a:p>
      </dgm:t>
    </dgm:pt>
    <dgm:pt modelId="{1CD71C95-41D1-402C-9110-A709FF74293A}" type="pres">
      <dgm:prSet presAssocID="{813AE570-12F1-4227-92BA-D5DA5142A32D}" presName="space" presStyleCnt="0"/>
      <dgm:spPr/>
    </dgm:pt>
    <dgm:pt modelId="{F519FE6A-67E2-40CA-B857-0938D04D882C}" type="pres">
      <dgm:prSet presAssocID="{23FE0237-B38B-43F0-A9E4-2FB7A1C76E04}" presName="Name5" presStyleLbl="vennNode1" presStyleIdx="3" presStyleCnt="10">
        <dgm:presLayoutVars>
          <dgm:bulletEnabled val="1"/>
        </dgm:presLayoutVars>
      </dgm:prSet>
      <dgm:spPr/>
      <dgm:t>
        <a:bodyPr/>
        <a:lstStyle/>
        <a:p>
          <a:endParaRPr lang="en-IE"/>
        </a:p>
      </dgm:t>
    </dgm:pt>
    <dgm:pt modelId="{A4828407-5DF5-452A-A04F-FF35B3472DE7}" type="pres">
      <dgm:prSet presAssocID="{0697BDF4-5B79-4D72-8230-4AFDCABBEDA3}" presName="space" presStyleCnt="0"/>
      <dgm:spPr/>
    </dgm:pt>
    <dgm:pt modelId="{407E5A32-6287-47F4-BBA7-87FA562E2209}" type="pres">
      <dgm:prSet presAssocID="{90DE609C-062C-43FC-A09D-FB258EB61520}" presName="Name5" presStyleLbl="vennNode1" presStyleIdx="4" presStyleCnt="10">
        <dgm:presLayoutVars>
          <dgm:bulletEnabled val="1"/>
        </dgm:presLayoutVars>
      </dgm:prSet>
      <dgm:spPr/>
      <dgm:t>
        <a:bodyPr/>
        <a:lstStyle/>
        <a:p>
          <a:endParaRPr lang="en-IE"/>
        </a:p>
      </dgm:t>
    </dgm:pt>
    <dgm:pt modelId="{52A5625C-4D18-42F7-8EC6-46506A6E019E}" type="pres">
      <dgm:prSet presAssocID="{0EEE6400-0C53-487E-824D-BE520CAF859E}" presName="space" presStyleCnt="0"/>
      <dgm:spPr/>
    </dgm:pt>
    <dgm:pt modelId="{BBF18F3D-0EBB-47C8-BFB2-88B806ADA5C2}" type="pres">
      <dgm:prSet presAssocID="{DC849661-5974-4785-9060-E3397843322B}" presName="Name5" presStyleLbl="vennNode1" presStyleIdx="5" presStyleCnt="10">
        <dgm:presLayoutVars>
          <dgm:bulletEnabled val="1"/>
        </dgm:presLayoutVars>
      </dgm:prSet>
      <dgm:spPr/>
      <dgm:t>
        <a:bodyPr/>
        <a:lstStyle/>
        <a:p>
          <a:endParaRPr lang="en-IE"/>
        </a:p>
      </dgm:t>
    </dgm:pt>
    <dgm:pt modelId="{652B62E2-AB2F-4BDB-AF65-443547FCB9DB}" type="pres">
      <dgm:prSet presAssocID="{EF9856EA-8430-4F4E-BF21-B50D896DAB2E}" presName="space" presStyleCnt="0"/>
      <dgm:spPr/>
    </dgm:pt>
    <dgm:pt modelId="{258714E2-009B-4D62-ACA1-338A4BBB0C65}" type="pres">
      <dgm:prSet presAssocID="{CE269AEB-8166-4CD6-896C-50A9E640F065}" presName="Name5" presStyleLbl="vennNode1" presStyleIdx="6" presStyleCnt="10">
        <dgm:presLayoutVars>
          <dgm:bulletEnabled val="1"/>
        </dgm:presLayoutVars>
      </dgm:prSet>
      <dgm:spPr/>
      <dgm:t>
        <a:bodyPr/>
        <a:lstStyle/>
        <a:p>
          <a:endParaRPr lang="en-IE"/>
        </a:p>
      </dgm:t>
    </dgm:pt>
    <dgm:pt modelId="{7B620AD6-3B8C-4F21-911F-A7CE10F3BC83}" type="pres">
      <dgm:prSet presAssocID="{2ED1C8F0-EFF1-449F-9D41-52FD4B7525E1}" presName="space" presStyleCnt="0"/>
      <dgm:spPr/>
    </dgm:pt>
    <dgm:pt modelId="{A84C7B8D-9B0F-4BF9-8300-C0B4EB4413A1}" type="pres">
      <dgm:prSet presAssocID="{11C45205-8E9C-4DD3-BF9E-9D745CB65B33}" presName="Name5" presStyleLbl="vennNode1" presStyleIdx="7" presStyleCnt="10">
        <dgm:presLayoutVars>
          <dgm:bulletEnabled val="1"/>
        </dgm:presLayoutVars>
      </dgm:prSet>
      <dgm:spPr/>
      <dgm:t>
        <a:bodyPr/>
        <a:lstStyle/>
        <a:p>
          <a:endParaRPr lang="en-IE"/>
        </a:p>
      </dgm:t>
    </dgm:pt>
    <dgm:pt modelId="{30A2EBEA-2441-40AE-B959-5ED5677DA8CE}" type="pres">
      <dgm:prSet presAssocID="{37A141E3-C2D5-4B22-B267-2E3062EF5AAA}" presName="space" presStyleCnt="0"/>
      <dgm:spPr/>
    </dgm:pt>
    <dgm:pt modelId="{BAC606D3-6395-4267-B906-5300658B1840}" type="pres">
      <dgm:prSet presAssocID="{A85E0F9B-4B74-4882-9437-81151617D692}" presName="Name5" presStyleLbl="vennNode1" presStyleIdx="8" presStyleCnt="10">
        <dgm:presLayoutVars>
          <dgm:bulletEnabled val="1"/>
        </dgm:presLayoutVars>
      </dgm:prSet>
      <dgm:spPr/>
      <dgm:t>
        <a:bodyPr/>
        <a:lstStyle/>
        <a:p>
          <a:endParaRPr lang="en-IE"/>
        </a:p>
      </dgm:t>
    </dgm:pt>
    <dgm:pt modelId="{1DDEB514-C720-4C9D-BB2F-1E2F710702F0}" type="pres">
      <dgm:prSet presAssocID="{1914C900-8641-4AE4-9C22-5A7D02EAAA33}" presName="space" presStyleCnt="0"/>
      <dgm:spPr/>
    </dgm:pt>
    <dgm:pt modelId="{BAB31C03-EEDD-4B2F-A0E9-12D2F92432E3}" type="pres">
      <dgm:prSet presAssocID="{14CA5E46-5797-4854-A8F5-FB268BBE8B87}" presName="Name5" presStyleLbl="vennNode1" presStyleIdx="9" presStyleCnt="10">
        <dgm:presLayoutVars>
          <dgm:bulletEnabled val="1"/>
        </dgm:presLayoutVars>
      </dgm:prSet>
      <dgm:spPr/>
      <dgm:t>
        <a:bodyPr/>
        <a:lstStyle/>
        <a:p>
          <a:endParaRPr lang="en-IE"/>
        </a:p>
      </dgm:t>
    </dgm:pt>
  </dgm:ptLst>
  <dgm:cxnLst>
    <dgm:cxn modelId="{CA786709-DA74-4D55-B742-E43FB81ED8FF}" type="presOf" srcId="{EB165336-13FC-432F-BDFA-D15663107EE3}" destId="{7F43AD7A-29B3-48FE-89BD-A0E9CB251564}" srcOrd="0" destOrd="0" presId="urn:microsoft.com/office/officeart/2005/8/layout/venn3"/>
    <dgm:cxn modelId="{20D67698-3B7B-4300-AE70-D8C850DE09E9}" srcId="{71EA7201-A909-447E-9284-BD0556C868FF}" destId="{14CA5E46-5797-4854-A8F5-FB268BBE8B87}" srcOrd="9" destOrd="0" parTransId="{A207BF17-F231-4660-A002-916B370A80B3}" sibTransId="{67A53BFC-B6A8-4E73-83F7-C8318C344088}"/>
    <dgm:cxn modelId="{195D9906-B0C2-4ECB-A486-9FC11280AEA5}" type="presOf" srcId="{23FE0237-B38B-43F0-A9E4-2FB7A1C76E04}" destId="{F519FE6A-67E2-40CA-B857-0938D04D882C}" srcOrd="0" destOrd="0" presId="urn:microsoft.com/office/officeart/2005/8/layout/venn3"/>
    <dgm:cxn modelId="{62480EB5-91C6-4C8F-92EC-05E47C7774BD}" srcId="{71EA7201-A909-447E-9284-BD0556C868FF}" destId="{DC849661-5974-4785-9060-E3397843322B}" srcOrd="5" destOrd="0" parTransId="{C99A7A8E-FE09-4B29-917B-DD9D20C137C1}" sibTransId="{EF9856EA-8430-4F4E-BF21-B50D896DAB2E}"/>
    <dgm:cxn modelId="{E07BC10B-EA49-4468-B46C-ED7551682965}" type="presOf" srcId="{14CA5E46-5797-4854-A8F5-FB268BBE8B87}" destId="{BAB31C03-EEDD-4B2F-A0E9-12D2F92432E3}" srcOrd="0" destOrd="0" presId="urn:microsoft.com/office/officeart/2005/8/layout/venn3"/>
    <dgm:cxn modelId="{155935B5-DC9B-4362-A61A-2C8EAE16F221}" type="presOf" srcId="{DC849661-5974-4785-9060-E3397843322B}" destId="{BBF18F3D-0EBB-47C8-BFB2-88B806ADA5C2}" srcOrd="0" destOrd="0" presId="urn:microsoft.com/office/officeart/2005/8/layout/venn3"/>
    <dgm:cxn modelId="{A3659500-7D54-49D7-AD6F-D5059EB35E47}" type="presOf" srcId="{90DE609C-062C-43FC-A09D-FB258EB61520}" destId="{407E5A32-6287-47F4-BBA7-87FA562E2209}" srcOrd="0" destOrd="0" presId="urn:microsoft.com/office/officeart/2005/8/layout/venn3"/>
    <dgm:cxn modelId="{57BE3C14-2B0B-4AC8-ACE4-F208D78B48C9}" srcId="{71EA7201-A909-447E-9284-BD0556C868FF}" destId="{1F23087C-D549-4BE2-AF3D-AA8D958BDFE7}" srcOrd="0" destOrd="0" parTransId="{8BBD9EBC-FCA3-4E51-B44B-ADF777FC22F9}" sibTransId="{0065042B-D8D8-4580-853A-736C9B4959CE}"/>
    <dgm:cxn modelId="{934868CA-F365-46A0-AB16-DDA06EB78B6E}" srcId="{71EA7201-A909-447E-9284-BD0556C868FF}" destId="{A85E0F9B-4B74-4882-9437-81151617D692}" srcOrd="8" destOrd="0" parTransId="{C6C1AC07-AB35-490D-A01E-01EAE6E528D6}" sibTransId="{1914C900-8641-4AE4-9C22-5A7D02EAAA33}"/>
    <dgm:cxn modelId="{29F29690-0DAD-4710-B439-20C020ED8461}" srcId="{71EA7201-A909-447E-9284-BD0556C868FF}" destId="{CE269AEB-8166-4CD6-896C-50A9E640F065}" srcOrd="6" destOrd="0" parTransId="{1D6062DF-01BC-4F9F-B198-DE2BB9CE526E}" sibTransId="{2ED1C8F0-EFF1-449F-9D41-52FD4B7525E1}"/>
    <dgm:cxn modelId="{28F34105-478B-4CB9-A0A3-D5283D4195E5}" type="presOf" srcId="{C2107EC1-FAAD-4C29-84DC-1BE706C14651}" destId="{C462390E-22D4-4A08-80E8-E67FA96F1652}" srcOrd="0" destOrd="0" presId="urn:microsoft.com/office/officeart/2005/8/layout/venn3"/>
    <dgm:cxn modelId="{6FC132E4-81EE-4701-93CD-6BAE1B7B8881}" type="presOf" srcId="{71EA7201-A909-447E-9284-BD0556C868FF}" destId="{3888B140-6A62-4818-9610-5C2EF3A3305C}" srcOrd="0" destOrd="0" presId="urn:microsoft.com/office/officeart/2005/8/layout/venn3"/>
    <dgm:cxn modelId="{7113CC5C-2B49-4A27-9CD2-1F55F9234A81}" srcId="{71EA7201-A909-447E-9284-BD0556C868FF}" destId="{C2107EC1-FAAD-4C29-84DC-1BE706C14651}" srcOrd="1" destOrd="0" parTransId="{7BB8F61A-ED6A-405E-81F9-D550E7DFB5B3}" sibTransId="{50CDE0D5-F962-4FEA-AD0A-444C25157100}"/>
    <dgm:cxn modelId="{79730ACC-2A2D-415F-A0BF-AC83A845080C}" type="presOf" srcId="{CE269AEB-8166-4CD6-896C-50A9E640F065}" destId="{258714E2-009B-4D62-ACA1-338A4BBB0C65}" srcOrd="0" destOrd="0" presId="urn:microsoft.com/office/officeart/2005/8/layout/venn3"/>
    <dgm:cxn modelId="{5FA0CBA2-C83C-4D0D-9B3D-C4D8290445BD}" srcId="{71EA7201-A909-447E-9284-BD0556C868FF}" destId="{23FE0237-B38B-43F0-A9E4-2FB7A1C76E04}" srcOrd="3" destOrd="0" parTransId="{1599C81C-CB2B-466E-92C6-CA257A99B1AD}" sibTransId="{0697BDF4-5B79-4D72-8230-4AFDCABBEDA3}"/>
    <dgm:cxn modelId="{0D83D721-1FD9-4389-B674-765311C0A9B0}" srcId="{71EA7201-A909-447E-9284-BD0556C868FF}" destId="{90DE609C-062C-43FC-A09D-FB258EB61520}" srcOrd="4" destOrd="0" parTransId="{C55DF744-D2F0-44FD-8906-B8F15D03A5B7}" sibTransId="{0EEE6400-0C53-487E-824D-BE520CAF859E}"/>
    <dgm:cxn modelId="{74B99B8B-8C45-4EA8-91FE-7303F3B7D49D}" srcId="{71EA7201-A909-447E-9284-BD0556C868FF}" destId="{EB165336-13FC-432F-BDFA-D15663107EE3}" srcOrd="2" destOrd="0" parTransId="{874842A4-E4C8-49C0-80FB-5F588561C563}" sibTransId="{813AE570-12F1-4227-92BA-D5DA5142A32D}"/>
    <dgm:cxn modelId="{F702EA66-AD4A-4062-9864-7CA87C9B3B38}" srcId="{71EA7201-A909-447E-9284-BD0556C868FF}" destId="{11C45205-8E9C-4DD3-BF9E-9D745CB65B33}" srcOrd="7" destOrd="0" parTransId="{82037CE6-62F8-4F3F-ABBA-EF8318C91F4D}" sibTransId="{37A141E3-C2D5-4B22-B267-2E3062EF5AAA}"/>
    <dgm:cxn modelId="{83AA11DA-3EC7-4DCD-8042-90B4BAD87496}" type="presOf" srcId="{11C45205-8E9C-4DD3-BF9E-9D745CB65B33}" destId="{A84C7B8D-9B0F-4BF9-8300-C0B4EB4413A1}" srcOrd="0" destOrd="0" presId="urn:microsoft.com/office/officeart/2005/8/layout/venn3"/>
    <dgm:cxn modelId="{843D17F6-2642-4443-89FD-675EE3ACEA35}" type="presOf" srcId="{A85E0F9B-4B74-4882-9437-81151617D692}" destId="{BAC606D3-6395-4267-B906-5300658B1840}" srcOrd="0" destOrd="0" presId="urn:microsoft.com/office/officeart/2005/8/layout/venn3"/>
    <dgm:cxn modelId="{39415DCF-D5EC-49A7-837D-AE5AFFFADB93}" type="presOf" srcId="{1F23087C-D549-4BE2-AF3D-AA8D958BDFE7}" destId="{DADC3CB6-A8BB-46A2-88AA-3301DEBCC964}" srcOrd="0" destOrd="0" presId="urn:microsoft.com/office/officeart/2005/8/layout/venn3"/>
    <dgm:cxn modelId="{373D8646-45CB-43C3-A8D3-13B44589BD06}" type="presParOf" srcId="{3888B140-6A62-4818-9610-5C2EF3A3305C}" destId="{DADC3CB6-A8BB-46A2-88AA-3301DEBCC964}" srcOrd="0" destOrd="0" presId="urn:microsoft.com/office/officeart/2005/8/layout/venn3"/>
    <dgm:cxn modelId="{003B7689-834F-43B4-BE79-A6709472216E}" type="presParOf" srcId="{3888B140-6A62-4818-9610-5C2EF3A3305C}" destId="{7E76746F-40D3-47B9-9890-2433325366FD}" srcOrd="1" destOrd="0" presId="urn:microsoft.com/office/officeart/2005/8/layout/venn3"/>
    <dgm:cxn modelId="{381312DF-4604-4C9F-B418-807455A60289}" type="presParOf" srcId="{3888B140-6A62-4818-9610-5C2EF3A3305C}" destId="{C462390E-22D4-4A08-80E8-E67FA96F1652}" srcOrd="2" destOrd="0" presId="urn:microsoft.com/office/officeart/2005/8/layout/venn3"/>
    <dgm:cxn modelId="{EF36B8AC-FDF7-4217-B3B2-487056B3546A}" type="presParOf" srcId="{3888B140-6A62-4818-9610-5C2EF3A3305C}" destId="{10D51A63-3FB0-463E-A8DF-20565386EB83}" srcOrd="3" destOrd="0" presId="urn:microsoft.com/office/officeart/2005/8/layout/venn3"/>
    <dgm:cxn modelId="{BD3F91E6-CBD8-4156-A841-F1766E9DD5CD}" type="presParOf" srcId="{3888B140-6A62-4818-9610-5C2EF3A3305C}" destId="{7F43AD7A-29B3-48FE-89BD-A0E9CB251564}" srcOrd="4" destOrd="0" presId="urn:microsoft.com/office/officeart/2005/8/layout/venn3"/>
    <dgm:cxn modelId="{B32C7E5C-B40B-4A08-8490-0AE2F3902042}" type="presParOf" srcId="{3888B140-6A62-4818-9610-5C2EF3A3305C}" destId="{1CD71C95-41D1-402C-9110-A709FF74293A}" srcOrd="5" destOrd="0" presId="urn:microsoft.com/office/officeart/2005/8/layout/venn3"/>
    <dgm:cxn modelId="{6D2BC564-EB79-4129-A19E-4CA0843B23CD}" type="presParOf" srcId="{3888B140-6A62-4818-9610-5C2EF3A3305C}" destId="{F519FE6A-67E2-40CA-B857-0938D04D882C}" srcOrd="6" destOrd="0" presId="urn:microsoft.com/office/officeart/2005/8/layout/venn3"/>
    <dgm:cxn modelId="{9872B155-F0CE-4059-ACE6-B6B9B9DFF159}" type="presParOf" srcId="{3888B140-6A62-4818-9610-5C2EF3A3305C}" destId="{A4828407-5DF5-452A-A04F-FF35B3472DE7}" srcOrd="7" destOrd="0" presId="urn:microsoft.com/office/officeart/2005/8/layout/venn3"/>
    <dgm:cxn modelId="{AEFD3579-85D7-4286-AE54-255219724652}" type="presParOf" srcId="{3888B140-6A62-4818-9610-5C2EF3A3305C}" destId="{407E5A32-6287-47F4-BBA7-87FA562E2209}" srcOrd="8" destOrd="0" presId="urn:microsoft.com/office/officeart/2005/8/layout/venn3"/>
    <dgm:cxn modelId="{9BDE7810-947A-416C-A188-F66F612A3EF0}" type="presParOf" srcId="{3888B140-6A62-4818-9610-5C2EF3A3305C}" destId="{52A5625C-4D18-42F7-8EC6-46506A6E019E}" srcOrd="9" destOrd="0" presId="urn:microsoft.com/office/officeart/2005/8/layout/venn3"/>
    <dgm:cxn modelId="{31D1632E-DFF0-471B-BF6D-863FD16C2104}" type="presParOf" srcId="{3888B140-6A62-4818-9610-5C2EF3A3305C}" destId="{BBF18F3D-0EBB-47C8-BFB2-88B806ADA5C2}" srcOrd="10" destOrd="0" presId="urn:microsoft.com/office/officeart/2005/8/layout/venn3"/>
    <dgm:cxn modelId="{635BC952-0A12-411C-B348-C5445D1960FB}" type="presParOf" srcId="{3888B140-6A62-4818-9610-5C2EF3A3305C}" destId="{652B62E2-AB2F-4BDB-AF65-443547FCB9DB}" srcOrd="11" destOrd="0" presId="urn:microsoft.com/office/officeart/2005/8/layout/venn3"/>
    <dgm:cxn modelId="{8BA05A53-4A73-4794-8ECF-9C33D9B83B41}" type="presParOf" srcId="{3888B140-6A62-4818-9610-5C2EF3A3305C}" destId="{258714E2-009B-4D62-ACA1-338A4BBB0C65}" srcOrd="12" destOrd="0" presId="urn:microsoft.com/office/officeart/2005/8/layout/venn3"/>
    <dgm:cxn modelId="{BDD1F0B8-65FF-42CF-9786-0259B29206AB}" type="presParOf" srcId="{3888B140-6A62-4818-9610-5C2EF3A3305C}" destId="{7B620AD6-3B8C-4F21-911F-A7CE10F3BC83}" srcOrd="13" destOrd="0" presId="urn:microsoft.com/office/officeart/2005/8/layout/venn3"/>
    <dgm:cxn modelId="{03694838-5F55-4B11-9C59-84680D296CD1}" type="presParOf" srcId="{3888B140-6A62-4818-9610-5C2EF3A3305C}" destId="{A84C7B8D-9B0F-4BF9-8300-C0B4EB4413A1}" srcOrd="14" destOrd="0" presId="urn:microsoft.com/office/officeart/2005/8/layout/venn3"/>
    <dgm:cxn modelId="{B2EE58AB-477B-4517-94F0-5FB792C6382A}" type="presParOf" srcId="{3888B140-6A62-4818-9610-5C2EF3A3305C}" destId="{30A2EBEA-2441-40AE-B959-5ED5677DA8CE}" srcOrd="15" destOrd="0" presId="urn:microsoft.com/office/officeart/2005/8/layout/venn3"/>
    <dgm:cxn modelId="{4F6B9B43-176E-40A5-9F8C-DD7AE1777C2A}" type="presParOf" srcId="{3888B140-6A62-4818-9610-5C2EF3A3305C}" destId="{BAC606D3-6395-4267-B906-5300658B1840}" srcOrd="16" destOrd="0" presId="urn:microsoft.com/office/officeart/2005/8/layout/venn3"/>
    <dgm:cxn modelId="{70AB258F-793B-444E-BBB0-CF175CCF6B1F}" type="presParOf" srcId="{3888B140-6A62-4818-9610-5C2EF3A3305C}" destId="{1DDEB514-C720-4C9D-BB2F-1E2F710702F0}" srcOrd="17" destOrd="0" presId="urn:microsoft.com/office/officeart/2005/8/layout/venn3"/>
    <dgm:cxn modelId="{EA895865-D4DB-4D6A-9608-30EB9B11FF7C}" type="presParOf" srcId="{3888B140-6A62-4818-9610-5C2EF3A3305C}" destId="{BAB31C03-EEDD-4B2F-A0E9-12D2F92432E3}" srcOrd="1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B69423-A000-4025-BEAE-DD58B6758A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E"/>
        </a:p>
      </dgm:t>
    </dgm:pt>
    <dgm:pt modelId="{673FE562-32C9-46F3-8899-C3489F505942}">
      <dgm:prSet phldrT="[Text]"/>
      <dgm:spPr/>
      <dgm:t>
        <a:bodyPr/>
        <a:lstStyle/>
        <a:p>
          <a:r>
            <a:rPr lang="en-IE" b="1" dirty="0" smtClean="0"/>
            <a:t>Assessing</a:t>
          </a:r>
          <a:endParaRPr lang="en-IE" b="1" dirty="0"/>
        </a:p>
      </dgm:t>
    </dgm:pt>
    <dgm:pt modelId="{DC49A28D-A3C4-4935-8AAD-0BE26432AF48}" type="parTrans" cxnId="{8CFC31D7-B38D-493C-ADC4-FDF0D05D5B6A}">
      <dgm:prSet/>
      <dgm:spPr/>
      <dgm:t>
        <a:bodyPr/>
        <a:lstStyle/>
        <a:p>
          <a:endParaRPr lang="en-IE"/>
        </a:p>
      </dgm:t>
    </dgm:pt>
    <dgm:pt modelId="{30200113-950B-429F-A427-28FA03BEDE47}" type="sibTrans" cxnId="{8CFC31D7-B38D-493C-ADC4-FDF0D05D5B6A}">
      <dgm:prSet/>
      <dgm:spPr/>
      <dgm:t>
        <a:bodyPr/>
        <a:lstStyle/>
        <a:p>
          <a:endParaRPr lang="en-IE"/>
        </a:p>
      </dgm:t>
    </dgm:pt>
    <dgm:pt modelId="{D0CF9C80-E609-451D-B8C4-42E6A31503EF}">
      <dgm:prSet phldrT="[Text]" custT="1"/>
      <dgm:spPr/>
      <dgm:t>
        <a:bodyPr/>
        <a:lstStyle/>
        <a:p>
          <a:r>
            <a:rPr lang="en-IE" sz="2000" dirty="0" smtClean="0"/>
            <a:t>How are children’s needs </a:t>
          </a:r>
          <a:r>
            <a:rPr lang="en-IE" sz="2000" dirty="0" smtClean="0">
              <a:solidFill>
                <a:schemeClr val="tx1"/>
              </a:solidFill>
            </a:rPr>
            <a:t>and rights </a:t>
          </a:r>
          <a:r>
            <a:rPr lang="en-IE" sz="2000" dirty="0" smtClean="0"/>
            <a:t>addressed in judicial proceedings</a:t>
          </a:r>
          <a:endParaRPr lang="en-IE" sz="2000" dirty="0"/>
        </a:p>
      </dgm:t>
    </dgm:pt>
    <dgm:pt modelId="{BCC28AF3-4A7B-4FF9-AABF-9DB5AB993F91}" type="parTrans" cxnId="{CC8DD49F-1EAE-4DDE-A93F-21C03EB14121}">
      <dgm:prSet/>
      <dgm:spPr/>
      <dgm:t>
        <a:bodyPr/>
        <a:lstStyle/>
        <a:p>
          <a:endParaRPr lang="en-IE"/>
        </a:p>
      </dgm:t>
    </dgm:pt>
    <dgm:pt modelId="{3C7A16A2-40B7-4CC4-960A-20A131810E22}" type="sibTrans" cxnId="{CC8DD49F-1EAE-4DDE-A93F-21C03EB14121}">
      <dgm:prSet/>
      <dgm:spPr/>
      <dgm:t>
        <a:bodyPr/>
        <a:lstStyle/>
        <a:p>
          <a:endParaRPr lang="en-IE"/>
        </a:p>
      </dgm:t>
    </dgm:pt>
    <dgm:pt modelId="{120BC083-99A9-4344-B91B-C98B560D37D1}">
      <dgm:prSet phldrT="[Text]"/>
      <dgm:spPr/>
      <dgm:t>
        <a:bodyPr/>
        <a:lstStyle/>
        <a:p>
          <a:r>
            <a:rPr lang="en-IE" b="1" dirty="0" smtClean="0"/>
            <a:t>Through</a:t>
          </a:r>
          <a:endParaRPr lang="en-IE" b="1" dirty="0"/>
        </a:p>
      </dgm:t>
    </dgm:pt>
    <dgm:pt modelId="{BC350B2C-14BF-4651-A8D2-D5583717BB88}" type="parTrans" cxnId="{3E9DCC8C-0A86-4837-9EFD-2A46BC94F88A}">
      <dgm:prSet/>
      <dgm:spPr/>
      <dgm:t>
        <a:bodyPr/>
        <a:lstStyle/>
        <a:p>
          <a:endParaRPr lang="en-IE"/>
        </a:p>
      </dgm:t>
    </dgm:pt>
    <dgm:pt modelId="{479E7251-B2C1-491F-AF6F-452E1499BA97}" type="sibTrans" cxnId="{3E9DCC8C-0A86-4837-9EFD-2A46BC94F88A}">
      <dgm:prSet/>
      <dgm:spPr/>
      <dgm:t>
        <a:bodyPr/>
        <a:lstStyle/>
        <a:p>
          <a:endParaRPr lang="en-IE"/>
        </a:p>
      </dgm:t>
    </dgm:pt>
    <dgm:pt modelId="{0D6FA07D-16BF-464F-AE20-FCFA8F5BD472}">
      <dgm:prSet phldrT="[Text]" custT="1"/>
      <dgm:spPr/>
      <dgm:t>
        <a:bodyPr/>
        <a:lstStyle/>
        <a:p>
          <a:r>
            <a:rPr lang="en-IE" sz="2000" dirty="0" smtClean="0"/>
            <a:t>How are the </a:t>
          </a:r>
          <a:r>
            <a:rPr lang="en-IE" sz="2000" dirty="0" err="1" smtClean="0"/>
            <a:t>CoE’s</a:t>
          </a:r>
          <a:r>
            <a:rPr lang="en-IE" sz="2000" dirty="0" smtClean="0"/>
            <a:t> Guidelines on child-friendly justice applied</a:t>
          </a:r>
          <a:endParaRPr lang="en-IE" sz="2000" dirty="0"/>
        </a:p>
      </dgm:t>
    </dgm:pt>
    <dgm:pt modelId="{9FAF356A-C51E-4922-A242-9954E0B42FEB}" type="parTrans" cxnId="{1DC5D542-FB7C-47CE-978E-A127694570BD}">
      <dgm:prSet/>
      <dgm:spPr/>
      <dgm:t>
        <a:bodyPr/>
        <a:lstStyle/>
        <a:p>
          <a:endParaRPr lang="en-IE"/>
        </a:p>
      </dgm:t>
    </dgm:pt>
    <dgm:pt modelId="{A3C4F47A-120F-48ED-904A-8032B0A5FF1D}" type="sibTrans" cxnId="{1DC5D542-FB7C-47CE-978E-A127694570BD}">
      <dgm:prSet/>
      <dgm:spPr/>
      <dgm:t>
        <a:bodyPr/>
        <a:lstStyle/>
        <a:p>
          <a:endParaRPr lang="en-IE"/>
        </a:p>
      </dgm:t>
    </dgm:pt>
    <dgm:pt modelId="{0A2D60C5-0106-41F3-99C2-919E65C8771E}">
      <dgm:prSet phldrT="[Text]"/>
      <dgm:spPr/>
      <dgm:t>
        <a:bodyPr/>
        <a:lstStyle/>
        <a:p>
          <a:r>
            <a:rPr lang="en-IE" dirty="0" smtClean="0"/>
            <a:t>EU Member States covered</a:t>
          </a:r>
          <a:endParaRPr lang="en-IE" dirty="0"/>
        </a:p>
      </dgm:t>
    </dgm:pt>
    <dgm:pt modelId="{D3ABC58D-247A-4BA2-8EAA-446E9CC92215}" type="parTrans" cxnId="{78D0581C-B6B9-4F29-9BFB-70ABE27B7EEF}">
      <dgm:prSet/>
      <dgm:spPr/>
      <dgm:t>
        <a:bodyPr/>
        <a:lstStyle/>
        <a:p>
          <a:endParaRPr lang="en-IE"/>
        </a:p>
      </dgm:t>
    </dgm:pt>
    <dgm:pt modelId="{2C619583-2961-4727-9A9B-A289A3BBE485}" type="sibTrans" cxnId="{78D0581C-B6B9-4F29-9BFB-70ABE27B7EEF}">
      <dgm:prSet/>
      <dgm:spPr/>
      <dgm:t>
        <a:bodyPr/>
        <a:lstStyle/>
        <a:p>
          <a:endParaRPr lang="en-IE"/>
        </a:p>
      </dgm:t>
    </dgm:pt>
    <dgm:pt modelId="{08BD014C-DE77-4319-A2C0-932FDA92DF48}">
      <dgm:prSet phldrT="[Text]" custT="1"/>
      <dgm:spPr/>
      <dgm:t>
        <a:bodyPr/>
        <a:lstStyle/>
        <a:p>
          <a:r>
            <a:rPr lang="en-IE" sz="2000" dirty="0" smtClean="0"/>
            <a:t>Personal interviews, focus groups and consultations with</a:t>
          </a:r>
          <a:endParaRPr lang="en-IE" sz="2000" dirty="0"/>
        </a:p>
      </dgm:t>
    </dgm:pt>
    <dgm:pt modelId="{A5561EB4-7CBB-4CDF-8900-CC94F2FE4E52}" type="parTrans" cxnId="{4E0728EF-6273-4DE3-9A2B-91CB88F7EB32}">
      <dgm:prSet/>
      <dgm:spPr/>
      <dgm:t>
        <a:bodyPr/>
        <a:lstStyle/>
        <a:p>
          <a:endParaRPr lang="en-IE"/>
        </a:p>
      </dgm:t>
    </dgm:pt>
    <dgm:pt modelId="{AC3AB4A2-2989-4D28-B492-77CB2E973B9C}" type="sibTrans" cxnId="{4E0728EF-6273-4DE3-9A2B-91CB88F7EB32}">
      <dgm:prSet/>
      <dgm:spPr/>
      <dgm:t>
        <a:bodyPr/>
        <a:lstStyle/>
        <a:p>
          <a:endParaRPr lang="en-IE"/>
        </a:p>
      </dgm:t>
    </dgm:pt>
    <dgm:pt modelId="{140F8BF7-1DF1-4AB7-B957-72D6B7C20EC2}">
      <dgm:prSet phldrT="[Text]" custT="1"/>
      <dgm:spPr/>
      <dgm:t>
        <a:bodyPr/>
        <a:lstStyle/>
        <a:p>
          <a:r>
            <a:rPr lang="en-IE" sz="2000" dirty="0" smtClean="0"/>
            <a:t>570 professionals</a:t>
          </a:r>
          <a:endParaRPr lang="en-IE" sz="2000" dirty="0"/>
        </a:p>
      </dgm:t>
    </dgm:pt>
    <dgm:pt modelId="{67C57CCC-E376-4EF2-B672-F8AAEC6BDA4E}" type="parTrans" cxnId="{64754430-CE34-4CDF-A919-6F54F2D10202}">
      <dgm:prSet/>
      <dgm:spPr/>
      <dgm:t>
        <a:bodyPr/>
        <a:lstStyle/>
        <a:p>
          <a:endParaRPr lang="en-IE"/>
        </a:p>
      </dgm:t>
    </dgm:pt>
    <dgm:pt modelId="{42B00AA4-A924-466B-80F9-342D1A282AF2}" type="sibTrans" cxnId="{64754430-CE34-4CDF-A919-6F54F2D10202}">
      <dgm:prSet/>
      <dgm:spPr/>
      <dgm:t>
        <a:bodyPr/>
        <a:lstStyle/>
        <a:p>
          <a:endParaRPr lang="en-IE"/>
        </a:p>
      </dgm:t>
    </dgm:pt>
    <dgm:pt modelId="{8A370102-4D74-4DA9-BD3D-FA9C4D45DBEE}">
      <dgm:prSet phldrT="[Text]" custT="1"/>
      <dgm:spPr/>
      <dgm:t>
        <a:bodyPr/>
        <a:lstStyle/>
        <a:p>
          <a:r>
            <a:rPr lang="en-IE" sz="2000" dirty="0" smtClean="0"/>
            <a:t>360 children</a:t>
          </a:r>
          <a:endParaRPr lang="en-IE" sz="2000" dirty="0"/>
        </a:p>
      </dgm:t>
    </dgm:pt>
    <dgm:pt modelId="{2BDAEB2F-A983-4A45-B33E-EFDCBFC5BB92}" type="sibTrans" cxnId="{A7994010-FCC9-4922-9776-004ED187F286}">
      <dgm:prSet/>
      <dgm:spPr/>
      <dgm:t>
        <a:bodyPr/>
        <a:lstStyle/>
        <a:p>
          <a:endParaRPr lang="en-IE"/>
        </a:p>
      </dgm:t>
    </dgm:pt>
    <dgm:pt modelId="{E9F63D0B-A365-4EDB-8B08-950D7AC896C8}" type="parTrans" cxnId="{A7994010-FCC9-4922-9776-004ED187F286}">
      <dgm:prSet/>
      <dgm:spPr/>
      <dgm:t>
        <a:bodyPr/>
        <a:lstStyle/>
        <a:p>
          <a:endParaRPr lang="en-IE"/>
        </a:p>
      </dgm:t>
    </dgm:pt>
    <dgm:pt modelId="{42D2E5F7-1775-4ECA-AF83-77DB50A2745A}" type="pres">
      <dgm:prSet presAssocID="{9DB69423-A000-4025-BEAE-DD58B6758A82}" presName="linear" presStyleCnt="0">
        <dgm:presLayoutVars>
          <dgm:animLvl val="lvl"/>
          <dgm:resizeHandles val="exact"/>
        </dgm:presLayoutVars>
      </dgm:prSet>
      <dgm:spPr/>
      <dgm:t>
        <a:bodyPr/>
        <a:lstStyle/>
        <a:p>
          <a:endParaRPr lang="en-IE"/>
        </a:p>
      </dgm:t>
    </dgm:pt>
    <dgm:pt modelId="{E3B3C473-4AF5-46BE-A2A3-2C8A05AA5B38}" type="pres">
      <dgm:prSet presAssocID="{673FE562-32C9-46F3-8899-C3489F505942}" presName="parentText" presStyleLbl="node1" presStyleIdx="0" presStyleCnt="3" custScaleY="59208">
        <dgm:presLayoutVars>
          <dgm:chMax val="0"/>
          <dgm:bulletEnabled val="1"/>
        </dgm:presLayoutVars>
      </dgm:prSet>
      <dgm:spPr/>
      <dgm:t>
        <a:bodyPr/>
        <a:lstStyle/>
        <a:p>
          <a:endParaRPr lang="en-IE"/>
        </a:p>
      </dgm:t>
    </dgm:pt>
    <dgm:pt modelId="{AF4C2F5F-C704-4991-92E5-016948A9C98C}" type="pres">
      <dgm:prSet presAssocID="{673FE562-32C9-46F3-8899-C3489F505942}" presName="childText" presStyleLbl="revTx" presStyleIdx="0" presStyleCnt="2">
        <dgm:presLayoutVars>
          <dgm:bulletEnabled val="1"/>
        </dgm:presLayoutVars>
      </dgm:prSet>
      <dgm:spPr/>
      <dgm:t>
        <a:bodyPr/>
        <a:lstStyle/>
        <a:p>
          <a:endParaRPr lang="en-IE"/>
        </a:p>
      </dgm:t>
    </dgm:pt>
    <dgm:pt modelId="{811803EC-BA5C-4046-AFDC-D3F7292F94D2}" type="pres">
      <dgm:prSet presAssocID="{120BC083-99A9-4344-B91B-C98B560D37D1}" presName="parentText" presStyleLbl="node1" presStyleIdx="1" presStyleCnt="3" custScaleY="51393">
        <dgm:presLayoutVars>
          <dgm:chMax val="0"/>
          <dgm:bulletEnabled val="1"/>
        </dgm:presLayoutVars>
      </dgm:prSet>
      <dgm:spPr/>
      <dgm:t>
        <a:bodyPr/>
        <a:lstStyle/>
        <a:p>
          <a:endParaRPr lang="en-IE"/>
        </a:p>
      </dgm:t>
    </dgm:pt>
    <dgm:pt modelId="{0D008E87-F79D-426D-AE32-32712FDAB8F0}" type="pres">
      <dgm:prSet presAssocID="{120BC083-99A9-4344-B91B-C98B560D37D1}" presName="childText" presStyleLbl="revTx" presStyleIdx="1" presStyleCnt="2">
        <dgm:presLayoutVars>
          <dgm:bulletEnabled val="1"/>
        </dgm:presLayoutVars>
      </dgm:prSet>
      <dgm:spPr/>
      <dgm:t>
        <a:bodyPr/>
        <a:lstStyle/>
        <a:p>
          <a:endParaRPr lang="en-IE"/>
        </a:p>
      </dgm:t>
    </dgm:pt>
    <dgm:pt modelId="{47B89D1B-16C8-454B-8CE0-CA3EF9F3336F}" type="pres">
      <dgm:prSet presAssocID="{0A2D60C5-0106-41F3-99C2-919E65C8771E}" presName="parentText" presStyleLbl="node1" presStyleIdx="2" presStyleCnt="3" custScaleY="47820">
        <dgm:presLayoutVars>
          <dgm:chMax val="0"/>
          <dgm:bulletEnabled val="1"/>
        </dgm:presLayoutVars>
      </dgm:prSet>
      <dgm:spPr/>
      <dgm:t>
        <a:bodyPr/>
        <a:lstStyle/>
        <a:p>
          <a:endParaRPr lang="en-IE"/>
        </a:p>
      </dgm:t>
    </dgm:pt>
  </dgm:ptLst>
  <dgm:cxnLst>
    <dgm:cxn modelId="{CC8DD49F-1EAE-4DDE-A93F-21C03EB14121}" srcId="{673FE562-32C9-46F3-8899-C3489F505942}" destId="{D0CF9C80-E609-451D-B8C4-42E6A31503EF}" srcOrd="0" destOrd="0" parTransId="{BCC28AF3-4A7B-4FF9-AABF-9DB5AB993F91}" sibTransId="{3C7A16A2-40B7-4CC4-960A-20A131810E22}"/>
    <dgm:cxn modelId="{58A30E7E-6AFF-4F21-99BE-FACFC2EEE8B6}" type="presOf" srcId="{8A370102-4D74-4DA9-BD3D-FA9C4D45DBEE}" destId="{0D008E87-F79D-426D-AE32-32712FDAB8F0}" srcOrd="0" destOrd="2" presId="urn:microsoft.com/office/officeart/2005/8/layout/vList2"/>
    <dgm:cxn modelId="{8CFC31D7-B38D-493C-ADC4-FDF0D05D5B6A}" srcId="{9DB69423-A000-4025-BEAE-DD58B6758A82}" destId="{673FE562-32C9-46F3-8899-C3489F505942}" srcOrd="0" destOrd="0" parTransId="{DC49A28D-A3C4-4935-8AAD-0BE26432AF48}" sibTransId="{30200113-950B-429F-A427-28FA03BEDE47}"/>
    <dgm:cxn modelId="{64754430-CE34-4CDF-A919-6F54F2D10202}" srcId="{08BD014C-DE77-4319-A2C0-932FDA92DF48}" destId="{140F8BF7-1DF1-4AB7-B957-72D6B7C20EC2}" srcOrd="0" destOrd="0" parTransId="{67C57CCC-E376-4EF2-B672-F8AAEC6BDA4E}" sibTransId="{42B00AA4-A924-466B-80F9-342D1A282AF2}"/>
    <dgm:cxn modelId="{E5A10505-6771-4149-A566-0400A3BEBABB}" type="presOf" srcId="{0D6FA07D-16BF-464F-AE20-FCFA8F5BD472}" destId="{AF4C2F5F-C704-4991-92E5-016948A9C98C}" srcOrd="0" destOrd="1" presId="urn:microsoft.com/office/officeart/2005/8/layout/vList2"/>
    <dgm:cxn modelId="{BD5AA729-21A4-4104-AB14-73877FBAB612}" type="presOf" srcId="{D0CF9C80-E609-451D-B8C4-42E6A31503EF}" destId="{AF4C2F5F-C704-4991-92E5-016948A9C98C}" srcOrd="0" destOrd="0" presId="urn:microsoft.com/office/officeart/2005/8/layout/vList2"/>
    <dgm:cxn modelId="{54C5BB94-5078-4E6D-9A51-55918C68C591}" type="presOf" srcId="{120BC083-99A9-4344-B91B-C98B560D37D1}" destId="{811803EC-BA5C-4046-AFDC-D3F7292F94D2}" srcOrd="0" destOrd="0" presId="urn:microsoft.com/office/officeart/2005/8/layout/vList2"/>
    <dgm:cxn modelId="{1DC5D542-FB7C-47CE-978E-A127694570BD}" srcId="{673FE562-32C9-46F3-8899-C3489F505942}" destId="{0D6FA07D-16BF-464F-AE20-FCFA8F5BD472}" srcOrd="1" destOrd="0" parTransId="{9FAF356A-C51E-4922-A242-9954E0B42FEB}" sibTransId="{A3C4F47A-120F-48ED-904A-8032B0A5FF1D}"/>
    <dgm:cxn modelId="{A7994010-FCC9-4922-9776-004ED187F286}" srcId="{08BD014C-DE77-4319-A2C0-932FDA92DF48}" destId="{8A370102-4D74-4DA9-BD3D-FA9C4D45DBEE}" srcOrd="1" destOrd="0" parTransId="{E9F63D0B-A365-4EDB-8B08-950D7AC896C8}" sibTransId="{2BDAEB2F-A983-4A45-B33E-EFDCBFC5BB92}"/>
    <dgm:cxn modelId="{78D0581C-B6B9-4F29-9BFB-70ABE27B7EEF}" srcId="{9DB69423-A000-4025-BEAE-DD58B6758A82}" destId="{0A2D60C5-0106-41F3-99C2-919E65C8771E}" srcOrd="2" destOrd="0" parTransId="{D3ABC58D-247A-4BA2-8EAA-446E9CC92215}" sibTransId="{2C619583-2961-4727-9A9B-A289A3BBE485}"/>
    <dgm:cxn modelId="{F5AC3DDA-67FE-4FAF-B8BA-4841640022FB}" type="presOf" srcId="{0A2D60C5-0106-41F3-99C2-919E65C8771E}" destId="{47B89D1B-16C8-454B-8CE0-CA3EF9F3336F}" srcOrd="0" destOrd="0" presId="urn:microsoft.com/office/officeart/2005/8/layout/vList2"/>
    <dgm:cxn modelId="{2751130B-E61E-4B85-836D-533F8B901862}" type="presOf" srcId="{673FE562-32C9-46F3-8899-C3489F505942}" destId="{E3B3C473-4AF5-46BE-A2A3-2C8A05AA5B38}" srcOrd="0" destOrd="0" presId="urn:microsoft.com/office/officeart/2005/8/layout/vList2"/>
    <dgm:cxn modelId="{54924E8F-72FE-49FA-91C8-D4B2A4C35AFA}" type="presOf" srcId="{9DB69423-A000-4025-BEAE-DD58B6758A82}" destId="{42D2E5F7-1775-4ECA-AF83-77DB50A2745A}" srcOrd="0" destOrd="0" presId="urn:microsoft.com/office/officeart/2005/8/layout/vList2"/>
    <dgm:cxn modelId="{4E0728EF-6273-4DE3-9A2B-91CB88F7EB32}" srcId="{120BC083-99A9-4344-B91B-C98B560D37D1}" destId="{08BD014C-DE77-4319-A2C0-932FDA92DF48}" srcOrd="0" destOrd="0" parTransId="{A5561EB4-7CBB-4CDF-8900-CC94F2FE4E52}" sibTransId="{AC3AB4A2-2989-4D28-B492-77CB2E973B9C}"/>
    <dgm:cxn modelId="{3E9DCC8C-0A86-4837-9EFD-2A46BC94F88A}" srcId="{9DB69423-A000-4025-BEAE-DD58B6758A82}" destId="{120BC083-99A9-4344-B91B-C98B560D37D1}" srcOrd="1" destOrd="0" parTransId="{BC350B2C-14BF-4651-A8D2-D5583717BB88}" sibTransId="{479E7251-B2C1-491F-AF6F-452E1499BA97}"/>
    <dgm:cxn modelId="{FF09F2A1-49BF-4088-AB86-373CE9EADBCD}" type="presOf" srcId="{140F8BF7-1DF1-4AB7-B957-72D6B7C20EC2}" destId="{0D008E87-F79D-426D-AE32-32712FDAB8F0}" srcOrd="0" destOrd="1" presId="urn:microsoft.com/office/officeart/2005/8/layout/vList2"/>
    <dgm:cxn modelId="{7E8381E0-FA7E-4733-B48D-00865CF9BF68}" type="presOf" srcId="{08BD014C-DE77-4319-A2C0-932FDA92DF48}" destId="{0D008E87-F79D-426D-AE32-32712FDAB8F0}" srcOrd="0" destOrd="0" presId="urn:microsoft.com/office/officeart/2005/8/layout/vList2"/>
    <dgm:cxn modelId="{E4B83FB9-361F-4C1B-ACEF-2FFAD5AF36A7}" type="presParOf" srcId="{42D2E5F7-1775-4ECA-AF83-77DB50A2745A}" destId="{E3B3C473-4AF5-46BE-A2A3-2C8A05AA5B38}" srcOrd="0" destOrd="0" presId="urn:microsoft.com/office/officeart/2005/8/layout/vList2"/>
    <dgm:cxn modelId="{C9359423-1026-46D8-8CEC-A093F62321D5}" type="presParOf" srcId="{42D2E5F7-1775-4ECA-AF83-77DB50A2745A}" destId="{AF4C2F5F-C704-4991-92E5-016948A9C98C}" srcOrd="1" destOrd="0" presId="urn:microsoft.com/office/officeart/2005/8/layout/vList2"/>
    <dgm:cxn modelId="{AD9CA183-64C3-4D92-A636-F6064E40F1CC}" type="presParOf" srcId="{42D2E5F7-1775-4ECA-AF83-77DB50A2745A}" destId="{811803EC-BA5C-4046-AFDC-D3F7292F94D2}" srcOrd="2" destOrd="0" presId="urn:microsoft.com/office/officeart/2005/8/layout/vList2"/>
    <dgm:cxn modelId="{7BBE680E-B8A8-401D-9F12-40F29CFE402A}" type="presParOf" srcId="{42D2E5F7-1775-4ECA-AF83-77DB50A2745A}" destId="{0D008E87-F79D-426D-AE32-32712FDAB8F0}" srcOrd="3" destOrd="0" presId="urn:microsoft.com/office/officeart/2005/8/layout/vList2"/>
    <dgm:cxn modelId="{034772C9-56E5-4C51-BEA8-E20C0E70A4EA}" type="presParOf" srcId="{42D2E5F7-1775-4ECA-AF83-77DB50A2745A}" destId="{47B89D1B-16C8-454B-8CE0-CA3EF9F3336F}"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198EE1-CFD4-4E52-A7BF-C89F5390F560}">
      <dsp:nvSpPr>
        <dsp:cNvPr id="0" name=""/>
        <dsp:cNvSpPr/>
      </dsp:nvSpPr>
      <dsp:spPr>
        <a:xfrm>
          <a:off x="3105264" y="2718372"/>
          <a:ext cx="2218065" cy="2218065"/>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ea typeface="Verdana" panose="020B0604030504040204" pitchFamily="34" charset="0"/>
              <a:cs typeface="Arial" panose="020B0604020202020204" pitchFamily="34" charset="0"/>
            </a:rPr>
            <a:t>Respondents views on </a:t>
          </a:r>
          <a:r>
            <a:rPr lang="en-GB" sz="2000" b="1" u="sng" kern="1200" dirty="0" smtClean="0">
              <a:latin typeface="Arial" panose="020B0604020202020204" pitchFamily="34" charset="0"/>
              <a:ea typeface="Verdana" panose="020B0604030504040204" pitchFamily="34" charset="0"/>
              <a:cs typeface="Arial" panose="020B0604020202020204" pitchFamily="34" charset="0"/>
            </a:rPr>
            <a:t>Triggers</a:t>
          </a:r>
          <a:r>
            <a:rPr lang="en-GB" sz="2000" b="1" kern="1200" dirty="0" smtClean="0">
              <a:latin typeface="Arial" panose="020B0604020202020204" pitchFamily="34" charset="0"/>
              <a:ea typeface="Verdana" panose="020B0604030504040204" pitchFamily="34" charset="0"/>
              <a:cs typeface="Arial" panose="020B0604020202020204" pitchFamily="34" charset="0"/>
            </a:rPr>
            <a:t> of violence</a:t>
          </a:r>
          <a:r>
            <a:rPr lang="en-GB" sz="2000" kern="1200" dirty="0" smtClean="0">
              <a:latin typeface="Arial" panose="020B0604020202020204" pitchFamily="34" charset="0"/>
              <a:ea typeface="Verdana" panose="020B0604030504040204" pitchFamily="34" charset="0"/>
              <a:cs typeface="Arial" panose="020B0604020202020204" pitchFamily="34" charset="0"/>
            </a:rPr>
            <a:t> </a:t>
          </a:r>
          <a:endParaRPr lang="en-GB" sz="2000" kern="1200" dirty="0">
            <a:latin typeface="Arial" panose="020B0604020202020204" pitchFamily="34" charset="0"/>
            <a:ea typeface="Verdana" panose="020B0604030504040204" pitchFamily="34" charset="0"/>
            <a:cs typeface="Arial" panose="020B0604020202020204" pitchFamily="34" charset="0"/>
          </a:endParaRPr>
        </a:p>
      </dsp:txBody>
      <dsp:txXfrm>
        <a:off x="3430092" y="3043200"/>
        <a:ext cx="1568409" cy="1568409"/>
      </dsp:txXfrm>
    </dsp:sp>
    <dsp:sp modelId="{B9990923-40A3-4D42-820D-DF8AFD13C832}">
      <dsp:nvSpPr>
        <dsp:cNvPr id="0" name=""/>
        <dsp:cNvSpPr/>
      </dsp:nvSpPr>
      <dsp:spPr>
        <a:xfrm rot="10787232">
          <a:off x="935885" y="3519700"/>
          <a:ext cx="2050078" cy="632148"/>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F8895E-6E70-4590-9F61-A831D6AF10DF}">
      <dsp:nvSpPr>
        <dsp:cNvPr id="0" name=""/>
        <dsp:cNvSpPr/>
      </dsp:nvSpPr>
      <dsp:spPr>
        <a:xfrm>
          <a:off x="159569" y="3218523"/>
          <a:ext cx="1552646" cy="124211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kern="1200" dirty="0" smtClean="0">
              <a:latin typeface="Arial" panose="020B0604020202020204" pitchFamily="34" charset="0"/>
              <a:ea typeface="Verdana" panose="020B0604030504040204" pitchFamily="34" charset="0"/>
              <a:cs typeface="Arial" panose="020B0604020202020204" pitchFamily="34" charset="0"/>
            </a:rPr>
            <a:t>Prejudice and fear of ‘otherness’</a:t>
          </a:r>
          <a:endParaRPr lang="en-GB" sz="1700" kern="1200" dirty="0">
            <a:latin typeface="Arial" panose="020B0604020202020204" pitchFamily="34" charset="0"/>
            <a:ea typeface="Verdana" panose="020B0604030504040204" pitchFamily="34" charset="0"/>
            <a:cs typeface="Arial" panose="020B0604020202020204" pitchFamily="34" charset="0"/>
          </a:endParaRPr>
        </a:p>
      </dsp:txBody>
      <dsp:txXfrm>
        <a:off x="195949" y="3254903"/>
        <a:ext cx="1479886" cy="1169356"/>
      </dsp:txXfrm>
    </dsp:sp>
    <dsp:sp modelId="{77381362-C4DB-440B-95BB-F8E50320E3DE}">
      <dsp:nvSpPr>
        <dsp:cNvPr id="0" name=""/>
        <dsp:cNvSpPr/>
      </dsp:nvSpPr>
      <dsp:spPr>
        <a:xfrm rot="12980782">
          <a:off x="1323586" y="2158169"/>
          <a:ext cx="2103450" cy="632148"/>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53055D-FC42-4B1A-A341-6F099A5ABA1B}">
      <dsp:nvSpPr>
        <dsp:cNvPr id="0" name=""/>
        <dsp:cNvSpPr/>
      </dsp:nvSpPr>
      <dsp:spPr>
        <a:xfrm>
          <a:off x="751877" y="1229864"/>
          <a:ext cx="1552646" cy="124211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kern="1200" dirty="0" smtClean="0">
              <a:latin typeface="Arial" panose="020B0604020202020204" pitchFamily="34" charset="0"/>
              <a:ea typeface="Verdana" panose="020B0604030504040204" pitchFamily="34" charset="0"/>
              <a:cs typeface="Arial" panose="020B0604020202020204" pitchFamily="34" charset="0"/>
            </a:rPr>
            <a:t>Lack of knowledge about disability</a:t>
          </a:r>
          <a:endParaRPr lang="en-GB" sz="1700" kern="1200" dirty="0">
            <a:latin typeface="Arial" panose="020B0604020202020204" pitchFamily="34" charset="0"/>
            <a:ea typeface="Verdana" panose="020B0604030504040204" pitchFamily="34" charset="0"/>
            <a:cs typeface="Arial" panose="020B0604020202020204" pitchFamily="34" charset="0"/>
          </a:endParaRPr>
        </a:p>
      </dsp:txBody>
      <dsp:txXfrm>
        <a:off x="788257" y="1266244"/>
        <a:ext cx="1479886" cy="1169356"/>
      </dsp:txXfrm>
    </dsp:sp>
    <dsp:sp modelId="{3FCFFB80-AD02-413F-9EA8-AB17DF468980}">
      <dsp:nvSpPr>
        <dsp:cNvPr id="0" name=""/>
        <dsp:cNvSpPr/>
      </dsp:nvSpPr>
      <dsp:spPr>
        <a:xfrm rot="15153453">
          <a:off x="2467317" y="1324454"/>
          <a:ext cx="2119748" cy="632148"/>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20674A-AC63-453A-8562-57472B7F628F}">
      <dsp:nvSpPr>
        <dsp:cNvPr id="0" name=""/>
        <dsp:cNvSpPr/>
      </dsp:nvSpPr>
      <dsp:spPr>
        <a:xfrm>
          <a:off x="2433174" y="8331"/>
          <a:ext cx="1552646" cy="124211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kern="1200" dirty="0" smtClean="0">
              <a:latin typeface="Arial" panose="020B0604020202020204" pitchFamily="34" charset="0"/>
              <a:ea typeface="Verdana" panose="020B0604030504040204" pitchFamily="34" charset="0"/>
              <a:cs typeface="Arial" panose="020B0604020202020204" pitchFamily="34" charset="0"/>
            </a:rPr>
            <a:t>Increased dependency</a:t>
          </a:r>
          <a:endParaRPr lang="en-GB" sz="1700" kern="1200" dirty="0">
            <a:latin typeface="Arial" panose="020B0604020202020204" pitchFamily="34" charset="0"/>
            <a:ea typeface="Verdana" panose="020B0604030504040204" pitchFamily="34" charset="0"/>
            <a:cs typeface="Arial" panose="020B0604020202020204" pitchFamily="34" charset="0"/>
          </a:endParaRPr>
        </a:p>
      </dsp:txBody>
      <dsp:txXfrm>
        <a:off x="2469554" y="44711"/>
        <a:ext cx="1479886" cy="1169356"/>
      </dsp:txXfrm>
    </dsp:sp>
    <dsp:sp modelId="{CA01C26F-E090-49FE-A9F4-DCDADFC29C11}">
      <dsp:nvSpPr>
        <dsp:cNvPr id="0" name=""/>
        <dsp:cNvSpPr/>
      </dsp:nvSpPr>
      <dsp:spPr>
        <a:xfrm rot="17313243">
          <a:off x="3877366" y="1327596"/>
          <a:ext cx="2139779" cy="632148"/>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C1E6A3-3C7E-46CE-AF94-A5E3DEDEEAE1}">
      <dsp:nvSpPr>
        <dsp:cNvPr id="0" name=""/>
        <dsp:cNvSpPr/>
      </dsp:nvSpPr>
      <dsp:spPr>
        <a:xfrm>
          <a:off x="4511371" y="-7027"/>
          <a:ext cx="1552646" cy="1272834"/>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700" kern="1200" dirty="0" smtClean="0">
              <a:latin typeface="Arial" panose="020B0604020202020204" pitchFamily="34" charset="0"/>
              <a:ea typeface="Verdana" panose="020B0604030504040204" pitchFamily="34" charset="0"/>
              <a:cs typeface="Arial" panose="020B0604020202020204" pitchFamily="34" charset="0"/>
            </a:rPr>
            <a:t>‘Easy targets’</a:t>
          </a:r>
          <a:endParaRPr lang="en-GB" sz="1700" kern="1200" dirty="0">
            <a:latin typeface="Arial" panose="020B0604020202020204" pitchFamily="34" charset="0"/>
            <a:cs typeface="Arial" panose="020B0604020202020204" pitchFamily="34" charset="0"/>
          </a:endParaRPr>
        </a:p>
      </dsp:txBody>
      <dsp:txXfrm>
        <a:off x="4548651" y="30253"/>
        <a:ext cx="1478086" cy="1198274"/>
      </dsp:txXfrm>
    </dsp:sp>
    <dsp:sp modelId="{17499A1C-3946-4671-B427-62BD01A69808}">
      <dsp:nvSpPr>
        <dsp:cNvPr id="0" name=""/>
        <dsp:cNvSpPr/>
      </dsp:nvSpPr>
      <dsp:spPr>
        <a:xfrm rot="19460442">
          <a:off x="5015215" y="2163252"/>
          <a:ext cx="2155893" cy="632148"/>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466C22-0F39-451B-922D-DD71CB5BFB69}">
      <dsp:nvSpPr>
        <dsp:cNvPr id="0" name=""/>
        <dsp:cNvSpPr/>
      </dsp:nvSpPr>
      <dsp:spPr>
        <a:xfrm>
          <a:off x="6192668" y="1229864"/>
          <a:ext cx="1552646" cy="124211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kern="1200" dirty="0" smtClean="0">
              <a:latin typeface="Arial" panose="020B0604020202020204" pitchFamily="34" charset="0"/>
              <a:ea typeface="Verdana" panose="020B0604030504040204" pitchFamily="34" charset="0"/>
              <a:cs typeface="Arial" panose="020B0604020202020204" pitchFamily="34" charset="0"/>
            </a:rPr>
            <a:t>Over-burdening of parents</a:t>
          </a:r>
          <a:endParaRPr lang="en-GB" sz="1700" kern="1200" dirty="0">
            <a:latin typeface="Arial" panose="020B0604020202020204" pitchFamily="34" charset="0"/>
            <a:ea typeface="Verdana" panose="020B0604030504040204" pitchFamily="34" charset="0"/>
            <a:cs typeface="Arial" panose="020B0604020202020204" pitchFamily="34" charset="0"/>
          </a:endParaRPr>
        </a:p>
      </dsp:txBody>
      <dsp:txXfrm>
        <a:off x="6229048" y="1266244"/>
        <a:ext cx="1479886" cy="1169356"/>
      </dsp:txXfrm>
    </dsp:sp>
    <dsp:sp modelId="{18D951A0-565F-4DD8-A570-9C9D2F6125E9}">
      <dsp:nvSpPr>
        <dsp:cNvPr id="0" name=""/>
        <dsp:cNvSpPr/>
      </dsp:nvSpPr>
      <dsp:spPr>
        <a:xfrm>
          <a:off x="5449162" y="3511331"/>
          <a:ext cx="2162026" cy="632148"/>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508E4C-0B15-450D-BBF2-C2C856D2A066}">
      <dsp:nvSpPr>
        <dsp:cNvPr id="0" name=""/>
        <dsp:cNvSpPr/>
      </dsp:nvSpPr>
      <dsp:spPr>
        <a:xfrm>
          <a:off x="6834866" y="3206347"/>
          <a:ext cx="1552646" cy="124211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kern="1200" dirty="0" smtClean="0">
              <a:latin typeface="Arial" panose="020B0604020202020204" pitchFamily="34" charset="0"/>
              <a:ea typeface="Verdana" panose="020B0604030504040204" pitchFamily="34" charset="0"/>
              <a:cs typeface="Arial" panose="020B0604020202020204" pitchFamily="34" charset="0"/>
            </a:rPr>
            <a:t>Overextended and untrained care personnel</a:t>
          </a:r>
          <a:endParaRPr lang="en-GB" sz="1700" kern="1200" dirty="0">
            <a:latin typeface="Arial" panose="020B0604020202020204" pitchFamily="34" charset="0"/>
            <a:ea typeface="Verdana" panose="020B0604030504040204" pitchFamily="34" charset="0"/>
            <a:cs typeface="Arial" panose="020B0604020202020204" pitchFamily="34" charset="0"/>
          </a:endParaRPr>
        </a:p>
      </dsp:txBody>
      <dsp:txXfrm>
        <a:off x="6871246" y="3242727"/>
        <a:ext cx="1479886" cy="11693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C3CB6-A8BB-46A2-88AA-3301DEBCC964}">
      <dsp:nvSpPr>
        <dsp:cNvPr id="0" name=""/>
        <dsp:cNvSpPr/>
      </dsp:nvSpPr>
      <dsp:spPr>
        <a:xfrm>
          <a:off x="102"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t>BG</a:t>
          </a:r>
          <a:endParaRPr lang="en-IE" sz="4000" kern="1200" dirty="0"/>
        </a:p>
      </dsp:txBody>
      <dsp:txXfrm>
        <a:off x="150276" y="294437"/>
        <a:ext cx="725101" cy="725101"/>
      </dsp:txXfrm>
    </dsp:sp>
    <dsp:sp modelId="{C462390E-22D4-4A08-80E8-E67FA96F1652}">
      <dsp:nvSpPr>
        <dsp:cNvPr id="0" name=""/>
        <dsp:cNvSpPr/>
      </dsp:nvSpPr>
      <dsp:spPr>
        <a:xfrm>
          <a:off x="820462"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t>DE</a:t>
          </a:r>
          <a:endParaRPr lang="en-IE" sz="4000" kern="1200" dirty="0"/>
        </a:p>
      </dsp:txBody>
      <dsp:txXfrm>
        <a:off x="970636" y="294437"/>
        <a:ext cx="725101" cy="725101"/>
      </dsp:txXfrm>
    </dsp:sp>
    <dsp:sp modelId="{7F43AD7A-29B3-48FE-89BD-A0E9CB251564}">
      <dsp:nvSpPr>
        <dsp:cNvPr id="0" name=""/>
        <dsp:cNvSpPr/>
      </dsp:nvSpPr>
      <dsp:spPr>
        <a:xfrm>
          <a:off x="1640822"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t>EE</a:t>
          </a:r>
          <a:endParaRPr lang="en-IE" sz="4000" kern="1200" dirty="0"/>
        </a:p>
      </dsp:txBody>
      <dsp:txXfrm>
        <a:off x="1790996" y="294437"/>
        <a:ext cx="725101" cy="725101"/>
      </dsp:txXfrm>
    </dsp:sp>
    <dsp:sp modelId="{F519FE6A-67E2-40CA-B857-0938D04D882C}">
      <dsp:nvSpPr>
        <dsp:cNvPr id="0" name=""/>
        <dsp:cNvSpPr/>
      </dsp:nvSpPr>
      <dsp:spPr>
        <a:xfrm>
          <a:off x="2461182"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t>ES</a:t>
          </a:r>
          <a:endParaRPr lang="en-IE" sz="4000" kern="1200" dirty="0"/>
        </a:p>
      </dsp:txBody>
      <dsp:txXfrm>
        <a:off x="2611356" y="294437"/>
        <a:ext cx="725101" cy="725101"/>
      </dsp:txXfrm>
    </dsp:sp>
    <dsp:sp modelId="{407E5A32-6287-47F4-BBA7-87FA562E2209}">
      <dsp:nvSpPr>
        <dsp:cNvPr id="0" name=""/>
        <dsp:cNvSpPr/>
      </dsp:nvSpPr>
      <dsp:spPr>
        <a:xfrm>
          <a:off x="3281542"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solidFill>
                <a:schemeClr val="bg1">
                  <a:lumMod val="50000"/>
                </a:schemeClr>
              </a:solidFill>
            </a:rPr>
            <a:t>FI</a:t>
          </a:r>
          <a:endParaRPr lang="en-IE" sz="4000" kern="1200" dirty="0">
            <a:solidFill>
              <a:schemeClr val="bg1">
                <a:lumMod val="50000"/>
              </a:schemeClr>
            </a:solidFill>
          </a:endParaRPr>
        </a:p>
      </dsp:txBody>
      <dsp:txXfrm>
        <a:off x="3431716" y="294437"/>
        <a:ext cx="725101" cy="725101"/>
      </dsp:txXfrm>
    </dsp:sp>
    <dsp:sp modelId="{BBF18F3D-0EBB-47C8-BFB2-88B806ADA5C2}">
      <dsp:nvSpPr>
        <dsp:cNvPr id="0" name=""/>
        <dsp:cNvSpPr/>
      </dsp:nvSpPr>
      <dsp:spPr>
        <a:xfrm>
          <a:off x="4101902"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t>FR</a:t>
          </a:r>
          <a:endParaRPr lang="en-IE" sz="4000" kern="1200" dirty="0"/>
        </a:p>
      </dsp:txBody>
      <dsp:txXfrm>
        <a:off x="4252076" y="294437"/>
        <a:ext cx="725101" cy="725101"/>
      </dsp:txXfrm>
    </dsp:sp>
    <dsp:sp modelId="{258714E2-009B-4D62-ACA1-338A4BBB0C65}">
      <dsp:nvSpPr>
        <dsp:cNvPr id="0" name=""/>
        <dsp:cNvSpPr/>
      </dsp:nvSpPr>
      <dsp:spPr>
        <a:xfrm>
          <a:off x="4922261"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t>HR</a:t>
          </a:r>
          <a:endParaRPr lang="en-IE" sz="4000" kern="1200" dirty="0"/>
        </a:p>
      </dsp:txBody>
      <dsp:txXfrm>
        <a:off x="5072435" y="294437"/>
        <a:ext cx="725101" cy="725101"/>
      </dsp:txXfrm>
    </dsp:sp>
    <dsp:sp modelId="{A84C7B8D-9B0F-4BF9-8300-C0B4EB4413A1}">
      <dsp:nvSpPr>
        <dsp:cNvPr id="0" name=""/>
        <dsp:cNvSpPr/>
      </dsp:nvSpPr>
      <dsp:spPr>
        <a:xfrm>
          <a:off x="5742621"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t>PL</a:t>
          </a:r>
          <a:endParaRPr lang="en-IE" sz="4000" kern="1200" dirty="0"/>
        </a:p>
      </dsp:txBody>
      <dsp:txXfrm>
        <a:off x="5892795" y="294437"/>
        <a:ext cx="725101" cy="725101"/>
      </dsp:txXfrm>
    </dsp:sp>
    <dsp:sp modelId="{BAC606D3-6395-4267-B906-5300658B1840}">
      <dsp:nvSpPr>
        <dsp:cNvPr id="0" name=""/>
        <dsp:cNvSpPr/>
      </dsp:nvSpPr>
      <dsp:spPr>
        <a:xfrm>
          <a:off x="6562981"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t>RO</a:t>
          </a:r>
          <a:endParaRPr lang="en-IE" sz="4000" kern="1200" dirty="0"/>
        </a:p>
      </dsp:txBody>
      <dsp:txXfrm>
        <a:off x="6713155" y="294437"/>
        <a:ext cx="725101" cy="725101"/>
      </dsp:txXfrm>
    </dsp:sp>
    <dsp:sp modelId="{BAB31C03-EEDD-4B2F-A0E9-12D2F92432E3}">
      <dsp:nvSpPr>
        <dsp:cNvPr id="0" name=""/>
        <dsp:cNvSpPr/>
      </dsp:nvSpPr>
      <dsp:spPr>
        <a:xfrm>
          <a:off x="7383341" y="144263"/>
          <a:ext cx="1025449" cy="10254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6434" tIns="50800" rIns="56434" bIns="50800" numCol="1" spcCol="1270" anchor="ctr" anchorCtr="0">
          <a:noAutofit/>
        </a:bodyPr>
        <a:lstStyle/>
        <a:p>
          <a:pPr lvl="0" algn="ctr" defTabSz="1778000">
            <a:lnSpc>
              <a:spcPct val="90000"/>
            </a:lnSpc>
            <a:spcBef>
              <a:spcPct val="0"/>
            </a:spcBef>
            <a:spcAft>
              <a:spcPct val="35000"/>
            </a:spcAft>
          </a:pPr>
          <a:r>
            <a:rPr lang="en-IE" sz="4000" kern="1200" dirty="0" smtClean="0"/>
            <a:t>UK</a:t>
          </a:r>
          <a:endParaRPr lang="en-IE" sz="4000" kern="1200" dirty="0"/>
        </a:p>
      </dsp:txBody>
      <dsp:txXfrm>
        <a:off x="7533515" y="294437"/>
        <a:ext cx="725101" cy="7251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3C473-4AF5-46BE-A2A3-2C8A05AA5B38}">
      <dsp:nvSpPr>
        <dsp:cNvPr id="0" name=""/>
        <dsp:cNvSpPr/>
      </dsp:nvSpPr>
      <dsp:spPr>
        <a:xfrm>
          <a:off x="0" y="8700"/>
          <a:ext cx="8811504" cy="7100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IE" sz="2300" b="1" kern="1200" dirty="0" smtClean="0"/>
            <a:t>Assessing</a:t>
          </a:r>
          <a:endParaRPr lang="en-IE" sz="2300" b="1" kern="1200" dirty="0"/>
        </a:p>
      </dsp:txBody>
      <dsp:txXfrm>
        <a:off x="34662" y="43362"/>
        <a:ext cx="8742180" cy="640727"/>
      </dsp:txXfrm>
    </dsp:sp>
    <dsp:sp modelId="{AF4C2F5F-C704-4991-92E5-016948A9C98C}">
      <dsp:nvSpPr>
        <dsp:cNvPr id="0" name=""/>
        <dsp:cNvSpPr/>
      </dsp:nvSpPr>
      <dsp:spPr>
        <a:xfrm>
          <a:off x="0" y="718752"/>
          <a:ext cx="8811504"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765"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IE" sz="2000" kern="1200" dirty="0" smtClean="0"/>
            <a:t>How are children’s needs </a:t>
          </a:r>
          <a:r>
            <a:rPr lang="en-IE" sz="2000" kern="1200" dirty="0" smtClean="0">
              <a:solidFill>
                <a:schemeClr val="tx1"/>
              </a:solidFill>
            </a:rPr>
            <a:t>and rights </a:t>
          </a:r>
          <a:r>
            <a:rPr lang="en-IE" sz="2000" kern="1200" dirty="0" smtClean="0"/>
            <a:t>addressed in judicial proceedings</a:t>
          </a:r>
          <a:endParaRPr lang="en-IE" sz="2000" kern="1200" dirty="0"/>
        </a:p>
        <a:p>
          <a:pPr marL="228600" lvl="1" indent="-228600" algn="l" defTabSz="889000">
            <a:lnSpc>
              <a:spcPct val="90000"/>
            </a:lnSpc>
            <a:spcBef>
              <a:spcPct val="0"/>
            </a:spcBef>
            <a:spcAft>
              <a:spcPct val="20000"/>
            </a:spcAft>
            <a:buChar char="••"/>
          </a:pPr>
          <a:r>
            <a:rPr lang="en-IE" sz="2000" kern="1200" dirty="0" smtClean="0"/>
            <a:t>How are the </a:t>
          </a:r>
          <a:r>
            <a:rPr lang="en-IE" sz="2000" kern="1200" dirty="0" err="1" smtClean="0"/>
            <a:t>CoE’s</a:t>
          </a:r>
          <a:r>
            <a:rPr lang="en-IE" sz="2000" kern="1200" dirty="0" smtClean="0"/>
            <a:t> Guidelines on child-friendly justice applied</a:t>
          </a:r>
          <a:endParaRPr lang="en-IE" sz="2000" kern="1200" dirty="0"/>
        </a:p>
      </dsp:txBody>
      <dsp:txXfrm>
        <a:off x="0" y="718752"/>
        <a:ext cx="8811504" cy="828000"/>
      </dsp:txXfrm>
    </dsp:sp>
    <dsp:sp modelId="{811803EC-BA5C-4046-AFDC-D3F7292F94D2}">
      <dsp:nvSpPr>
        <dsp:cNvPr id="0" name=""/>
        <dsp:cNvSpPr/>
      </dsp:nvSpPr>
      <dsp:spPr>
        <a:xfrm>
          <a:off x="0" y="1546752"/>
          <a:ext cx="8811504" cy="6163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IE" sz="2300" b="1" kern="1200" dirty="0" smtClean="0"/>
            <a:t>Through</a:t>
          </a:r>
          <a:endParaRPr lang="en-IE" sz="2300" b="1" kern="1200" dirty="0"/>
        </a:p>
      </dsp:txBody>
      <dsp:txXfrm>
        <a:off x="30087" y="1576839"/>
        <a:ext cx="8751330" cy="556156"/>
      </dsp:txXfrm>
    </dsp:sp>
    <dsp:sp modelId="{0D008E87-F79D-426D-AE32-32712FDAB8F0}">
      <dsp:nvSpPr>
        <dsp:cNvPr id="0" name=""/>
        <dsp:cNvSpPr/>
      </dsp:nvSpPr>
      <dsp:spPr>
        <a:xfrm>
          <a:off x="0" y="2163082"/>
          <a:ext cx="8811504"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765"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IE" sz="2000" kern="1200" dirty="0" smtClean="0"/>
            <a:t>Personal interviews, focus groups and consultations with</a:t>
          </a:r>
          <a:endParaRPr lang="en-IE" sz="2000" kern="1200" dirty="0"/>
        </a:p>
        <a:p>
          <a:pPr marL="457200" lvl="2" indent="-228600" algn="l" defTabSz="889000">
            <a:lnSpc>
              <a:spcPct val="90000"/>
            </a:lnSpc>
            <a:spcBef>
              <a:spcPct val="0"/>
            </a:spcBef>
            <a:spcAft>
              <a:spcPct val="20000"/>
            </a:spcAft>
            <a:buChar char="••"/>
          </a:pPr>
          <a:r>
            <a:rPr lang="en-IE" sz="2000" kern="1200" dirty="0" smtClean="0"/>
            <a:t>570 professionals</a:t>
          </a:r>
          <a:endParaRPr lang="en-IE" sz="2000" kern="1200" dirty="0"/>
        </a:p>
        <a:p>
          <a:pPr marL="457200" lvl="2" indent="-228600" algn="l" defTabSz="889000">
            <a:lnSpc>
              <a:spcPct val="90000"/>
            </a:lnSpc>
            <a:spcBef>
              <a:spcPct val="0"/>
            </a:spcBef>
            <a:spcAft>
              <a:spcPct val="20000"/>
            </a:spcAft>
            <a:buChar char="••"/>
          </a:pPr>
          <a:r>
            <a:rPr lang="en-IE" sz="2000" kern="1200" dirty="0" smtClean="0"/>
            <a:t>360 children</a:t>
          </a:r>
          <a:endParaRPr lang="en-IE" sz="2000" kern="1200" dirty="0"/>
        </a:p>
      </dsp:txBody>
      <dsp:txXfrm>
        <a:off x="0" y="2163082"/>
        <a:ext cx="8811504" cy="1035000"/>
      </dsp:txXfrm>
    </dsp:sp>
    <dsp:sp modelId="{47B89D1B-16C8-454B-8CE0-CA3EF9F3336F}">
      <dsp:nvSpPr>
        <dsp:cNvPr id="0" name=""/>
        <dsp:cNvSpPr/>
      </dsp:nvSpPr>
      <dsp:spPr>
        <a:xfrm>
          <a:off x="0" y="3198082"/>
          <a:ext cx="8811504" cy="5734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IE" sz="2300" kern="1200" dirty="0" smtClean="0"/>
            <a:t>EU Member States covered</a:t>
          </a:r>
          <a:endParaRPr lang="en-IE" sz="2300" kern="1200" dirty="0"/>
        </a:p>
      </dsp:txBody>
      <dsp:txXfrm>
        <a:off x="27995" y="3226077"/>
        <a:ext cx="8755514" cy="51749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lvl1pPr>
          </a:lstStyle>
          <a:p>
            <a:endParaRPr lang="en-GB"/>
          </a:p>
        </p:txBody>
      </p:sp>
      <p:sp>
        <p:nvSpPr>
          <p:cNvPr id="3" name="Date Placeholder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lvl1pPr>
          </a:lstStyle>
          <a:p>
            <a:fld id="{54C0D45B-65DD-43FE-B5EE-79C03165A272}" type="datetimeFigureOut">
              <a:rPr lang="en-GB" smtClean="0"/>
              <a:t>17/09/2015</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endParaRPr lang="en-GB"/>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68" tIns="47384" rIns="94768" bIns="473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lvl1pPr>
          </a:lstStyle>
          <a:p>
            <a:endParaRPr lang="en-GB"/>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lvl1pPr>
          </a:lstStyle>
          <a:p>
            <a:fld id="{8960A291-5902-4A74-959F-04EA03A65523}" type="slidenum">
              <a:rPr lang="en-GB" smtClean="0"/>
              <a:t>‹#›</a:t>
            </a:fld>
            <a:endParaRPr lang="en-GB"/>
          </a:p>
        </p:txBody>
      </p:sp>
    </p:spTree>
    <p:extLst>
      <p:ext uri="{BB962C8B-B14F-4D97-AF65-F5344CB8AC3E}">
        <p14:creationId xmlns:p14="http://schemas.microsoft.com/office/powerpoint/2010/main" val="105844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fra.europa.eu/en/theme/people-disabilitie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fra.europa.eu/sites/default/files/choice_and_control_en_13.pdf"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Present preliminary findings of FRA’s project.</a:t>
            </a:r>
          </a:p>
          <a:p>
            <a:endParaRPr lang="en-GB" dirty="0" smtClean="0"/>
          </a:p>
          <a:p>
            <a:r>
              <a:rPr lang="en-GB" dirty="0" smtClean="0"/>
              <a:t>Cuts across two areas of FRA’s work as well as </a:t>
            </a:r>
            <a:r>
              <a:rPr lang="en-GB" dirty="0" err="1" smtClean="0"/>
              <a:t>CoE’s</a:t>
            </a:r>
            <a:r>
              <a:rPr lang="en-GB" dirty="0" smtClean="0"/>
              <a:t> work – child rights and rights of persons with disabilities. Feed into development of next </a:t>
            </a:r>
            <a:r>
              <a:rPr lang="en-GB" dirty="0" err="1" smtClean="0"/>
              <a:t>CoE</a:t>
            </a:r>
            <a:r>
              <a:rPr lang="en-GB" dirty="0" smtClean="0"/>
              <a:t> strategies</a:t>
            </a:r>
            <a:r>
              <a:rPr lang="en-GB" baseline="0" dirty="0" smtClean="0"/>
              <a:t> in these two areas.</a:t>
            </a:r>
          </a:p>
          <a:p>
            <a:endParaRPr lang="en-GB" baseline="0" dirty="0" smtClean="0"/>
          </a:p>
        </p:txBody>
      </p:sp>
      <p:sp>
        <p:nvSpPr>
          <p:cNvPr id="4" name="Slide Number Placeholder 3"/>
          <p:cNvSpPr>
            <a:spLocks noGrp="1"/>
          </p:cNvSpPr>
          <p:nvPr>
            <p:ph type="sldNum" sz="quarter" idx="10"/>
          </p:nvPr>
        </p:nvSpPr>
        <p:spPr/>
        <p:txBody>
          <a:bodyPr/>
          <a:lstStyle/>
          <a:p>
            <a:fld id="{8960A291-5902-4A74-959F-04EA03A65523}" type="slidenum">
              <a:rPr lang="en-GB" smtClean="0"/>
              <a:t>1</a:t>
            </a:fld>
            <a:endParaRPr lang="en-GB"/>
          </a:p>
        </p:txBody>
      </p:sp>
    </p:spTree>
    <p:extLst>
      <p:ext uri="{BB962C8B-B14F-4D97-AF65-F5344CB8AC3E}">
        <p14:creationId xmlns:p14="http://schemas.microsoft.com/office/powerpoint/2010/main" val="1627944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6" indent="-171436">
              <a:buFontTx/>
              <a:buChar char="-"/>
            </a:pPr>
            <a:r>
              <a:rPr lang="en-GB" dirty="0"/>
              <a:t>intersection of age and disability in combination with other characteristics, such as </a:t>
            </a:r>
            <a:r>
              <a:rPr lang="en-GB" b="1" dirty="0"/>
              <a:t>socio-economic status, ethnicity, migrant status, and gender were highlighted by respondents as </a:t>
            </a:r>
            <a:r>
              <a:rPr lang="en-GB" dirty="0"/>
              <a:t>increasing </a:t>
            </a:r>
            <a:r>
              <a:rPr lang="en-GB" dirty="0" err="1"/>
              <a:t>CwD’s</a:t>
            </a:r>
            <a:r>
              <a:rPr lang="en-GB" dirty="0"/>
              <a:t> vulnerable to violence. </a:t>
            </a:r>
          </a:p>
          <a:p>
            <a:pPr marL="171436" indent="-171436">
              <a:buFontTx/>
              <a:buChar char="-"/>
            </a:pPr>
            <a:r>
              <a:rPr lang="en-GB" b="1" dirty="0"/>
              <a:t>Poverty</a:t>
            </a:r>
            <a:r>
              <a:rPr lang="en-GB" dirty="0"/>
              <a:t> - disability itself increases economic inequalities due to the fact that one of the parents usually has to leave work and become a full-time caregiver. Even if families receive financial support – its very low. A weak economic position of families can further enhance the ‘difference’ of a child and incite bullying. </a:t>
            </a:r>
          </a:p>
          <a:p>
            <a:pPr marL="171436" indent="-171436">
              <a:buFontTx/>
              <a:buChar char="-"/>
            </a:pPr>
            <a:r>
              <a:rPr lang="en-GB" b="1" dirty="0"/>
              <a:t>Ethnicity</a:t>
            </a:r>
            <a:r>
              <a:rPr lang="en-GB" dirty="0"/>
              <a:t> – in BG, CZ, LT, HR – predominantly spoke about Roma </a:t>
            </a:r>
            <a:r>
              <a:rPr lang="en-GB" dirty="0" smtClean="0"/>
              <a:t>ethnicity (increases vulnerability more than impairment); </a:t>
            </a:r>
            <a:r>
              <a:rPr lang="en-GB" dirty="0"/>
              <a:t>while in DK and SE about Muslim community. For some migrant groups issues re. taboos and isolation because disability is connected to shame was discussed by some </a:t>
            </a:r>
            <a:r>
              <a:rPr lang="en-GB" dirty="0" smtClean="0"/>
              <a:t>respondents. </a:t>
            </a:r>
            <a:r>
              <a:rPr lang="en-GB" dirty="0"/>
              <a:t>Also difficult to access support/not members of DPOs. Service providers do not reflect cultural diversity. </a:t>
            </a:r>
          </a:p>
          <a:p>
            <a:pPr marL="171436" indent="-171436">
              <a:buFontTx/>
              <a:buChar char="-"/>
            </a:pPr>
            <a:r>
              <a:rPr lang="en-GB" b="1" dirty="0"/>
              <a:t>Gender</a:t>
            </a:r>
            <a:r>
              <a:rPr lang="en-GB" dirty="0"/>
              <a:t> - </a:t>
            </a:r>
            <a:r>
              <a:rPr lang="en-IE" dirty="0"/>
              <a:t>girls – esp. with intellectual and psychosocial disabilities - are at particular high risk to become victims of sexual violence. </a:t>
            </a:r>
            <a:r>
              <a:rPr lang="en-IE" dirty="0" smtClean="0"/>
              <a:t>lack </a:t>
            </a:r>
            <a:r>
              <a:rPr lang="en-IE" dirty="0"/>
              <a:t>of </a:t>
            </a:r>
            <a:r>
              <a:rPr lang="en-IE" dirty="0" smtClean="0"/>
              <a:t>reproductive </a:t>
            </a:r>
            <a:r>
              <a:rPr lang="en-IE" dirty="0"/>
              <a:t>health education and </a:t>
            </a:r>
            <a:r>
              <a:rPr lang="en-IE" dirty="0" smtClean="0"/>
              <a:t>awareness what constitutes</a:t>
            </a:r>
            <a:r>
              <a:rPr lang="en-IE" baseline="0" dirty="0" smtClean="0"/>
              <a:t> sexual abuse </a:t>
            </a:r>
            <a:r>
              <a:rPr lang="en-IE" dirty="0" smtClean="0"/>
              <a:t> </a:t>
            </a:r>
            <a:endParaRPr lang="en-GB" dirty="0"/>
          </a:p>
          <a:p>
            <a:pPr marL="171436" indent="-171436">
              <a:buFontTx/>
              <a:buChar char="-"/>
            </a:pPr>
            <a:r>
              <a:rPr lang="en-GB" dirty="0"/>
              <a:t>children with combined protected characteristics face structural barriers / services are specific and do not provide support from holistic perspective, individuals with multiple characteristics would have to seek help from multiple places. </a:t>
            </a:r>
          </a:p>
          <a:p>
            <a:endParaRPr lang="en-GB" dirty="0"/>
          </a:p>
        </p:txBody>
      </p:sp>
      <p:sp>
        <p:nvSpPr>
          <p:cNvPr id="4" name="Slide Number Placeholder 3"/>
          <p:cNvSpPr>
            <a:spLocks noGrp="1"/>
          </p:cNvSpPr>
          <p:nvPr>
            <p:ph type="sldNum" sz="quarter" idx="10"/>
          </p:nvPr>
        </p:nvSpPr>
        <p:spPr/>
        <p:txBody>
          <a:bodyPr/>
          <a:lstStyle/>
          <a:p>
            <a:fld id="{8960A291-5902-4A74-959F-04EA03A65523}"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287008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IE- generic Child protection</a:t>
            </a:r>
            <a:r>
              <a:rPr lang="en-GB" baseline="0" dirty="0" smtClean="0"/>
              <a:t> Guidance (2011), concretely what organisations need to do. </a:t>
            </a:r>
            <a:r>
              <a:rPr lang="en-GB" dirty="0" smtClean="0"/>
              <a:t>Guidance sets out specific protocols for HSE social workers</a:t>
            </a:r>
            <a:r>
              <a:rPr lang="en-GB" smtClean="0"/>
              <a:t>, police</a:t>
            </a:r>
            <a:r>
              <a:rPr lang="en-GB" baseline="0" smtClean="0"/>
              <a:t> </a:t>
            </a:r>
            <a:r>
              <a:rPr lang="en-GB" smtClean="0"/>
              <a:t>and </a:t>
            </a:r>
            <a:r>
              <a:rPr lang="en-GB" dirty="0" smtClean="0"/>
              <a:t>other front line staff in dealing with suspected abuse and neglect. It includes</a:t>
            </a:r>
            <a:r>
              <a:rPr lang="en-GB" baseline="0" dirty="0" smtClean="0"/>
              <a:t> children with disabilities as a group at particular risk and the need to support parents of children.</a:t>
            </a:r>
          </a:p>
          <a:p>
            <a:endParaRPr lang="en-GB" baseline="0" dirty="0" smtClean="0"/>
          </a:p>
          <a:p>
            <a:r>
              <a:rPr lang="en-GB" baseline="0" dirty="0" smtClean="0"/>
              <a:t>FI- </a:t>
            </a:r>
            <a:r>
              <a:rPr lang="en-GB" b="1" dirty="0" smtClean="0"/>
              <a:t>‘</a:t>
            </a:r>
            <a:r>
              <a:rPr lang="en-GB" dirty="0" smtClean="0"/>
              <a:t>The Finnish Ministry of Social Affairs and Health has developed a ‘National action plan to reduce corporal punishment of children 2010-2015’. The National action plan singles out parents of children with special needs as one of the key target groups, which should be addressed. The main goal of the plan is “to strengthen the human dignity of children and to increase mutual respect between children and parents so that no child would have to encounter corporal punishment and all children could grow up in a positive, nurturing, understanding and inclusive environment”. Emphasis is put on improving the support services to families and fatigued parents and on strengthening the overall human rights perspective on corporal punishment.</a:t>
            </a:r>
          </a:p>
          <a:p>
            <a:r>
              <a:rPr lang="en-GB" dirty="0" smtClean="0"/>
              <a:t/>
            </a:r>
            <a:br>
              <a:rPr lang="en-GB" dirty="0" smtClean="0"/>
            </a:br>
            <a:r>
              <a:rPr lang="en-GB" dirty="0" smtClean="0"/>
              <a:t>HR- The Croatian NGO Step by Step, established by parents of children with disabilities, developed a Child Assault Prevention programme (</a:t>
            </a:r>
            <a:r>
              <a:rPr lang="en-GB" i="1" dirty="0" smtClean="0"/>
              <a:t>Program </a:t>
            </a:r>
            <a:r>
              <a:rPr lang="en-GB" i="1" dirty="0" err="1" smtClean="0"/>
              <a:t>prevencije</a:t>
            </a:r>
            <a:r>
              <a:rPr lang="en-GB" i="1" dirty="0" smtClean="0"/>
              <a:t> </a:t>
            </a:r>
            <a:r>
              <a:rPr lang="en-GB" i="1" dirty="0" err="1" smtClean="0"/>
              <a:t>zlostavljanja</a:t>
            </a:r>
            <a:r>
              <a:rPr lang="en-GB" i="1" dirty="0" smtClean="0"/>
              <a:t> </a:t>
            </a:r>
            <a:r>
              <a:rPr lang="en-GB" i="1" dirty="0" err="1" smtClean="0"/>
              <a:t>djece</a:t>
            </a:r>
            <a:r>
              <a:rPr lang="en-GB" dirty="0" smtClean="0"/>
              <a:t>). It was implemented in several primary schools and develops personal social skills of children with intellectual disabilities to empower them in relationships with peers and to increase their self-esteem.</a:t>
            </a:r>
          </a:p>
          <a:p>
            <a:endParaRPr lang="en-GB" dirty="0"/>
          </a:p>
        </p:txBody>
      </p:sp>
      <p:sp>
        <p:nvSpPr>
          <p:cNvPr id="4" name="Slide Number Placeholder 3"/>
          <p:cNvSpPr>
            <a:spLocks noGrp="1"/>
          </p:cNvSpPr>
          <p:nvPr>
            <p:ph type="sldNum" sz="quarter" idx="10"/>
          </p:nvPr>
        </p:nvSpPr>
        <p:spPr/>
        <p:txBody>
          <a:bodyPr/>
          <a:lstStyle/>
          <a:p>
            <a:fld id="{8960A291-5902-4A74-959F-04EA03A65523}" type="slidenum">
              <a:rPr lang="en-GB" smtClean="0"/>
              <a:t>11</a:t>
            </a:fld>
            <a:endParaRPr lang="en-GB"/>
          </a:p>
        </p:txBody>
      </p:sp>
    </p:spTree>
    <p:extLst>
      <p:ext uri="{BB962C8B-B14F-4D97-AF65-F5344CB8AC3E}">
        <p14:creationId xmlns:p14="http://schemas.microsoft.com/office/powerpoint/2010/main" val="3171012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mj-lt"/>
              <a:buAutoNum type="arabicPeriod"/>
            </a:pPr>
            <a:r>
              <a:rPr lang="en-GB" dirty="0" smtClean="0"/>
              <a:t>Establishing inclusive child protection systems- basically make sure that generic</a:t>
            </a:r>
            <a:r>
              <a:rPr lang="en-GB" baseline="0" dirty="0" smtClean="0"/>
              <a:t> services are accessible to children with disabilities, staff is prepared and they are considered in general policies for ALL children.</a:t>
            </a:r>
            <a:endParaRPr lang="en-GB" dirty="0" smtClean="0"/>
          </a:p>
          <a:p>
            <a:pPr marL="457200" indent="-457200">
              <a:buFont typeface="+mj-lt"/>
              <a:buAutoNum type="arabicPeriod"/>
            </a:pPr>
            <a:r>
              <a:rPr lang="en-GB" dirty="0" smtClean="0"/>
              <a:t>Enhancing the legal and political framework for protection of children with disabilities- ensure legislation</a:t>
            </a:r>
            <a:r>
              <a:rPr lang="en-GB" baseline="0" dirty="0" smtClean="0"/>
              <a:t> is implemented, reporting increase and mainly known cases investigated and prosecuted.</a:t>
            </a:r>
            <a:endParaRPr lang="en-GB" dirty="0" smtClean="0"/>
          </a:p>
          <a:p>
            <a:pPr marL="457200" indent="-457200">
              <a:buFont typeface="+mj-lt"/>
              <a:buAutoNum type="arabicPeriod"/>
            </a:pPr>
            <a:r>
              <a:rPr lang="en-GB" dirty="0" smtClean="0"/>
              <a:t>Ensuring coordination and appointing a focal point on children with disabilities- a</a:t>
            </a:r>
            <a:r>
              <a:rPr lang="en-GB" baseline="0" dirty="0" smtClean="0"/>
              <a:t> suggestion that came already years ago from the CRC Committee. Should be implemented and should liaise directly also with CRPD appointed persons at national level.</a:t>
            </a:r>
            <a:endParaRPr lang="en-GB" dirty="0" smtClean="0"/>
          </a:p>
          <a:p>
            <a:pPr marL="457200" indent="-457200">
              <a:buFont typeface="+mj-lt"/>
              <a:buAutoNum type="arabicPeriod"/>
            </a:pPr>
            <a:r>
              <a:rPr lang="en-GB" dirty="0" smtClean="0"/>
              <a:t>Addressing societal attitudes and countering isolation- many of the violence is because of prejudices, fear</a:t>
            </a:r>
            <a:r>
              <a:rPr lang="en-GB" baseline="0" dirty="0" smtClean="0"/>
              <a:t> of </a:t>
            </a:r>
            <a:r>
              <a:rPr lang="en-GB" baseline="0" smtClean="0"/>
              <a:t>the unknown….</a:t>
            </a:r>
            <a:r>
              <a:rPr lang="en-GB" baseline="0" dirty="0" smtClean="0"/>
              <a:t>address through campaigns, awareness raising, role models…</a:t>
            </a:r>
            <a:r>
              <a:rPr lang="en-GB" dirty="0" smtClean="0"/>
              <a:t> </a:t>
            </a:r>
          </a:p>
          <a:p>
            <a:pPr marL="457200" indent="-457200">
              <a:buFont typeface="+mj-lt"/>
              <a:buAutoNum type="arabicPeriod"/>
            </a:pPr>
            <a:r>
              <a:rPr lang="en-GB" dirty="0" smtClean="0"/>
              <a:t>Promoting child-focused prevention measures and child participation – ensure the</a:t>
            </a:r>
            <a:r>
              <a:rPr lang="en-GB" baseline="0" dirty="0" smtClean="0"/>
              <a:t> empowerment of children with disabilities themselves to be able to identify what is appropriate and inappropriate behaviour and report it. Ensure child participation (by the way, this also was mentioned by the UNCRPD in the concluding observations to the EU this week…</a:t>
            </a:r>
            <a:endParaRPr lang="en-GB" dirty="0" smtClean="0"/>
          </a:p>
          <a:p>
            <a:pPr marL="457200" indent="-457200">
              <a:buFont typeface="+mj-lt"/>
              <a:buAutoNum type="arabicPeriod"/>
            </a:pPr>
            <a:r>
              <a:rPr lang="en-GB" dirty="0" smtClean="0"/>
              <a:t>Providing family-focused services- need to support family, to</a:t>
            </a:r>
            <a:r>
              <a:rPr lang="en-GB" baseline="0" dirty="0" smtClean="0"/>
              <a:t> avoid institutionalisation and bur-out of parents..</a:t>
            </a:r>
            <a:endParaRPr lang="en-GB" dirty="0" smtClean="0"/>
          </a:p>
          <a:p>
            <a:pPr marL="457200" indent="-457200">
              <a:buFont typeface="+mj-lt"/>
              <a:buAutoNum type="arabicPeriod"/>
            </a:pPr>
            <a:r>
              <a:rPr lang="en-GB" dirty="0" smtClean="0"/>
              <a:t>Ensuring inclusive education and participation in all aspects of life on equal basis with others- ensure inclusion of children in schools, in society</a:t>
            </a:r>
          </a:p>
          <a:p>
            <a:pPr marL="457200" indent="-457200">
              <a:buFont typeface="+mj-lt"/>
              <a:buAutoNum type="arabicPeriod"/>
            </a:pPr>
            <a:r>
              <a:rPr lang="en-GB" dirty="0" smtClean="0"/>
              <a:t>Advancing de-institutionalisation efforts and strengthening the monitoring of institutions </a:t>
            </a:r>
          </a:p>
          <a:p>
            <a:pPr marL="457200" indent="-457200">
              <a:buFont typeface="+mj-lt"/>
              <a:buAutoNum type="arabicPeriod"/>
            </a:pPr>
            <a:r>
              <a:rPr lang="en-GB" dirty="0" smtClean="0"/>
              <a:t>Developing tools, allocating adequate resources and improving human resource capacity</a:t>
            </a:r>
          </a:p>
          <a:p>
            <a:pPr marL="457200" indent="-457200">
              <a:buFont typeface="+mj-lt"/>
              <a:buAutoNum type="arabicPeriod"/>
            </a:pPr>
            <a:r>
              <a:rPr lang="en-GB" dirty="0" smtClean="0"/>
              <a:t>Collecting data </a:t>
            </a:r>
          </a:p>
          <a:p>
            <a:endParaRPr lang="en-GB" dirty="0"/>
          </a:p>
        </p:txBody>
      </p:sp>
      <p:sp>
        <p:nvSpPr>
          <p:cNvPr id="4" name="Slide Number Placeholder 3"/>
          <p:cNvSpPr>
            <a:spLocks noGrp="1"/>
          </p:cNvSpPr>
          <p:nvPr>
            <p:ph type="sldNum" sz="quarter" idx="10"/>
          </p:nvPr>
        </p:nvSpPr>
        <p:spPr/>
        <p:txBody>
          <a:bodyPr/>
          <a:lstStyle/>
          <a:p>
            <a:fld id="{8960A291-5902-4A74-959F-04EA03A65523}"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835438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IE" sz="1200" dirty="0" smtClean="0"/>
              <a:t>An estimate that we have from the Commission’s study is that approximately 2 and a half million children are involved in judicial proceedings per year.</a:t>
            </a:r>
          </a:p>
          <a:p>
            <a:pPr>
              <a:spcBef>
                <a:spcPts val="0"/>
              </a:spcBef>
            </a:pPr>
            <a:endParaRPr lang="en-IE" sz="1200" dirty="0" smtClean="0"/>
          </a:p>
          <a:p>
            <a:pPr>
              <a:spcBef>
                <a:spcPts val="0"/>
              </a:spcBef>
            </a:pPr>
            <a:r>
              <a:rPr lang="en-IE" sz="1200" dirty="0" smtClean="0"/>
              <a:t>There are clear international standards and regulations that children should be able to participate in such proceedings in a child-friendly way.</a:t>
            </a:r>
          </a:p>
          <a:p>
            <a:pPr>
              <a:spcBef>
                <a:spcPts val="0"/>
              </a:spcBef>
            </a:pPr>
            <a:endParaRPr lang="en-IE" sz="1200" dirty="0" smtClean="0"/>
          </a:p>
          <a:p>
            <a:pPr>
              <a:spcBef>
                <a:spcPts val="0"/>
              </a:spcBef>
            </a:pPr>
            <a:r>
              <a:rPr lang="en-IE" sz="1200" dirty="0" smtClean="0"/>
              <a:t>What we did – in close cooperation with the Commission – is to look at how children are actually treated by interviewing professionals and children on their actual experiences with the justice systems. </a:t>
            </a:r>
          </a:p>
          <a:p>
            <a:pPr>
              <a:spcBef>
                <a:spcPts val="0"/>
              </a:spcBef>
            </a:pPr>
            <a:endParaRPr lang="en-IE" sz="1200" dirty="0" smtClean="0"/>
          </a:p>
          <a:p>
            <a:pPr>
              <a:spcBef>
                <a:spcPts val="0"/>
              </a:spcBef>
            </a:pPr>
            <a:r>
              <a:rPr lang="en-IE" sz="1200" dirty="0" smtClean="0"/>
              <a:t>In this report we present our findings on the experiences and perspectives of judges, lawyers, prosecutors, police officers, social workers and psychologists who work with children who have been for example victims or witnesses of a crimes or parties to divorce and custody proceedings.</a:t>
            </a:r>
          </a:p>
          <a:p>
            <a:pPr>
              <a:spcBef>
                <a:spcPts val="0"/>
              </a:spcBef>
            </a:pPr>
            <a:endParaRPr lang="en-IE" sz="1200" dirty="0" smtClean="0"/>
          </a:p>
          <a:p>
            <a:pPr>
              <a:spcBef>
                <a:spcPts val="0"/>
              </a:spcBef>
            </a:pPr>
            <a:r>
              <a:rPr lang="en-IE" sz="1200" dirty="0" smtClean="0"/>
              <a:t>The full report and the summaries in all EU languages here. </a:t>
            </a:r>
          </a:p>
          <a:p>
            <a:pPr defTabSz="473842" eaLnBrk="0" fontAlgn="base" hangingPunct="0">
              <a:spcBef>
                <a:spcPct val="30000"/>
              </a:spcBef>
              <a:spcAft>
                <a:spcPct val="0"/>
              </a:spcAft>
              <a:defRPr/>
            </a:pPr>
            <a:endParaRPr lang="en-IE" u="sng" dirty="0"/>
          </a:p>
        </p:txBody>
      </p:sp>
      <p:sp>
        <p:nvSpPr>
          <p:cNvPr id="4" name="Slide Number Placeholder 3"/>
          <p:cNvSpPr>
            <a:spLocks noGrp="1"/>
          </p:cNvSpPr>
          <p:nvPr>
            <p:ph type="sldNum" sz="quarter" idx="10"/>
          </p:nvPr>
        </p:nvSpPr>
        <p:spPr/>
        <p:txBody>
          <a:bodyPr/>
          <a:lstStyle/>
          <a:p>
            <a:fld id="{8960A291-5902-4A74-959F-04EA03A65523}" type="slidenum">
              <a:rPr lang="en-GB" smtClean="0"/>
              <a:t>13</a:t>
            </a:fld>
            <a:endParaRPr lang="en-GB"/>
          </a:p>
        </p:txBody>
      </p:sp>
    </p:spTree>
    <p:extLst>
      <p:ext uri="{BB962C8B-B14F-4D97-AF65-F5344CB8AC3E}">
        <p14:creationId xmlns:p14="http://schemas.microsoft.com/office/powerpoint/2010/main" val="419990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r>
              <a:rPr lang="en-IE" sz="1100" kern="1200" dirty="0" smtClean="0">
                <a:solidFill>
                  <a:schemeClr val="tx1"/>
                </a:solidFill>
                <a:effectLst/>
                <a:latin typeface="+mn-lt"/>
                <a:ea typeface="ＭＳ Ｐゴシック" charset="0"/>
                <a:cs typeface="ＭＳ Ｐゴシック" charset="0"/>
              </a:rPr>
              <a:t>During 2012 and 2013 FRA interviewed 570 professionals who work with children when they are involved in criminal and civil judicial proceedings, when they are victims, witnesses or party to the proceedings. </a:t>
            </a:r>
          </a:p>
          <a:p>
            <a:pPr>
              <a:spcBef>
                <a:spcPts val="0"/>
              </a:spcBef>
            </a:pPr>
            <a:endParaRPr lang="en-IE" sz="1100" kern="1200" noProof="0" dirty="0" smtClean="0">
              <a:solidFill>
                <a:schemeClr val="tx1"/>
              </a:solidFill>
              <a:effectLst/>
              <a:latin typeface="+mn-lt"/>
              <a:ea typeface="ＭＳ Ｐゴシック" charset="0"/>
            </a:endParaRPr>
          </a:p>
          <a:p>
            <a:r>
              <a:rPr lang="en-IE" sz="1100" kern="1200" dirty="0" smtClean="0">
                <a:solidFill>
                  <a:schemeClr val="tx1"/>
                </a:solidFill>
                <a:effectLst/>
                <a:latin typeface="+mn-lt"/>
                <a:ea typeface="ＭＳ Ｐゴシック" charset="0"/>
                <a:cs typeface="ＭＳ Ｐゴシック" charset="0"/>
              </a:rPr>
              <a:t>Close</a:t>
            </a:r>
            <a:r>
              <a:rPr lang="en-IE" sz="1100" kern="1200" baseline="0" dirty="0" smtClean="0">
                <a:solidFill>
                  <a:schemeClr val="tx1"/>
                </a:solidFill>
                <a:effectLst/>
                <a:latin typeface="+mn-lt"/>
                <a:ea typeface="ＭＳ Ｐゴシック" charset="0"/>
                <a:cs typeface="ＭＳ Ｐゴシック" charset="0"/>
              </a:rPr>
              <a:t> co-operation with </a:t>
            </a:r>
            <a:r>
              <a:rPr lang="en-IE" sz="1100" i="0" u="none" kern="1200" baseline="0" dirty="0" smtClean="0">
                <a:solidFill>
                  <a:schemeClr val="tx1"/>
                </a:solidFill>
                <a:effectLst/>
                <a:latin typeface="+mn-lt"/>
                <a:ea typeface="ＭＳ Ｐゴシック" charset="0"/>
                <a:cs typeface="ＭＳ Ｐゴシック" charset="0"/>
              </a:rPr>
              <a:t>the</a:t>
            </a:r>
            <a:r>
              <a:rPr lang="en-IE" sz="1100" u="none" kern="1200" baseline="0" dirty="0" smtClean="0">
                <a:solidFill>
                  <a:schemeClr val="tx1"/>
                </a:solidFill>
                <a:effectLst/>
                <a:latin typeface="+mn-lt"/>
                <a:ea typeface="ＭＳ Ｐゴシック" charset="0"/>
                <a:cs typeface="ＭＳ Ｐゴシック" charset="0"/>
              </a:rPr>
              <a:t> Commission’s study</a:t>
            </a:r>
            <a:r>
              <a:rPr lang="en-IE" sz="1100" kern="1200" baseline="0" dirty="0" smtClean="0">
                <a:solidFill>
                  <a:schemeClr val="tx1"/>
                </a:solidFill>
                <a:effectLst/>
                <a:latin typeface="+mn-lt"/>
                <a:ea typeface="ＭＳ Ｐゴシック" charset="0"/>
                <a:cs typeface="ＭＳ Ｐゴシック" charset="0"/>
              </a:rPr>
              <a:t> </a:t>
            </a:r>
            <a:r>
              <a:rPr lang="en-IE" sz="1100" u="sng" kern="1200" baseline="0" dirty="0" smtClean="0">
                <a:solidFill>
                  <a:schemeClr val="tx1"/>
                </a:solidFill>
                <a:effectLst/>
                <a:latin typeface="+mn-lt"/>
                <a:ea typeface="ＭＳ Ｐゴシック" charset="0"/>
                <a:cs typeface="ＭＳ Ｐゴシック" charset="0"/>
              </a:rPr>
              <a:t>on </a:t>
            </a:r>
            <a:r>
              <a:rPr lang="en-IE" sz="1100" kern="1200" dirty="0" smtClean="0">
                <a:solidFill>
                  <a:schemeClr val="tx1"/>
                </a:solidFill>
                <a:effectLst/>
                <a:latin typeface="+mn-lt"/>
                <a:ea typeface="ＭＳ Ｐゴシック" charset="0"/>
                <a:cs typeface="ＭＳ Ｐゴシック" charset="0"/>
              </a:rPr>
              <a:t>the involvement of children in administrative, civil and criminal judicial proceedings in the EU Member States. While the Commission has </a:t>
            </a:r>
            <a:r>
              <a:rPr lang="en-IE" sz="1100" u="sng" kern="1200" dirty="0" smtClean="0">
                <a:solidFill>
                  <a:schemeClr val="tx1"/>
                </a:solidFill>
                <a:effectLst/>
                <a:latin typeface="+mn-lt"/>
                <a:ea typeface="ＭＳ Ｐゴシック" charset="0"/>
                <a:cs typeface="ＭＳ Ｐゴシック" charset="0"/>
              </a:rPr>
              <a:t>collected statistical data, as well as information on legal provisions and policies</a:t>
            </a:r>
            <a:r>
              <a:rPr lang="en-IE" sz="1100" u="sng" strike="sngStrike" kern="1200" dirty="0" smtClean="0">
                <a:solidFill>
                  <a:schemeClr val="tx1"/>
                </a:solidFill>
                <a:effectLst/>
                <a:latin typeface="+mn-lt"/>
                <a:ea typeface="ＭＳ Ｐゴシック" charset="0"/>
                <a:cs typeface="ＭＳ Ｐゴシック" charset="0"/>
              </a:rPr>
              <a:t> </a:t>
            </a:r>
            <a:r>
              <a:rPr lang="en-IE" sz="1100" strike="sngStrike" kern="1200" dirty="0" smtClean="0">
                <a:solidFill>
                  <a:schemeClr val="tx1"/>
                </a:solidFill>
                <a:effectLst/>
                <a:latin typeface="+mn-lt"/>
                <a:ea typeface="ＭＳ Ｐゴシック" charset="0"/>
                <a:cs typeface="ＭＳ Ｐゴシック" charset="0"/>
              </a:rPr>
              <a:t>regarding</a:t>
            </a:r>
            <a:r>
              <a:rPr lang="en-IE" sz="1100" kern="1200" dirty="0" smtClean="0">
                <a:solidFill>
                  <a:schemeClr val="tx1"/>
                </a:solidFill>
                <a:effectLst/>
                <a:latin typeface="+mn-lt"/>
                <a:ea typeface="ＭＳ Ｐゴシック" charset="0"/>
                <a:cs typeface="ＭＳ Ｐゴシック" charset="0"/>
              </a:rPr>
              <a:t>, our research focuses on the actual treatment</a:t>
            </a:r>
            <a:r>
              <a:rPr lang="en-IE" sz="1100" kern="1200" baseline="0" dirty="0" smtClean="0">
                <a:solidFill>
                  <a:schemeClr val="tx1"/>
                </a:solidFill>
                <a:effectLst/>
                <a:latin typeface="+mn-lt"/>
                <a:ea typeface="ＭＳ Ｐゴシック" charset="0"/>
                <a:cs typeface="ＭＳ Ｐゴシック" charset="0"/>
              </a:rPr>
              <a:t> of children.</a:t>
            </a:r>
            <a:endParaRPr lang="en-IE" sz="1100" kern="1200" dirty="0" smtClean="0">
              <a:solidFill>
                <a:schemeClr val="tx1"/>
              </a:solidFill>
              <a:effectLst/>
              <a:latin typeface="+mn-lt"/>
              <a:ea typeface="ＭＳ Ｐゴシック" charset="0"/>
              <a:cs typeface="ＭＳ Ｐゴシック" charset="0"/>
            </a:endParaRPr>
          </a:p>
          <a:p>
            <a:endParaRPr lang="en-IE" sz="1100" kern="1200" dirty="0" smtClean="0">
              <a:solidFill>
                <a:schemeClr val="tx1"/>
              </a:solidFill>
              <a:effectLst/>
              <a:latin typeface="+mn-lt"/>
              <a:ea typeface="ＭＳ Ｐゴシック" charset="0"/>
              <a:cs typeface="ＭＳ Ｐゴシック" charset="0"/>
            </a:endParaRPr>
          </a:p>
          <a:p>
            <a:pPr>
              <a:spcBef>
                <a:spcPts val="0"/>
              </a:spcBef>
            </a:pPr>
            <a:endParaRPr lang="en-GB" sz="1100" noProof="0"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solidFill>
                  <a:prstClr val="black"/>
                </a:solidFill>
              </a:rPr>
              <a:pPr>
                <a:defRPr/>
              </a:pPr>
              <a:t>14</a:t>
            </a:fld>
            <a:endParaRPr lang="fr-FR">
              <a:solidFill>
                <a:prstClr val="black"/>
              </a:solidFill>
            </a:endParaRPr>
          </a:p>
        </p:txBody>
      </p:sp>
    </p:spTree>
    <p:extLst>
      <p:ext uri="{BB962C8B-B14F-4D97-AF65-F5344CB8AC3E}">
        <p14:creationId xmlns:p14="http://schemas.microsoft.com/office/powerpoint/2010/main" val="45088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IE" sz="1000" kern="1200" dirty="0" smtClean="0">
                <a:solidFill>
                  <a:schemeClr val="tx1"/>
                </a:solidFill>
                <a:effectLst/>
                <a:latin typeface="+mn-lt"/>
                <a:ea typeface="ＭＳ Ｐゴシック" charset="0"/>
                <a:cs typeface="ＭＳ Ｐゴシック" charset="0"/>
              </a:rPr>
              <a:t>The aim of this research was to identify practices and procedures of the actual treatment of children in criminal and civil justice proceedings in 10 European Member States and to assess how the Council of Europe Guidelines on child-friendly justice are applied. The countries covered are Bulgaria, Croatia, Estonia, Finland, France, Germany, Poland, Romania, Spain and the United Kingdom.</a:t>
            </a:r>
          </a:p>
          <a:p>
            <a:pPr marL="0" marR="0" indent="0" algn="l" defTabSz="457200" rtl="0" eaLnBrk="0" fontAlgn="base" latinLnBrk="0" hangingPunct="0">
              <a:lnSpc>
                <a:spcPct val="100000"/>
              </a:lnSpc>
              <a:spcBef>
                <a:spcPct val="30000"/>
              </a:spcBef>
              <a:spcAft>
                <a:spcPct val="0"/>
              </a:spcAft>
              <a:buClrTx/>
              <a:buSzTx/>
              <a:buFontTx/>
              <a:buNone/>
              <a:tabLst/>
              <a:defRPr/>
            </a:pPr>
            <a:endParaRPr lang="en-IE" sz="1000" kern="1200" dirty="0" smtClean="0">
              <a:solidFill>
                <a:schemeClr val="tx1"/>
              </a:solidFill>
              <a:effectLst/>
              <a:latin typeface="+mn-lt"/>
              <a:ea typeface="ＭＳ Ｐゴシック" charset="0"/>
              <a:cs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IE" sz="1000" kern="1200" dirty="0" smtClean="0">
                <a:solidFill>
                  <a:schemeClr val="tx1"/>
                </a:solidFill>
                <a:effectLst/>
                <a:latin typeface="+mn-lt"/>
                <a:ea typeface="ＭＳ Ｐゴシック" charset="0"/>
                <a:cs typeface="ＭＳ Ｐゴシック" charset="0"/>
              </a:rPr>
              <a:t>We interviewed 570 professionals</a:t>
            </a:r>
            <a:r>
              <a:rPr lang="en-IE" sz="1000" kern="1200" baseline="0" dirty="0" smtClean="0">
                <a:solidFill>
                  <a:schemeClr val="tx1"/>
                </a:solidFill>
                <a:effectLst/>
                <a:latin typeface="+mn-lt"/>
                <a:ea typeface="ＭＳ Ｐゴシック" charset="0"/>
                <a:cs typeface="ＭＳ Ｐゴシック" charset="0"/>
              </a:rPr>
              <a:t> with a </a:t>
            </a:r>
            <a:r>
              <a:rPr lang="en-IE" sz="1000" u="sng" kern="1200" baseline="0" dirty="0" smtClean="0">
                <a:solidFill>
                  <a:schemeClr val="tx1"/>
                </a:solidFill>
                <a:effectLst/>
                <a:latin typeface="+mn-lt"/>
                <a:ea typeface="ＭＳ Ｐゴシック" charset="0"/>
                <a:cs typeface="ＭＳ Ｐゴシック" charset="0"/>
              </a:rPr>
              <a:t>legal and social background </a:t>
            </a:r>
            <a:r>
              <a:rPr lang="en-IE" sz="1000" kern="1200" baseline="0" dirty="0" smtClean="0">
                <a:solidFill>
                  <a:schemeClr val="tx1"/>
                </a:solidFill>
                <a:effectLst/>
                <a:latin typeface="+mn-lt"/>
                <a:ea typeface="ＭＳ Ｐゴシック" charset="0"/>
                <a:cs typeface="ＭＳ Ｐゴシック" charset="0"/>
              </a:rPr>
              <a:t>who are working with children when they are involved in judicial proceedings such as judges, lawyers, prosecutors, police officers, social workers, psychologists </a:t>
            </a:r>
            <a:r>
              <a:rPr lang="en-IE" sz="1000" strike="sngStrike" kern="1200" baseline="0" dirty="0" smtClean="0">
                <a:solidFill>
                  <a:schemeClr val="tx1"/>
                </a:solidFill>
                <a:effectLst/>
                <a:latin typeface="+mn-lt"/>
                <a:ea typeface="ＭＳ Ｐゴシック" charset="0"/>
                <a:cs typeface="ＭＳ Ｐゴシック" charset="0"/>
              </a:rPr>
              <a:t>also</a:t>
            </a:r>
            <a:r>
              <a:rPr lang="en-IE" sz="1000" kern="1200" baseline="0" dirty="0" smtClean="0">
                <a:solidFill>
                  <a:schemeClr val="tx1"/>
                </a:solidFill>
                <a:effectLst/>
                <a:latin typeface="+mn-lt"/>
                <a:ea typeface="ＭＳ Ｐゴシック" charset="0"/>
                <a:cs typeface="ＭＳ Ｐゴシック" charset="0"/>
              </a:rPr>
              <a:t> interpreters</a:t>
            </a:r>
            <a:r>
              <a:rPr lang="en-IE" sz="1000" b="1" i="1" kern="1200" baseline="0" dirty="0" smtClean="0">
                <a:solidFill>
                  <a:schemeClr val="tx1"/>
                </a:solidFill>
                <a:effectLst/>
                <a:latin typeface="+mn-lt"/>
                <a:ea typeface="ＭＳ Ｐゴシック" charset="0"/>
                <a:cs typeface="ＭＳ Ｐゴシック" charset="0"/>
              </a:rPr>
              <a:t> </a:t>
            </a:r>
            <a:r>
              <a:rPr lang="en-IE" sz="1000" b="1" i="1" kern="1200" baseline="0" dirty="0" smtClean="0">
                <a:solidFill>
                  <a:srgbClr val="00B050"/>
                </a:solidFill>
                <a:effectLst/>
                <a:latin typeface="+mn-lt"/>
                <a:ea typeface="ＭＳ Ｐゴシック" charset="0"/>
                <a:cs typeface="ＭＳ Ｐゴシック" charset="0"/>
              </a:rPr>
              <a:t>and </a:t>
            </a:r>
            <a:r>
              <a:rPr lang="en-IE" sz="1000" kern="1200" baseline="0" dirty="0" smtClean="0">
                <a:solidFill>
                  <a:schemeClr val="tx1"/>
                </a:solidFill>
                <a:effectLst/>
                <a:latin typeface="+mn-lt"/>
                <a:ea typeface="ＭＳ Ｐゴシック" charset="0"/>
                <a:cs typeface="ＭＳ Ｐゴシック" charset="0"/>
              </a:rPr>
              <a:t>court staff. </a:t>
            </a:r>
          </a:p>
          <a:p>
            <a:pPr marL="0" marR="0" indent="0" algn="l" defTabSz="457200" rtl="0" eaLnBrk="0" fontAlgn="base" latinLnBrk="0" hangingPunct="0">
              <a:lnSpc>
                <a:spcPct val="100000"/>
              </a:lnSpc>
              <a:spcBef>
                <a:spcPct val="30000"/>
              </a:spcBef>
              <a:spcAft>
                <a:spcPct val="0"/>
              </a:spcAft>
              <a:buClrTx/>
              <a:buSzTx/>
              <a:buFontTx/>
              <a:buNone/>
              <a:tabLst/>
              <a:defRPr/>
            </a:pPr>
            <a:r>
              <a:rPr lang="en-IE" sz="1000" kern="1200" baseline="0" dirty="0" smtClean="0">
                <a:solidFill>
                  <a:schemeClr val="tx1"/>
                </a:solidFill>
                <a:effectLst/>
                <a:latin typeface="+mn-lt"/>
                <a:ea typeface="ＭＳ Ｐゴシック" charset="0"/>
                <a:cs typeface="ＭＳ Ｐゴシック" charset="0"/>
              </a:rPr>
              <a:t>The goal was to learn from the </a:t>
            </a:r>
            <a:r>
              <a:rPr lang="en-IE" sz="1000" u="sng" kern="1200" baseline="0" dirty="0" smtClean="0">
                <a:solidFill>
                  <a:schemeClr val="tx1"/>
                </a:solidFill>
                <a:effectLst/>
                <a:latin typeface="+mn-lt"/>
                <a:ea typeface="ＭＳ Ｐゴシック" charset="0"/>
                <a:cs typeface="ＭＳ Ｐゴシック" charset="0"/>
              </a:rPr>
              <a:t>experiences and perceptions </a:t>
            </a:r>
            <a:r>
              <a:rPr lang="en-IE" sz="1000" kern="1200" baseline="0" dirty="0" smtClean="0">
                <a:solidFill>
                  <a:schemeClr val="tx1"/>
                </a:solidFill>
                <a:effectLst/>
                <a:latin typeface="+mn-lt"/>
                <a:ea typeface="ＭＳ Ｐゴシック" charset="0"/>
                <a:cs typeface="ＭＳ Ｐゴシック" charset="0"/>
              </a:rPr>
              <a:t>of a wide range of professionals and key players  who had insights into </a:t>
            </a:r>
            <a:r>
              <a:rPr lang="en-IE" sz="1000" u="sng" kern="1200" baseline="0" dirty="0" smtClean="0">
                <a:solidFill>
                  <a:schemeClr val="tx1"/>
                </a:solidFill>
                <a:effectLst/>
                <a:latin typeface="+mn-lt"/>
                <a:ea typeface="ＭＳ Ｐゴシック" charset="0"/>
                <a:cs typeface="ＭＳ Ｐゴシック" charset="0"/>
              </a:rPr>
              <a:t>current practices and procedures</a:t>
            </a:r>
            <a:r>
              <a:rPr lang="en-IE" sz="1000" kern="1200" baseline="0" dirty="0" smtClean="0">
                <a:solidFill>
                  <a:schemeClr val="tx1"/>
                </a:solidFill>
                <a:effectLst/>
                <a:latin typeface="+mn-lt"/>
                <a:ea typeface="ＭＳ Ｐゴシック" charset="0"/>
                <a:cs typeface="ＭＳ Ｐゴシック" charset="0"/>
              </a:rPr>
              <a:t>.</a:t>
            </a:r>
          </a:p>
          <a:p>
            <a:endParaRPr lang="en-IE" sz="1000" dirty="0" smtClean="0"/>
          </a:p>
          <a:p>
            <a:r>
              <a:rPr lang="en-IE" sz="1000" kern="1200" baseline="0" dirty="0" smtClean="0">
                <a:solidFill>
                  <a:schemeClr val="tx1"/>
                </a:solidFill>
                <a:effectLst/>
                <a:latin typeface="+mn-lt"/>
                <a:ea typeface="ＭＳ Ｐゴシック" charset="0"/>
                <a:cs typeface="ＭＳ Ｐゴシック" charset="0"/>
              </a:rPr>
              <a:t>We asked the professionals about how they </a:t>
            </a:r>
            <a:r>
              <a:rPr lang="en-IE" sz="1000" u="sng" kern="1200" baseline="0" dirty="0" smtClean="0">
                <a:solidFill>
                  <a:schemeClr val="tx1"/>
                </a:solidFill>
                <a:effectLst/>
                <a:latin typeface="+mn-lt"/>
                <a:ea typeface="ＭＳ Ｐゴシック" charset="0"/>
                <a:cs typeface="ＭＳ Ｐゴシック" charset="0"/>
              </a:rPr>
              <a:t>apply</a:t>
            </a:r>
            <a:r>
              <a:rPr lang="en-IE" sz="1000" kern="1200" baseline="0" dirty="0" smtClean="0">
                <a:solidFill>
                  <a:schemeClr val="tx1"/>
                </a:solidFill>
                <a:effectLst/>
                <a:latin typeface="+mn-lt"/>
                <a:ea typeface="ＭＳ Ｐゴシック" charset="0"/>
                <a:cs typeface="ＭＳ Ｐゴシック" charset="0"/>
              </a:rPr>
              <a:t> them</a:t>
            </a:r>
            <a:r>
              <a:rPr lang="en-IE" sz="1000" b="1" kern="1200" baseline="0" dirty="0" smtClean="0">
                <a:solidFill>
                  <a:schemeClr val="tx1"/>
                </a:solidFill>
                <a:effectLst/>
                <a:latin typeface="+mn-lt"/>
                <a:ea typeface="ＭＳ Ｐゴシック" charset="0"/>
                <a:cs typeface="ＭＳ Ｐゴシック" charset="0"/>
              </a:rPr>
              <a:t> </a:t>
            </a:r>
            <a:r>
              <a:rPr lang="en-IE" sz="1000" kern="1200" baseline="0" dirty="0" smtClean="0">
                <a:solidFill>
                  <a:schemeClr val="tx1"/>
                </a:solidFill>
                <a:effectLst/>
                <a:latin typeface="+mn-lt"/>
                <a:ea typeface="ＭＳ Ｐゴシック" charset="0"/>
                <a:cs typeface="ＭＳ Ｐゴシック" charset="0"/>
              </a:rPr>
              <a:t>themselves and how they observe others to apply them; their </a:t>
            </a:r>
            <a:r>
              <a:rPr lang="en-IE" sz="1000" u="sng" kern="1200" baseline="0" dirty="0" smtClean="0">
                <a:solidFill>
                  <a:schemeClr val="tx1"/>
                </a:solidFill>
                <a:effectLst/>
                <a:latin typeface="+mn-lt"/>
                <a:ea typeface="ＭＳ Ｐゴシック" charset="0"/>
                <a:cs typeface="ＭＳ Ｐゴシック" charset="0"/>
              </a:rPr>
              <a:t>assessment </a:t>
            </a:r>
            <a:r>
              <a:rPr lang="en-IE" sz="1000" kern="1200" baseline="0" dirty="0" smtClean="0">
                <a:solidFill>
                  <a:schemeClr val="tx1"/>
                </a:solidFill>
                <a:effectLst/>
                <a:latin typeface="+mn-lt"/>
                <a:ea typeface="ＭＳ Ｐゴシック" charset="0"/>
                <a:cs typeface="ＭＳ Ｐゴシック" charset="0"/>
              </a:rPr>
              <a:t>of current practices, promising practices and areas of improvement. </a:t>
            </a:r>
          </a:p>
          <a:p>
            <a:r>
              <a:rPr lang="en-IE" sz="1000" kern="1200" baseline="0" dirty="0" smtClean="0">
                <a:solidFill>
                  <a:schemeClr val="tx1"/>
                </a:solidFill>
                <a:effectLst/>
                <a:latin typeface="+mn-lt"/>
                <a:ea typeface="ＭＳ Ｐゴシック" charset="0"/>
                <a:cs typeface="ＭＳ Ｐゴシック" charset="0"/>
              </a:rPr>
              <a:t>We used a </a:t>
            </a:r>
            <a:r>
              <a:rPr lang="en-IE" sz="1000" u="sng" kern="1200" baseline="0" dirty="0" smtClean="0">
                <a:solidFill>
                  <a:schemeClr val="tx1"/>
                </a:solidFill>
                <a:effectLst/>
                <a:latin typeface="+mn-lt"/>
                <a:ea typeface="ＭＳ Ｐゴシック" charset="0"/>
                <a:cs typeface="ＭＳ Ｐゴシック" charset="0"/>
              </a:rPr>
              <a:t>semi-structured interview guideline</a:t>
            </a:r>
            <a:r>
              <a:rPr lang="en-IE" sz="1000" kern="1200" baseline="0" dirty="0" smtClean="0">
                <a:solidFill>
                  <a:schemeClr val="tx1"/>
                </a:solidFill>
                <a:effectLst/>
                <a:latin typeface="+mn-lt"/>
                <a:ea typeface="ＭＳ Ｐゴシック" charset="0"/>
                <a:cs typeface="ＭＳ Ｐゴシック" charset="0"/>
              </a:rPr>
              <a:t> based on the </a:t>
            </a:r>
            <a:r>
              <a:rPr lang="en-IE" sz="1000" u="sng" kern="1200" baseline="0" dirty="0" smtClean="0">
                <a:solidFill>
                  <a:schemeClr val="tx1"/>
                </a:solidFill>
                <a:effectLst/>
                <a:latin typeface="+mn-lt"/>
                <a:ea typeface="ＭＳ Ｐゴシック" charset="0"/>
                <a:cs typeface="ＭＳ Ｐゴシック" charset="0"/>
              </a:rPr>
              <a:t>fundamental principles and general elements of the </a:t>
            </a:r>
            <a:r>
              <a:rPr lang="en-IE" sz="1000" u="sng" kern="1200" baseline="0" dirty="0" err="1" smtClean="0">
                <a:solidFill>
                  <a:schemeClr val="tx1"/>
                </a:solidFill>
                <a:effectLst/>
                <a:latin typeface="+mn-lt"/>
                <a:ea typeface="ＭＳ Ｐゴシック" charset="0"/>
                <a:cs typeface="ＭＳ Ｐゴシック" charset="0"/>
              </a:rPr>
              <a:t>CoE</a:t>
            </a:r>
            <a:r>
              <a:rPr lang="en-IE" sz="1000" u="sng" kern="1200" baseline="0" dirty="0" smtClean="0">
                <a:solidFill>
                  <a:schemeClr val="tx1"/>
                </a:solidFill>
                <a:effectLst/>
                <a:latin typeface="+mn-lt"/>
                <a:ea typeface="ＭＳ Ｐゴシック" charset="0"/>
                <a:cs typeface="ＭＳ Ｐゴシック" charset="0"/>
              </a:rPr>
              <a:t> guidelines </a:t>
            </a:r>
            <a:r>
              <a:rPr lang="en-IE" sz="1000" kern="1200" baseline="0" dirty="0" smtClean="0">
                <a:solidFill>
                  <a:schemeClr val="tx1"/>
                </a:solidFill>
                <a:effectLst/>
                <a:latin typeface="+mn-lt"/>
                <a:ea typeface="ＭＳ Ｐゴシック" charset="0"/>
                <a:cs typeface="ＭＳ Ｐゴシック" charset="0"/>
              </a:rPr>
              <a:t>on child-friendly justice.</a:t>
            </a:r>
          </a:p>
          <a:p>
            <a:r>
              <a:rPr lang="en-IE" sz="1000" kern="1200" baseline="0" dirty="0" smtClean="0">
                <a:solidFill>
                  <a:schemeClr val="tx1"/>
                </a:solidFill>
                <a:effectLst/>
                <a:latin typeface="+mn-lt"/>
                <a:ea typeface="ＭＳ Ｐゴシック" charset="0"/>
                <a:cs typeface="ＭＳ Ｐゴシック" charset="0"/>
              </a:rPr>
              <a:t>The interviews lasted from 45 minutes to 1.30h and provided very </a:t>
            </a:r>
            <a:r>
              <a:rPr lang="en-IE" sz="1000" u="sng" kern="1200" baseline="0" dirty="0" smtClean="0">
                <a:solidFill>
                  <a:schemeClr val="tx1"/>
                </a:solidFill>
                <a:effectLst/>
                <a:latin typeface="+mn-lt"/>
                <a:ea typeface="ＭＳ Ｐゴシック" charset="0"/>
                <a:cs typeface="ＭＳ Ｐゴシック" charset="0"/>
              </a:rPr>
              <a:t>rich</a:t>
            </a:r>
            <a:r>
              <a:rPr lang="en-IE" sz="1000" kern="1200" baseline="0" dirty="0" smtClean="0">
                <a:solidFill>
                  <a:schemeClr val="tx1"/>
                </a:solidFill>
                <a:effectLst/>
                <a:latin typeface="+mn-lt"/>
                <a:ea typeface="ＭＳ Ｐゴシック" charset="0"/>
                <a:cs typeface="ＭＳ Ｐゴシック" charset="0"/>
              </a:rPr>
              <a:t> data and </a:t>
            </a:r>
            <a:r>
              <a:rPr lang="en-IE" sz="1000" u="sng" kern="1200" baseline="0" dirty="0" smtClean="0">
                <a:solidFill>
                  <a:schemeClr val="tx1"/>
                </a:solidFill>
                <a:effectLst/>
                <a:latin typeface="+mn-lt"/>
                <a:ea typeface="ＭＳ Ｐゴシック" charset="0"/>
                <a:cs typeface="ＭＳ Ｐゴシック" charset="0"/>
              </a:rPr>
              <a:t>in-depth</a:t>
            </a:r>
            <a:r>
              <a:rPr lang="en-IE" sz="1000" kern="1200" baseline="0" dirty="0" smtClean="0">
                <a:solidFill>
                  <a:schemeClr val="tx1"/>
                </a:solidFill>
                <a:effectLst/>
                <a:latin typeface="+mn-lt"/>
                <a:ea typeface="ＭＳ Ｐゴシック" charset="0"/>
                <a:cs typeface="ＭＳ Ｐゴシック" charset="0"/>
              </a:rPr>
              <a:t> information.</a:t>
            </a:r>
            <a:endParaRPr lang="en-IE" sz="1000" kern="1200" dirty="0" smtClean="0">
              <a:solidFill>
                <a:schemeClr val="tx1"/>
              </a:solidFill>
              <a:effectLst/>
              <a:latin typeface="+mn-lt"/>
              <a:ea typeface="ＭＳ Ｐゴシック" charset="0"/>
              <a:cs typeface="ＭＳ Ｐゴシック" charset="0"/>
            </a:endParaRPr>
          </a:p>
          <a:p>
            <a:endParaRPr lang="en-IE" sz="1000"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15</a:t>
            </a:fld>
            <a:endParaRPr lang="fr-FR"/>
          </a:p>
        </p:txBody>
      </p:sp>
    </p:spTree>
    <p:extLst>
      <p:ext uri="{BB962C8B-B14F-4D97-AF65-F5344CB8AC3E}">
        <p14:creationId xmlns:p14="http://schemas.microsoft.com/office/powerpoint/2010/main" val="3507381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lvl="2" defTabSz="914400" eaLnBrk="1" hangingPunct="1">
              <a:lnSpc>
                <a:spcPct val="120000"/>
              </a:lnSpc>
              <a:spcBef>
                <a:spcPts val="0"/>
              </a:spcBef>
              <a:defRPr/>
            </a:pPr>
            <a:r>
              <a:rPr lang="en-GB" sz="3400" dirty="0" smtClean="0"/>
              <a:t>What professionals told us</a:t>
            </a:r>
            <a:r>
              <a:rPr lang="en-GB" sz="3400" baseline="0" dirty="0" smtClean="0"/>
              <a:t> is that ….</a:t>
            </a:r>
          </a:p>
          <a:p>
            <a:pPr marL="0" lvl="2" defTabSz="914400" eaLnBrk="1" hangingPunct="1">
              <a:lnSpc>
                <a:spcPct val="120000"/>
              </a:lnSpc>
              <a:spcBef>
                <a:spcPts val="0"/>
              </a:spcBef>
              <a:defRPr/>
            </a:pPr>
            <a:endParaRPr lang="en-GB" sz="3400" dirty="0" smtClean="0"/>
          </a:p>
          <a:p>
            <a:pPr>
              <a:lnSpc>
                <a:spcPct val="120000"/>
              </a:lnSpc>
              <a:spcBef>
                <a:spcPts val="0"/>
              </a:spcBef>
              <a:spcAft>
                <a:spcPts val="1200"/>
              </a:spcAft>
            </a:pPr>
            <a:r>
              <a:rPr lang="en-IE" sz="3400" dirty="0" smtClean="0"/>
              <a:t>There is </a:t>
            </a:r>
            <a:r>
              <a:rPr lang="en-IE" sz="3400" b="1" dirty="0" smtClean="0"/>
              <a:t>great variation of actual practices </a:t>
            </a:r>
            <a:r>
              <a:rPr lang="en-IE" sz="3400" dirty="0" smtClean="0"/>
              <a:t>not only across Member States but also within.</a:t>
            </a:r>
          </a:p>
          <a:p>
            <a:pPr>
              <a:lnSpc>
                <a:spcPct val="120000"/>
              </a:lnSpc>
              <a:spcBef>
                <a:spcPts val="0"/>
              </a:spcBef>
              <a:spcAft>
                <a:spcPts val="1200"/>
              </a:spcAft>
            </a:pPr>
            <a:r>
              <a:rPr lang="en-IE" sz="3400" dirty="0" smtClean="0"/>
              <a:t>This often depends on the </a:t>
            </a:r>
            <a:r>
              <a:rPr lang="en-IE" sz="3400" b="1" dirty="0" smtClean="0"/>
              <a:t>assessment of the individual professional</a:t>
            </a:r>
            <a:r>
              <a:rPr lang="en-IE" sz="3400" b="0" dirty="0" smtClean="0"/>
              <a:t>,</a:t>
            </a:r>
            <a:r>
              <a:rPr lang="en-IE" sz="3400" b="0" baseline="0" dirty="0" smtClean="0"/>
              <a:t> for example how a judge hears a child.</a:t>
            </a:r>
          </a:p>
          <a:p>
            <a:pPr marL="171450" lvl="2" indent="-171450" defTabSz="914400" eaLnBrk="1" hangingPunct="1">
              <a:lnSpc>
                <a:spcPct val="120000"/>
              </a:lnSpc>
              <a:spcBef>
                <a:spcPts val="0"/>
              </a:spcBef>
              <a:buFontTx/>
              <a:buChar char="-"/>
              <a:defRPr/>
            </a:pPr>
            <a:r>
              <a:rPr lang="en-GB" sz="3400" dirty="0" smtClean="0"/>
              <a:t>This depends on the severity and type of cases, and the approach adopted by individual judges or other professionals involved in the case.</a:t>
            </a:r>
          </a:p>
          <a:p>
            <a:pPr marL="171450" lvl="2" indent="-171450" defTabSz="914400" eaLnBrk="1" hangingPunct="1">
              <a:lnSpc>
                <a:spcPct val="120000"/>
              </a:lnSpc>
              <a:spcBef>
                <a:spcPts val="0"/>
              </a:spcBef>
              <a:buFontTx/>
              <a:buChar char="-"/>
              <a:defRPr/>
            </a:pPr>
            <a:r>
              <a:rPr lang="en-GB" sz="3400" dirty="0" smtClean="0"/>
              <a:t>In some Member States children’s participation in judicial proceedings is more formalized and standardized and adapted to children needs than in others.</a:t>
            </a:r>
          </a:p>
          <a:p>
            <a:pPr>
              <a:lnSpc>
                <a:spcPct val="120000"/>
              </a:lnSpc>
              <a:spcBef>
                <a:spcPts val="0"/>
              </a:spcBef>
              <a:spcAft>
                <a:spcPts val="1200"/>
              </a:spcAft>
            </a:pPr>
            <a:r>
              <a:rPr lang="en-IE" sz="3400" b="1" dirty="0" smtClean="0"/>
              <a:t>Concrete measures </a:t>
            </a:r>
            <a:r>
              <a:rPr lang="en-IE" sz="3400" dirty="0" smtClean="0"/>
              <a:t>on a child’s right to be informed, to be heard and to be protected are </a:t>
            </a:r>
            <a:r>
              <a:rPr lang="en-IE" sz="3400" b="1" u="sng" dirty="0" smtClean="0"/>
              <a:t>not</a:t>
            </a:r>
            <a:r>
              <a:rPr lang="en-IE" sz="3400" b="1" dirty="0" smtClean="0"/>
              <a:t> standard practice</a:t>
            </a:r>
            <a:r>
              <a:rPr lang="en-IE" sz="3400" b="0" dirty="0" smtClean="0"/>
              <a:t>,</a:t>
            </a:r>
            <a:r>
              <a:rPr lang="en-IE" sz="3400" b="0" baseline="0" dirty="0" smtClean="0"/>
              <a:t> for example</a:t>
            </a:r>
          </a:p>
          <a:p>
            <a:pPr marL="342900" indent="-342900">
              <a:lnSpc>
                <a:spcPct val="120000"/>
              </a:lnSpc>
              <a:spcBef>
                <a:spcPts val="0"/>
              </a:spcBef>
              <a:spcAft>
                <a:spcPts val="1200"/>
              </a:spcAft>
              <a:buFontTx/>
              <a:buChar char="-"/>
            </a:pPr>
            <a:r>
              <a:rPr lang="en-IE" sz="3400" b="0" baseline="0" dirty="0" smtClean="0"/>
              <a:t>Preventing a child form directly confronting the defendant -&gt; intimidating and hinders valid and less influenced statements</a:t>
            </a:r>
          </a:p>
          <a:p>
            <a:pPr marL="342900" indent="-342900">
              <a:lnSpc>
                <a:spcPct val="120000"/>
              </a:lnSpc>
              <a:spcBef>
                <a:spcPts val="0"/>
              </a:spcBef>
              <a:spcAft>
                <a:spcPts val="1200"/>
              </a:spcAft>
              <a:buFontTx/>
              <a:buChar char="-"/>
            </a:pPr>
            <a:r>
              <a:rPr lang="en-IE" sz="3400" b="0" baseline="0" dirty="0" smtClean="0"/>
              <a:t>Appropriately informing a child in a way that they know about their rights and understand the procedures</a:t>
            </a:r>
          </a:p>
          <a:p>
            <a:pPr marL="342900" indent="-342900">
              <a:lnSpc>
                <a:spcPct val="120000"/>
              </a:lnSpc>
              <a:spcBef>
                <a:spcPts val="0"/>
              </a:spcBef>
              <a:spcAft>
                <a:spcPts val="1200"/>
              </a:spcAft>
              <a:buFontTx/>
              <a:buChar char="-"/>
            </a:pPr>
            <a:r>
              <a:rPr lang="en-IE" sz="3400" b="0" baseline="0" dirty="0" smtClean="0"/>
              <a:t>Children need to know who is talking to them and why</a:t>
            </a:r>
          </a:p>
          <a:p>
            <a:pPr marL="342900" indent="-342900">
              <a:lnSpc>
                <a:spcPct val="120000"/>
              </a:lnSpc>
              <a:spcBef>
                <a:spcPts val="0"/>
              </a:spcBef>
              <a:spcAft>
                <a:spcPts val="1200"/>
              </a:spcAft>
              <a:buFontTx/>
              <a:buChar char="-"/>
            </a:pPr>
            <a:r>
              <a:rPr lang="en-IE" sz="3400" b="0" baseline="0" dirty="0" smtClean="0"/>
              <a:t>It helps children to visit the court a day before a hearing and become familiar with the setting and people involved</a:t>
            </a:r>
          </a:p>
          <a:p>
            <a:pPr>
              <a:lnSpc>
                <a:spcPct val="120000"/>
              </a:lnSpc>
              <a:spcBef>
                <a:spcPts val="0"/>
              </a:spcBef>
              <a:spcAft>
                <a:spcPts val="1200"/>
              </a:spcAft>
            </a:pPr>
            <a:r>
              <a:rPr lang="en-IE" sz="3400" dirty="0" smtClean="0"/>
              <a:t>A lot more needs to be done </a:t>
            </a:r>
            <a:r>
              <a:rPr lang="en-IE" sz="3400" b="1" dirty="0" smtClean="0"/>
              <a:t>to make justice more child-friendly  </a:t>
            </a:r>
            <a:r>
              <a:rPr lang="en-IE" sz="3400" dirty="0" smtClean="0"/>
              <a:t>so that children feel safe and comfortable to be able to express their views freely and participate effectively.</a:t>
            </a:r>
          </a:p>
          <a:p>
            <a:pPr marL="171450" lvl="2" indent="-171450" defTabSz="914400" eaLnBrk="1" hangingPunct="1">
              <a:lnSpc>
                <a:spcPct val="120000"/>
              </a:lnSpc>
              <a:spcBef>
                <a:spcPts val="0"/>
              </a:spcBef>
              <a:buFontTx/>
              <a:buChar char="-"/>
              <a:defRPr/>
            </a:pPr>
            <a:r>
              <a:rPr lang="en-GB" sz="3400" dirty="0" smtClean="0"/>
              <a:t>Using video-recordings</a:t>
            </a:r>
          </a:p>
          <a:p>
            <a:pPr marL="171450" lvl="2" indent="-171450" defTabSz="914400" eaLnBrk="1" hangingPunct="1">
              <a:lnSpc>
                <a:spcPct val="120000"/>
              </a:lnSpc>
              <a:spcBef>
                <a:spcPts val="0"/>
              </a:spcBef>
              <a:buFontTx/>
              <a:buChar char="-"/>
              <a:defRPr/>
            </a:pPr>
            <a:r>
              <a:rPr lang="en-GB" sz="3400" dirty="0" smtClean="0"/>
              <a:t>Choosing</a:t>
            </a:r>
            <a:r>
              <a:rPr lang="en-GB" sz="3400" baseline="0" dirty="0" smtClean="0"/>
              <a:t> a comfortable, friendly setting</a:t>
            </a:r>
          </a:p>
          <a:p>
            <a:pPr marL="171450" lvl="2" indent="-171450" defTabSz="914400" eaLnBrk="1" hangingPunct="1">
              <a:lnSpc>
                <a:spcPct val="120000"/>
              </a:lnSpc>
              <a:spcBef>
                <a:spcPts val="0"/>
              </a:spcBef>
              <a:buFontTx/>
              <a:buChar char="-"/>
              <a:defRPr/>
            </a:pPr>
            <a:r>
              <a:rPr lang="en-GB" sz="3400" baseline="0" dirty="0" smtClean="0"/>
              <a:t>Removing gowns and wigs when hearing a child</a:t>
            </a:r>
            <a:endParaRPr lang="en-GB" sz="3400" dirty="0" smtClean="0"/>
          </a:p>
          <a:p>
            <a:pPr marL="171450" lvl="2" indent="-171450" defTabSz="914400" eaLnBrk="1" hangingPunct="1">
              <a:lnSpc>
                <a:spcPct val="120000"/>
              </a:lnSpc>
              <a:spcBef>
                <a:spcPts val="0"/>
              </a:spcBef>
              <a:buFontTx/>
              <a:buChar char="-"/>
              <a:defRPr/>
            </a:pPr>
            <a:endParaRPr lang="en-GB" sz="3400" dirty="0" smtClean="0"/>
          </a:p>
          <a:p>
            <a:pPr marL="0" lvl="2" indent="0" defTabSz="914400" eaLnBrk="1" hangingPunct="1">
              <a:lnSpc>
                <a:spcPct val="120000"/>
              </a:lnSpc>
              <a:spcBef>
                <a:spcPts val="0"/>
              </a:spcBef>
              <a:buFontTx/>
              <a:buNone/>
              <a:defRPr/>
            </a:pPr>
            <a:r>
              <a:rPr lang="en-GB" sz="3400" dirty="0" smtClean="0"/>
              <a:t>Key areas:</a:t>
            </a:r>
          </a:p>
          <a:p>
            <a:pPr marL="171450" lvl="2" indent="-171450" defTabSz="914400" eaLnBrk="1" hangingPunct="1">
              <a:lnSpc>
                <a:spcPct val="120000"/>
              </a:lnSpc>
              <a:spcBef>
                <a:spcPts val="0"/>
              </a:spcBef>
              <a:buFontTx/>
              <a:buChar char="-"/>
              <a:defRPr/>
            </a:pPr>
            <a:r>
              <a:rPr lang="en-GB" sz="3400" dirty="0" smtClean="0"/>
              <a:t>The child’s right to be informed</a:t>
            </a:r>
          </a:p>
          <a:p>
            <a:pPr marL="171450" lvl="2" indent="-171450" defTabSz="914400" eaLnBrk="1" hangingPunct="1">
              <a:lnSpc>
                <a:spcPct val="120000"/>
              </a:lnSpc>
              <a:spcBef>
                <a:spcPts val="0"/>
              </a:spcBef>
              <a:buFontTx/>
              <a:buChar char="-"/>
              <a:defRPr/>
            </a:pPr>
            <a:r>
              <a:rPr lang="en-GB" sz="3400" dirty="0" smtClean="0"/>
              <a:t>The child’s right to be heard</a:t>
            </a:r>
          </a:p>
          <a:p>
            <a:pPr marL="171450" lvl="2" indent="-171450" defTabSz="914400" eaLnBrk="1" hangingPunct="1">
              <a:lnSpc>
                <a:spcPct val="120000"/>
              </a:lnSpc>
              <a:spcBef>
                <a:spcPts val="0"/>
              </a:spcBef>
              <a:buFontTx/>
              <a:buChar char="-"/>
              <a:defRPr/>
            </a:pPr>
            <a:r>
              <a:rPr lang="en-GB" sz="3400" dirty="0" smtClean="0"/>
              <a:t>The child’s right</a:t>
            </a:r>
            <a:r>
              <a:rPr lang="en-GB" sz="3400" baseline="0" dirty="0" smtClean="0"/>
              <a:t> to be protected</a:t>
            </a:r>
            <a:endParaRPr lang="en-GB" sz="3400" dirty="0" smtClean="0"/>
          </a:p>
          <a:p>
            <a:pPr>
              <a:spcAft>
                <a:spcPts val="1200"/>
              </a:spcAft>
            </a:pPr>
            <a:endParaRPr lang="en-IE" sz="2200" strike="noStrike" baseline="0" dirty="0" smtClean="0">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16</a:t>
            </a:fld>
            <a:endParaRPr lang="fr-FR"/>
          </a:p>
        </p:txBody>
      </p:sp>
    </p:spTree>
    <p:extLst>
      <p:ext uri="{BB962C8B-B14F-4D97-AF65-F5344CB8AC3E}">
        <p14:creationId xmlns:p14="http://schemas.microsoft.com/office/powerpoint/2010/main" val="3551608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lvl="2" defTabSz="914400" eaLnBrk="1" hangingPunct="1">
              <a:defRPr/>
            </a:pPr>
            <a:r>
              <a:rPr lang="en-GB" dirty="0"/>
              <a:t>Interviewees were concerned about the non-existing or unclear and unspecific rules on:</a:t>
            </a:r>
          </a:p>
          <a:p>
            <a:pPr marL="171450" lvl="2" indent="-171450" defTabSz="914400" eaLnBrk="1" hangingPunct="1">
              <a:buFontTx/>
              <a:buChar char="-"/>
              <a:defRPr/>
            </a:pPr>
            <a:r>
              <a:rPr lang="en-GB" dirty="0"/>
              <a:t>How to inform children</a:t>
            </a:r>
          </a:p>
          <a:p>
            <a:pPr marL="171450" lvl="2" indent="-171450" defTabSz="914400" eaLnBrk="1" hangingPunct="1">
              <a:buFontTx/>
              <a:buChar char="-"/>
              <a:defRPr/>
            </a:pPr>
            <a:r>
              <a:rPr lang="en-GB" dirty="0"/>
              <a:t>What to tell them regarding their rights and procedures</a:t>
            </a:r>
          </a:p>
          <a:p>
            <a:pPr marL="171450" lvl="2" indent="-171450" defTabSz="914400" eaLnBrk="1" hangingPunct="1">
              <a:buFontTx/>
              <a:buChar char="-"/>
              <a:defRPr/>
            </a:pPr>
            <a:r>
              <a:rPr lang="en-GB" dirty="0"/>
              <a:t>When and who should inform them</a:t>
            </a:r>
          </a:p>
          <a:p>
            <a:pPr marL="0" lvl="2" defTabSz="914400" eaLnBrk="1" hangingPunct="1">
              <a:defRPr/>
            </a:pPr>
            <a:r>
              <a:rPr lang="en-GB" dirty="0"/>
              <a:t>Those are even less existing for civil proceedings</a:t>
            </a:r>
          </a:p>
          <a:p>
            <a:pPr marL="0" lvl="2" defTabSz="914400" eaLnBrk="1" hangingPunct="1">
              <a:defRPr/>
            </a:pPr>
            <a:endParaRPr lang="en-GB" dirty="0"/>
          </a:p>
          <a:p>
            <a:pPr marL="0" lvl="2" defTabSz="914400" eaLnBrk="1" hangingPunct="1">
              <a:defRPr/>
            </a:pPr>
            <a:r>
              <a:rPr lang="en-GB" dirty="0"/>
              <a:t>Minimal information and adaptation:</a:t>
            </a:r>
          </a:p>
          <a:p>
            <a:pPr marL="171450" lvl="2" indent="-171450" defTabSz="914400" eaLnBrk="1" hangingPunct="1">
              <a:buFontTx/>
              <a:buChar char="-"/>
              <a:defRPr/>
            </a:pPr>
            <a:r>
              <a:rPr lang="en-GB" dirty="0"/>
              <a:t>No consistent information provided throughout all stages of the proceedings</a:t>
            </a:r>
          </a:p>
          <a:p>
            <a:pPr marL="171450" lvl="2" indent="-171450" defTabSz="914400" eaLnBrk="1" hangingPunct="1">
              <a:buFontTx/>
              <a:buChar char="-"/>
              <a:defRPr/>
            </a:pPr>
            <a:r>
              <a:rPr lang="en-GB" dirty="0"/>
              <a:t>Greatest gap when it comes to outcomes of proceedings and after care services</a:t>
            </a:r>
          </a:p>
          <a:p>
            <a:pPr marL="171450" lvl="2" indent="-171450" defTabSz="914400" eaLnBrk="1" hangingPunct="1">
              <a:buFontTx/>
              <a:buChar char="-"/>
              <a:defRPr/>
            </a:pPr>
            <a:r>
              <a:rPr lang="en-GB" dirty="0"/>
              <a:t>Understanding is rarely checked</a:t>
            </a:r>
          </a:p>
          <a:p>
            <a:pPr marL="0" lvl="2" defTabSz="914400" eaLnBrk="1" hangingPunct="1">
              <a:defRPr/>
            </a:pPr>
            <a:endParaRPr lang="en-GB" dirty="0"/>
          </a:p>
          <a:p>
            <a:pPr marL="0" lvl="2" defTabSz="914400" eaLnBrk="1" hangingPunct="1">
              <a:defRPr/>
            </a:pPr>
            <a:r>
              <a:rPr lang="en-GB" dirty="0"/>
              <a:t>Unclear responsibilities:</a:t>
            </a:r>
          </a:p>
          <a:p>
            <a:pPr marL="171450" marR="0" lvl="2" indent="-171450" algn="l" defTabSz="914400" rtl="0" eaLnBrk="1" fontAlgn="base" latinLnBrk="0" hangingPunct="1">
              <a:lnSpc>
                <a:spcPct val="100000"/>
              </a:lnSpc>
              <a:spcBef>
                <a:spcPct val="30000"/>
              </a:spcBef>
              <a:spcAft>
                <a:spcPct val="0"/>
              </a:spcAft>
              <a:buClrTx/>
              <a:buSzTx/>
              <a:buFontTx/>
              <a:buChar char="-"/>
              <a:tabLst/>
              <a:defRPr/>
            </a:pPr>
            <a:r>
              <a:rPr lang="en-GB" dirty="0"/>
              <a:t>Assumption that somebody else already informed the </a:t>
            </a:r>
            <a:r>
              <a:rPr lang="en-GB" dirty="0" smtClean="0"/>
              <a:t>child; either too many people inform the child creating confusion or the child is under-informed</a:t>
            </a:r>
            <a:endParaRPr lang="en-GB" dirty="0"/>
          </a:p>
          <a:p>
            <a:pPr marL="171450" lvl="2" indent="-171450" defTabSz="914400" eaLnBrk="1" hangingPunct="1">
              <a:buFontTx/>
              <a:buChar char="-"/>
              <a:defRPr/>
            </a:pPr>
            <a:r>
              <a:rPr lang="en-GB" dirty="0"/>
              <a:t>Lack of guidance on how to inform children, neither for parents nor professionals, </a:t>
            </a:r>
          </a:p>
          <a:p>
            <a:pPr marL="171450" lvl="2" indent="-171450" defTabSz="914400" eaLnBrk="1" hangingPunct="1">
              <a:buFontTx/>
              <a:buChar char="-"/>
              <a:defRPr/>
            </a:pPr>
            <a:r>
              <a:rPr lang="en-GB" dirty="0"/>
              <a:t>No assessment of the parents’ ability to understand and convey the information (stressed even more for civil proceedings</a:t>
            </a:r>
            <a:r>
              <a:rPr lang="en-GB" dirty="0" smtClean="0"/>
              <a:t>) , also considering the often biased situation parents are in</a:t>
            </a:r>
            <a:endParaRPr lang="en-GB" dirty="0"/>
          </a:p>
          <a:p>
            <a:pPr marL="0" lvl="2" defTabSz="914400" eaLnBrk="1" hangingPunct="1">
              <a:defRPr/>
            </a:pPr>
            <a:endParaRPr lang="en-GB" dirty="0"/>
          </a:p>
          <a:p>
            <a:pPr marL="0" lvl="2" defTabSz="914400" eaLnBrk="1" hangingPunct="1">
              <a:defRPr/>
            </a:pPr>
            <a:r>
              <a:rPr lang="en-GB" dirty="0"/>
              <a:t>Child-friendly information material:</a:t>
            </a:r>
          </a:p>
          <a:p>
            <a:pPr marL="171450" lvl="2" indent="-171450" defTabSz="914400" eaLnBrk="1" hangingPunct="1">
              <a:buFontTx/>
              <a:buChar char="-"/>
              <a:defRPr/>
            </a:pPr>
            <a:r>
              <a:rPr lang="en-GB" dirty="0"/>
              <a:t>No use of multiple formats and different channels of information adapted to children’s age, maturity, level of understanding and any communication difficulties they may have</a:t>
            </a:r>
          </a:p>
          <a:p>
            <a:pPr marL="171450" lvl="2" indent="-171450" defTabSz="914400" eaLnBrk="1" hangingPunct="1">
              <a:buFontTx/>
              <a:buChar char="-"/>
              <a:defRPr/>
            </a:pPr>
            <a:r>
              <a:rPr lang="en-GB" dirty="0"/>
              <a:t>Despite the examples of child-friendly information material given by professionals interviewed, children have rarely received any written information specifically prepared for them.</a:t>
            </a:r>
          </a:p>
          <a:p>
            <a:pPr marL="0" lvl="2" defTabSz="914400" eaLnBrk="1" hangingPunct="1">
              <a:defRPr/>
            </a:pPr>
            <a:endParaRPr lang="en-GB" dirty="0"/>
          </a:p>
          <a:p>
            <a:pPr>
              <a:spcBef>
                <a:spcPts val="0"/>
              </a:spcBef>
            </a:pPr>
            <a:endParaRPr lang="en-US" sz="1100"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17</a:t>
            </a:fld>
            <a:endParaRPr lang="fr-FR"/>
          </a:p>
        </p:txBody>
      </p:sp>
    </p:spTree>
    <p:extLst>
      <p:ext uri="{BB962C8B-B14F-4D97-AF65-F5344CB8AC3E}">
        <p14:creationId xmlns:p14="http://schemas.microsoft.com/office/powerpoint/2010/main" val="8221299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ts val="0"/>
              </a:spcBef>
              <a:spcAft>
                <a:spcPct val="0"/>
              </a:spcAft>
              <a:buClrTx/>
              <a:buSzTx/>
              <a:buFontTx/>
              <a:buNone/>
              <a:tabLst/>
              <a:defRPr/>
            </a:pPr>
            <a:r>
              <a:rPr lang="en-IE" sz="1100" baseline="0" dirty="0" smtClean="0"/>
              <a:t>Give some positive practice-“Let me show you some of those good practices”….</a:t>
            </a:r>
            <a:endParaRPr lang="en-IE" sz="1100" dirty="0" smtClean="0"/>
          </a:p>
          <a:p>
            <a:pPr marL="0" marR="0" indent="0" algn="l" defTabSz="457200" rtl="0" eaLnBrk="0" fontAlgn="base" latinLnBrk="0" hangingPunct="0">
              <a:lnSpc>
                <a:spcPct val="100000"/>
              </a:lnSpc>
              <a:spcBef>
                <a:spcPts val="0"/>
              </a:spcBef>
              <a:spcAft>
                <a:spcPct val="0"/>
              </a:spcAft>
              <a:buClrTx/>
              <a:buSzTx/>
              <a:buFontTx/>
              <a:buNone/>
              <a:tabLst/>
              <a:defRPr/>
            </a:pPr>
            <a:endParaRPr lang="en-IE" sz="1100" dirty="0" smtClean="0"/>
          </a:p>
          <a:p>
            <a:pPr marL="0" marR="0" indent="0" algn="l" defTabSz="457200" rtl="0" eaLnBrk="0" fontAlgn="base" latinLnBrk="0" hangingPunct="0">
              <a:lnSpc>
                <a:spcPct val="100000"/>
              </a:lnSpc>
              <a:spcBef>
                <a:spcPts val="0"/>
              </a:spcBef>
              <a:spcAft>
                <a:spcPct val="0"/>
              </a:spcAft>
              <a:buClrTx/>
              <a:buSzTx/>
              <a:buFontTx/>
              <a:buNone/>
              <a:tabLst/>
              <a:defRPr/>
            </a:pPr>
            <a:r>
              <a:rPr lang="en-IE" sz="1100" dirty="0" smtClean="0"/>
              <a:t>France, Advertisement for </a:t>
            </a:r>
            <a:r>
              <a:rPr lang="en-IE" sz="1100" b="1" dirty="0" err="1" smtClean="0"/>
              <a:t>Avoc’evfants</a:t>
            </a:r>
            <a:r>
              <a:rPr lang="en-IE" sz="1100" dirty="0" smtClean="0"/>
              <a:t>, a program where children and young adults involved in either civil or criminal cases may contact a lawyer specializing in children’s issues for advice and information on their rights</a:t>
            </a:r>
          </a:p>
          <a:p>
            <a:pPr>
              <a:spcBef>
                <a:spcPts val="0"/>
              </a:spcBef>
            </a:pPr>
            <a:endParaRPr lang="en-US" sz="1100" u="sng" dirty="0" smtClean="0"/>
          </a:p>
          <a:p>
            <a:pPr marL="0" marR="0" indent="0" algn="l" defTabSz="457200" rtl="0" eaLnBrk="0" fontAlgn="base" latinLnBrk="0" hangingPunct="0">
              <a:lnSpc>
                <a:spcPct val="100000"/>
              </a:lnSpc>
              <a:spcBef>
                <a:spcPts val="0"/>
              </a:spcBef>
              <a:spcAft>
                <a:spcPct val="0"/>
              </a:spcAft>
              <a:buClrTx/>
              <a:buSzTx/>
              <a:buFontTx/>
              <a:buNone/>
              <a:tabLst/>
              <a:defRPr/>
            </a:pPr>
            <a:r>
              <a:rPr lang="en-IE" sz="1100" dirty="0" smtClean="0"/>
              <a:t>Bulgaria – Picture showing the figures in the court room and their role </a:t>
            </a:r>
          </a:p>
          <a:p>
            <a:pPr marL="0" marR="0" indent="0" algn="l" defTabSz="457200" rtl="0" eaLnBrk="0" fontAlgn="base" latinLnBrk="0" hangingPunct="0">
              <a:lnSpc>
                <a:spcPct val="100000"/>
              </a:lnSpc>
              <a:spcBef>
                <a:spcPts val="0"/>
              </a:spcBef>
              <a:spcAft>
                <a:spcPct val="0"/>
              </a:spcAft>
              <a:buClrTx/>
              <a:buSzTx/>
              <a:buFontTx/>
              <a:buNone/>
              <a:tabLst/>
              <a:defRPr/>
            </a:pPr>
            <a:endParaRPr lang="en-IE" sz="1100" dirty="0" smtClean="0"/>
          </a:p>
          <a:p>
            <a:pPr marL="0" marR="0" indent="0" algn="l" defTabSz="457200" rtl="0" eaLnBrk="0" fontAlgn="base" latinLnBrk="0" hangingPunct="0">
              <a:lnSpc>
                <a:spcPct val="100000"/>
              </a:lnSpc>
              <a:spcBef>
                <a:spcPts val="0"/>
              </a:spcBef>
              <a:spcAft>
                <a:spcPct val="0"/>
              </a:spcAft>
              <a:buClrTx/>
              <a:buSzTx/>
              <a:buFontTx/>
              <a:buNone/>
              <a:tabLst/>
              <a:defRPr/>
            </a:pPr>
            <a:r>
              <a:rPr lang="en-IE" sz="1100" dirty="0" smtClean="0"/>
              <a:t>A note for using material developed in Poland: some Bulgarian</a:t>
            </a:r>
            <a:r>
              <a:rPr lang="en-IE" sz="1100" baseline="0" dirty="0" smtClean="0"/>
              <a:t> professionals stated that child-friendly information material that was developed in Poland and translated into Bulgarian does not necessarily reflect the Bulgarian situations (only for the few existing blue rooms) and thus may create wrong expectations</a:t>
            </a:r>
            <a:endParaRPr lang="en-IE" sz="1100" dirty="0" smtClean="0"/>
          </a:p>
          <a:p>
            <a:pPr>
              <a:spcBef>
                <a:spcPts val="0"/>
              </a:spcBef>
            </a:pPr>
            <a:r>
              <a:rPr lang="en-US" sz="1100" u="sng" dirty="0" smtClean="0"/>
              <a:t/>
            </a:r>
            <a:br>
              <a:rPr lang="en-US" sz="1100" u="sng" dirty="0" smtClean="0"/>
            </a:br>
            <a:endParaRPr lang="en-US" sz="1100"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18</a:t>
            </a:fld>
            <a:endParaRPr lang="fr-FR"/>
          </a:p>
        </p:txBody>
      </p:sp>
    </p:spTree>
    <p:extLst>
      <p:ext uri="{BB962C8B-B14F-4D97-AF65-F5344CB8AC3E}">
        <p14:creationId xmlns:p14="http://schemas.microsoft.com/office/powerpoint/2010/main" val="224461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14400" eaLnBrk="1" hangingPunct="1">
              <a:defRPr/>
            </a:pPr>
            <a:r>
              <a:rPr lang="en-GB" dirty="0" smtClean="0"/>
              <a:t>=&gt; Professionals state that well informed children are more likely to provide good evidence that is taken into account by police and courts. Furthermore, well informed children can make better use of their rights.</a:t>
            </a:r>
          </a:p>
          <a:p>
            <a:pPr marL="0" lvl="2" defTabSz="914400" eaLnBrk="1" hangingPunct="1">
              <a:defRPr/>
            </a:pPr>
            <a:endParaRPr lang="en-GB" dirty="0" smtClean="0"/>
          </a:p>
          <a:p>
            <a:pPr marL="0" lvl="2" defTabSz="914400" eaLnBrk="1" hangingPunct="1">
              <a:defRPr/>
            </a:pPr>
            <a:r>
              <a:rPr lang="en-GB" dirty="0" smtClean="0"/>
              <a:t>=&gt; Professionals suggest the appointment of one consistent support person who  informs the child (and their parents) throughout the proceedings.</a:t>
            </a:r>
          </a:p>
          <a:p>
            <a:pPr marL="171450" lvl="2" indent="-171450" defTabSz="914400" eaLnBrk="1" hangingPunct="1">
              <a:buFontTx/>
              <a:buChar char="-"/>
              <a:defRPr/>
            </a:pPr>
            <a:r>
              <a:rPr lang="en-GB" dirty="0" smtClean="0"/>
              <a:t>This goes hand in hand with the positive effects and usefulness of multi-disciplinary cooperation.</a:t>
            </a:r>
          </a:p>
          <a:p>
            <a:pPr marL="171450" lvl="2" indent="-171450" defTabSz="914400" eaLnBrk="1" hangingPunct="1">
              <a:buFontTx/>
              <a:buChar char="-"/>
              <a:defRPr/>
            </a:pPr>
            <a:r>
              <a:rPr lang="en-GB" dirty="0" smtClean="0"/>
              <a:t>A single professional contact point would guarantee emotional support, preparation of the child for different stages of the proceedings and provide necessary information to the child in a child-friendly manner.</a:t>
            </a:r>
          </a:p>
          <a:p>
            <a:pPr marL="171450" lvl="2" indent="-171450" defTabSz="914400" eaLnBrk="1" hangingPunct="1">
              <a:buFontTx/>
              <a:buChar char="-"/>
              <a:defRPr/>
            </a:pPr>
            <a:endParaRPr lang="en-GB" dirty="0" smtClean="0"/>
          </a:p>
          <a:p>
            <a:pPr marL="0" lvl="2" defTabSz="914400" eaLnBrk="1" hangingPunct="1">
              <a:defRPr/>
            </a:pPr>
            <a:r>
              <a:rPr lang="en-GB" dirty="0" smtClean="0"/>
              <a:t>=&gt; It becomes clear from the interviews with children that insufficient and inappropriate information increases a child’s anxiety, fear and insecurity.</a:t>
            </a:r>
          </a:p>
          <a:p>
            <a:pPr marL="0" lvl="2" defTabSz="914400" eaLnBrk="1" hangingPunct="1">
              <a:defRPr/>
            </a:pPr>
            <a:endParaRPr lang="en-GB" dirty="0" smtClean="0"/>
          </a:p>
          <a:p>
            <a:pPr>
              <a:spcBef>
                <a:spcPts val="0"/>
              </a:spcBef>
            </a:pPr>
            <a:endParaRPr lang="en-US" sz="1100"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19</a:t>
            </a:fld>
            <a:endParaRPr lang="fr-FR"/>
          </a:p>
        </p:txBody>
      </p:sp>
    </p:spTree>
    <p:extLst>
      <p:ext uri="{BB962C8B-B14F-4D97-AF65-F5344CB8AC3E}">
        <p14:creationId xmlns:p14="http://schemas.microsoft.com/office/powerpoint/2010/main" val="397903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endParaRPr lang="en-IE" sz="1200" dirty="0" smtClean="0"/>
          </a:p>
          <a:p>
            <a:pPr>
              <a:spcBef>
                <a:spcPts val="0"/>
              </a:spcBef>
            </a:pPr>
            <a:r>
              <a:rPr lang="en-IE" sz="1200" dirty="0" err="1" smtClean="0"/>
              <a:t>ChildDis</a:t>
            </a:r>
            <a:r>
              <a:rPr lang="en-IE" sz="1200" dirty="0" smtClean="0"/>
              <a:t>: Launch will be</a:t>
            </a:r>
            <a:r>
              <a:rPr lang="en-IE" sz="1200" baseline="0" dirty="0" smtClean="0"/>
              <a:t> on 3</a:t>
            </a:r>
            <a:r>
              <a:rPr lang="en-IE" sz="1200" baseline="30000" dirty="0" smtClean="0"/>
              <a:t>rd</a:t>
            </a:r>
            <a:r>
              <a:rPr lang="en-IE" sz="1200" baseline="0" dirty="0" smtClean="0"/>
              <a:t> of December on International day on the rights of persons with disabilities and presented at the European Day on Disabilities 7-8 December</a:t>
            </a:r>
            <a:endParaRPr lang="en-IE" sz="1200" dirty="0" smtClean="0"/>
          </a:p>
          <a:p>
            <a:pPr>
              <a:spcBef>
                <a:spcPts val="0"/>
              </a:spcBef>
            </a:pPr>
            <a:endParaRPr lang="en-IE" sz="1200" dirty="0" smtClean="0"/>
          </a:p>
          <a:p>
            <a:pPr>
              <a:spcBef>
                <a:spcPts val="0"/>
              </a:spcBef>
            </a:pPr>
            <a:r>
              <a:rPr lang="en-IE" sz="1200" dirty="0" smtClean="0"/>
              <a:t>CFJ: The full report and the summaries in all EU languages here. </a:t>
            </a:r>
          </a:p>
          <a:p>
            <a:pPr defTabSz="473842" eaLnBrk="0" fontAlgn="base" hangingPunct="0">
              <a:spcBef>
                <a:spcPct val="30000"/>
              </a:spcBef>
              <a:spcAft>
                <a:spcPct val="0"/>
              </a:spcAft>
              <a:defRPr/>
            </a:pPr>
            <a:endParaRPr lang="en-IE" u="sng" dirty="0"/>
          </a:p>
        </p:txBody>
      </p:sp>
      <p:sp>
        <p:nvSpPr>
          <p:cNvPr id="4" name="Slide Number Placeholder 3"/>
          <p:cNvSpPr>
            <a:spLocks noGrp="1"/>
          </p:cNvSpPr>
          <p:nvPr>
            <p:ph type="sldNum" sz="quarter" idx="10"/>
          </p:nvPr>
        </p:nvSpPr>
        <p:spPr/>
        <p:txBody>
          <a:bodyPr/>
          <a:lstStyle/>
          <a:p>
            <a:fld id="{8960A291-5902-4A74-959F-04EA03A65523}" type="slidenum">
              <a:rPr lang="en-GB" smtClean="0"/>
              <a:t>2</a:t>
            </a:fld>
            <a:endParaRPr lang="en-GB"/>
          </a:p>
        </p:txBody>
      </p:sp>
    </p:spTree>
    <p:extLst>
      <p:ext uri="{BB962C8B-B14F-4D97-AF65-F5344CB8AC3E}">
        <p14:creationId xmlns:p14="http://schemas.microsoft.com/office/powerpoint/2010/main" val="333293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advocate for a coordinated provision</a:t>
            </a:r>
            <a:r>
              <a:rPr lang="en-GB" baseline="0" dirty="0" smtClean="0"/>
              <a:t> of information..</a:t>
            </a:r>
          </a:p>
          <a:p>
            <a:endParaRPr lang="en-GB" baseline="0" dirty="0" smtClean="0"/>
          </a:p>
          <a:p>
            <a:r>
              <a:rPr lang="en-GB" baseline="0" dirty="0" smtClean="0"/>
              <a:t>- This goes hand in hand with the positive effects and usefulness of multidisciplinary cooperation</a:t>
            </a:r>
          </a:p>
          <a:p>
            <a:r>
              <a:rPr lang="en-GB" baseline="0" dirty="0" smtClean="0"/>
              <a:t>- Reduces the pressure of parents to correctly inform the child</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20</a:t>
            </a:fld>
            <a:endParaRPr lang="fr-FR"/>
          </a:p>
        </p:txBody>
      </p:sp>
    </p:spTree>
    <p:extLst>
      <p:ext uri="{BB962C8B-B14F-4D97-AF65-F5344CB8AC3E}">
        <p14:creationId xmlns:p14="http://schemas.microsoft.com/office/powerpoint/2010/main" val="3225345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lvl="2" defTabSz="914400" eaLnBrk="1" hangingPunct="1">
              <a:defRPr/>
            </a:pPr>
            <a:r>
              <a:rPr lang="en-GB" dirty="0"/>
              <a:t>Decision to hear a child:</a:t>
            </a:r>
          </a:p>
          <a:p>
            <a:pPr marL="171450" lvl="2" indent="-171450" defTabSz="914400" eaLnBrk="1" hangingPunct="1">
              <a:buFontTx/>
              <a:buChar char="-"/>
              <a:defRPr/>
            </a:pPr>
            <a:r>
              <a:rPr lang="en-GB" dirty="0"/>
              <a:t>Issue of age and maturity is handled differently in countries of the research</a:t>
            </a:r>
          </a:p>
          <a:p>
            <a:pPr marL="171450" lvl="2" indent="-171450" defTabSz="914400" eaLnBrk="1" hangingPunct="1">
              <a:buFontTx/>
              <a:buChar char="-"/>
              <a:defRPr/>
            </a:pPr>
            <a:r>
              <a:rPr lang="en-GB" dirty="0"/>
              <a:t>There is a lack of objective criteria to assess a child’s maturity and child’s needs to determine how child can best participate</a:t>
            </a:r>
          </a:p>
          <a:p>
            <a:pPr marL="0" lvl="2" defTabSz="914400" eaLnBrk="1" hangingPunct="1">
              <a:defRPr/>
            </a:pPr>
            <a:endParaRPr lang="en-GB" dirty="0"/>
          </a:p>
          <a:p>
            <a:pPr marL="0" lvl="2" defTabSz="914400" eaLnBrk="1" hangingPunct="1">
              <a:defRPr/>
            </a:pPr>
            <a:r>
              <a:rPr lang="en-GB" dirty="0"/>
              <a:t>Implementation of procedural safeguards, for example </a:t>
            </a:r>
          </a:p>
          <a:p>
            <a:pPr marL="171450" lvl="2" indent="-171450" defTabSz="914400" eaLnBrk="1" hangingPunct="1">
              <a:buFontTx/>
              <a:buChar char="-"/>
              <a:defRPr/>
            </a:pPr>
            <a:r>
              <a:rPr lang="en-GB" dirty="0"/>
              <a:t>Too many times children are meeting the defendant; if not in the courtroom than repeatedly in the waiting areas</a:t>
            </a:r>
          </a:p>
          <a:p>
            <a:pPr marL="171450" lvl="2" indent="-171450" defTabSz="914400" eaLnBrk="1" hangingPunct="1">
              <a:buFontTx/>
              <a:buChar char="-"/>
              <a:defRPr/>
            </a:pPr>
            <a:r>
              <a:rPr lang="en-GB" dirty="0"/>
              <a:t>Not always standardized who is accompanying the child or who is present during a hearing, though professionals and children voice it as highly relevant that they are accompanied by a person of trust and that not too many professionals are present and that the children know and understand what their roles are</a:t>
            </a:r>
          </a:p>
          <a:p>
            <a:pPr marL="171450" lvl="2" indent="-171450" defTabSz="914400" eaLnBrk="1" hangingPunct="1">
              <a:buFontTx/>
              <a:buChar char="-"/>
              <a:defRPr/>
            </a:pPr>
            <a:r>
              <a:rPr lang="en-GB" dirty="0"/>
              <a:t>Provisions for the adaptations of physical environment are very common, but the use of child-friendly facilities is still not standard practice in most countries of the research, even less so in civil proceedings</a:t>
            </a:r>
          </a:p>
          <a:p>
            <a:pPr marL="171450" lvl="2" indent="-171450" defTabSz="914400" eaLnBrk="1" hangingPunct="1">
              <a:buFontTx/>
              <a:buChar char="-"/>
              <a:defRPr/>
            </a:pPr>
            <a:r>
              <a:rPr lang="en-GB" dirty="0"/>
              <a:t>Researched Member States also vary in their use of video-recordings, video-links and the use of screens</a:t>
            </a:r>
          </a:p>
          <a:p>
            <a:pPr marL="171450" lvl="2" indent="-171450" defTabSz="914400" eaLnBrk="1" hangingPunct="1">
              <a:buFontTx/>
              <a:buChar char="-"/>
              <a:defRPr/>
            </a:pPr>
            <a:r>
              <a:rPr lang="en-GB" dirty="0"/>
              <a:t>This depends upon factors such as availability of technology, access to locations but also professionals’ personal preferences</a:t>
            </a:r>
          </a:p>
          <a:p>
            <a:pPr marL="171450" lvl="2" indent="-171450" defTabSz="914400" eaLnBrk="1" hangingPunct="1">
              <a:buFont typeface="Symbol" panose="05050102010706020507" pitchFamily="18" charset="2"/>
              <a:buChar char="Þ"/>
              <a:defRPr/>
            </a:pPr>
            <a:r>
              <a:rPr lang="en-GB" dirty="0"/>
              <a:t>However, such procedural safeguards are a necessary requirement for a child’s effective participation in judicial proceedings</a:t>
            </a:r>
          </a:p>
          <a:p>
            <a:pPr marL="0" lvl="2" defTabSz="914400" eaLnBrk="1" hangingPunct="1">
              <a:defRPr/>
            </a:pPr>
            <a:endParaRPr lang="en-GB" dirty="0"/>
          </a:p>
          <a:p>
            <a:pPr marL="0" lvl="2" defTabSz="914400" eaLnBrk="1" hangingPunct="1">
              <a:defRPr/>
            </a:pPr>
            <a:r>
              <a:rPr lang="en-GB" dirty="0"/>
              <a:t>Multiple hearings:</a:t>
            </a:r>
          </a:p>
          <a:p>
            <a:pPr marL="171450" lvl="2" indent="-171450" defTabSz="914400" eaLnBrk="1" hangingPunct="1">
              <a:buFontTx/>
              <a:buChar char="-"/>
              <a:defRPr/>
            </a:pPr>
            <a:r>
              <a:rPr lang="en-GB" dirty="0"/>
              <a:t>Problem of multiple hearings and thus length of proceedings showing a strong link -&gt; to the </a:t>
            </a:r>
            <a:r>
              <a:rPr lang="en-GB" u="sng" dirty="0"/>
              <a:t>need for multidisciplinary cooperation </a:t>
            </a:r>
            <a:r>
              <a:rPr lang="en-GB" dirty="0"/>
              <a:t>(uncommon safeguard)</a:t>
            </a:r>
            <a:endParaRPr lang="en-US" sz="1200" kern="1200" dirty="0" smtClean="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21</a:t>
            </a:fld>
            <a:endParaRPr lang="fr-FR"/>
          </a:p>
        </p:txBody>
      </p:sp>
    </p:spTree>
    <p:extLst>
      <p:ext uri="{BB962C8B-B14F-4D97-AF65-F5344CB8AC3E}">
        <p14:creationId xmlns:p14="http://schemas.microsoft.com/office/powerpoint/2010/main" val="458735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IE" dirty="0" smtClean="0"/>
              <a:t>In Poland, ‘blue rooms’ create safe spaces to host hearings for </a:t>
            </a:r>
            <a:r>
              <a:rPr lang="en-IE" dirty="0" err="1" smtClean="0"/>
              <a:t>vcitms</a:t>
            </a:r>
            <a:r>
              <a:rPr lang="en-IE" dirty="0" smtClean="0"/>
              <a:t> and witnesses under 15 years certified by the Nobody’s Children Foundation</a:t>
            </a:r>
          </a:p>
          <a:p>
            <a:endParaRPr lang="en-GB" dirty="0" smtClean="0"/>
          </a:p>
          <a:p>
            <a:r>
              <a:rPr lang="en-GB" dirty="0" smtClean="0"/>
              <a:t>Positive aspects</a:t>
            </a:r>
            <a:r>
              <a:rPr lang="en-GB" baseline="0" dirty="0" smtClean="0"/>
              <a:t> of in</a:t>
            </a:r>
            <a:r>
              <a:rPr lang="en-GB" dirty="0" smtClean="0"/>
              <a:t>direct</a:t>
            </a:r>
            <a:r>
              <a:rPr lang="en-GB" baseline="0" dirty="0" smtClean="0"/>
              <a:t> hearings, one trained professional hearing the child:</a:t>
            </a:r>
          </a:p>
          <a:p>
            <a:pPr marL="171450" indent="-171450">
              <a:buFontTx/>
              <a:buChar char="-"/>
            </a:pPr>
            <a:r>
              <a:rPr lang="en-GB" baseline="0" dirty="0" smtClean="0"/>
              <a:t>Via psychologist with questions conveyed by a judge through a microphone</a:t>
            </a:r>
          </a:p>
          <a:p>
            <a:pPr marL="171450" indent="-171450">
              <a:buFontTx/>
              <a:buChar char="-"/>
            </a:pPr>
            <a:r>
              <a:rPr lang="en-GB" baseline="0" dirty="0" smtClean="0"/>
              <a:t>One professional hearing the child</a:t>
            </a:r>
          </a:p>
          <a:p>
            <a:pPr marL="171450" indent="-171450">
              <a:buFontTx/>
              <a:buChar char="-"/>
            </a:pPr>
            <a:r>
              <a:rPr lang="en-GB" baseline="0" dirty="0" smtClean="0"/>
              <a:t>No other people present</a:t>
            </a:r>
          </a:p>
          <a:p>
            <a:pPr marL="171450" indent="-171450">
              <a:buFontTx/>
              <a:buChar char="-"/>
            </a:pPr>
            <a:r>
              <a:rPr lang="en-GB" baseline="0" dirty="0" smtClean="0"/>
              <a:t>Preparation of questions and cooperation</a:t>
            </a:r>
          </a:p>
          <a:p>
            <a:pPr marL="171450" indent="-171450">
              <a:buFontTx/>
              <a:buChar char="-"/>
            </a:pPr>
            <a:r>
              <a:rPr lang="en-GB" baseline="0" dirty="0" smtClean="0"/>
              <a:t>Can be used as evidence</a:t>
            </a:r>
          </a:p>
          <a:p>
            <a:pPr marL="0" indent="0">
              <a:buFontTx/>
              <a:buNone/>
            </a:pPr>
            <a:endParaRPr lang="en-GB" baseline="0" dirty="0" smtClean="0"/>
          </a:p>
          <a:p>
            <a:pPr marL="0" indent="0">
              <a:buFontTx/>
              <a:buNone/>
            </a:pPr>
            <a:r>
              <a:rPr lang="en-GB" baseline="0" dirty="0" smtClean="0"/>
              <a:t>Criticism:</a:t>
            </a:r>
          </a:p>
          <a:p>
            <a:pPr marL="171450" indent="-171450">
              <a:buFontTx/>
              <a:buChar char="-"/>
            </a:pPr>
            <a:r>
              <a:rPr lang="en-GB" baseline="0" dirty="0" smtClean="0"/>
              <a:t>Not appropriate for older children</a:t>
            </a:r>
          </a:p>
          <a:p>
            <a:pPr marL="171450" indent="-171450">
              <a:buFontTx/>
              <a:buChar char="-"/>
            </a:pPr>
            <a:r>
              <a:rPr lang="en-GB" baseline="0" dirty="0" smtClean="0"/>
              <a:t>Distractive</a:t>
            </a:r>
          </a:p>
          <a:p>
            <a:pPr marL="171450" indent="-171450">
              <a:buFontTx/>
              <a:buChar char="-"/>
            </a:pPr>
            <a:r>
              <a:rPr lang="en-GB" baseline="0" dirty="0" smtClean="0"/>
              <a:t>No specific protection measures when children are older than 15 years of age</a:t>
            </a:r>
            <a:endParaRPr lang="en-GB"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22</a:t>
            </a:fld>
            <a:endParaRPr lang="fr-FR"/>
          </a:p>
        </p:txBody>
      </p:sp>
    </p:spTree>
    <p:extLst>
      <p:ext uri="{BB962C8B-B14F-4D97-AF65-F5344CB8AC3E}">
        <p14:creationId xmlns:p14="http://schemas.microsoft.com/office/powerpoint/2010/main" val="9841927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anose="05000000000000000000" pitchFamily="2" charset="2"/>
              <a:buChar char="§"/>
            </a:pPr>
            <a:r>
              <a:rPr lang="en-IE" sz="1100" u="none" dirty="0" smtClean="0"/>
              <a:t>Only one trained professional should hear the children</a:t>
            </a:r>
          </a:p>
          <a:p>
            <a:pPr>
              <a:buFont typeface="Wingdings" panose="05000000000000000000" pitchFamily="2" charset="2"/>
              <a:buChar char="§"/>
            </a:pPr>
            <a:r>
              <a:rPr lang="en-IE" sz="1100" u="none" dirty="0" smtClean="0"/>
              <a:t>Children should</a:t>
            </a:r>
            <a:r>
              <a:rPr lang="en-IE" sz="1100" u="none" baseline="0" dirty="0" smtClean="0"/>
              <a:t> not need to repeat the same statements again and again</a:t>
            </a:r>
          </a:p>
          <a:p>
            <a:pPr>
              <a:buFont typeface="Wingdings" panose="05000000000000000000" pitchFamily="2" charset="2"/>
              <a:buChar char="§"/>
            </a:pPr>
            <a:endParaRPr lang="en-IE" sz="1100" u="sng" dirty="0" smtClean="0"/>
          </a:p>
          <a:p>
            <a:pPr>
              <a:buFont typeface="Wingdings" panose="05000000000000000000" pitchFamily="2" charset="2"/>
              <a:buChar char="§"/>
            </a:pPr>
            <a:r>
              <a:rPr lang="en-IE" sz="1100" u="sng" dirty="0" smtClean="0"/>
              <a:t>Safeguards during hearings</a:t>
            </a:r>
            <a:r>
              <a:rPr lang="en-IE" sz="1100" dirty="0" smtClean="0"/>
              <a:t> such as the use of screens, audio-recordings, video links or indirect hearings ensure less</a:t>
            </a:r>
            <a:r>
              <a:rPr lang="en-IE" sz="1100" b="1" i="1" dirty="0" smtClean="0"/>
              <a:t> traumatizing </a:t>
            </a:r>
            <a:r>
              <a:rPr lang="en-IE" sz="1100" dirty="0" smtClean="0"/>
              <a:t>and more valid hearings. Children are less intimidated</a:t>
            </a:r>
            <a:r>
              <a:rPr lang="en-IE" sz="1100" baseline="0" dirty="0" smtClean="0"/>
              <a:t> and statements are more valid.</a:t>
            </a:r>
            <a:endParaRPr lang="en-IE" sz="1100" dirty="0" smtClean="0"/>
          </a:p>
          <a:p>
            <a:pPr>
              <a:buFont typeface="Wingdings" panose="05000000000000000000" pitchFamily="2" charset="2"/>
              <a:buChar char="§"/>
            </a:pPr>
            <a:r>
              <a:rPr lang="en-IE" sz="1100" dirty="0" smtClean="0"/>
              <a:t>Clear </a:t>
            </a:r>
            <a:r>
              <a:rPr lang="en-IE" sz="1100" u="sng" dirty="0" smtClean="0"/>
              <a:t>guidelines</a:t>
            </a:r>
            <a:r>
              <a:rPr lang="en-IE" sz="1100" dirty="0" smtClean="0"/>
              <a:t> on how to treat children, to inform, to hear them, are very rare; if they are, professional behaviour is much better assessed; mostly targeted at specific professional groups</a:t>
            </a:r>
          </a:p>
          <a:p>
            <a:pPr>
              <a:buFont typeface="Wingdings" panose="05000000000000000000" pitchFamily="2" charset="2"/>
              <a:buChar char="§"/>
            </a:pPr>
            <a:endParaRPr lang="en-IE" sz="1200" dirty="0" smtClean="0"/>
          </a:p>
          <a:p>
            <a:pPr>
              <a:buFont typeface="Wingdings" panose="05000000000000000000" pitchFamily="2" charset="2"/>
              <a:buChar char="§"/>
            </a:pPr>
            <a:r>
              <a:rPr lang="en-IE" sz="1200" dirty="0" smtClean="0"/>
              <a:t>There are examples from all countries on how professionals themselves try to make hearings more child-friendly.</a:t>
            </a:r>
          </a:p>
          <a:p>
            <a:pPr>
              <a:buFont typeface="Wingdings" panose="05000000000000000000" pitchFamily="2" charset="2"/>
              <a:buChar char="§"/>
            </a:pPr>
            <a:r>
              <a:rPr lang="en-IE" sz="1200" dirty="0" smtClean="0"/>
              <a:t>Examples of safeguards:</a:t>
            </a:r>
          </a:p>
          <a:p>
            <a:pPr>
              <a:buFont typeface="Wingdings" panose="05000000000000000000" pitchFamily="2" charset="2"/>
              <a:buChar char="ü"/>
            </a:pPr>
            <a:r>
              <a:rPr lang="en-IE" sz="1100" dirty="0" smtClean="0"/>
              <a:t>Use</a:t>
            </a:r>
            <a:r>
              <a:rPr lang="en-IE" sz="1100" baseline="0" dirty="0" smtClean="0"/>
              <a:t> of child-friendly rooms: familiar context, separate, private room</a:t>
            </a:r>
            <a:endParaRPr lang="en-IE" sz="1100" dirty="0" smtClean="0"/>
          </a:p>
          <a:p>
            <a:pPr>
              <a:buFont typeface="Wingdings" panose="05000000000000000000" pitchFamily="2" charset="2"/>
              <a:buChar char="ü"/>
            </a:pPr>
            <a:r>
              <a:rPr lang="en-IE" sz="1100" dirty="0" smtClean="0"/>
              <a:t>Use of video-recordings or video-links</a:t>
            </a:r>
          </a:p>
          <a:p>
            <a:pPr>
              <a:buFont typeface="Wingdings" panose="05000000000000000000" pitchFamily="2" charset="2"/>
              <a:buChar char="ü"/>
            </a:pPr>
            <a:r>
              <a:rPr lang="en-IE" sz="1100" dirty="0" smtClean="0"/>
              <a:t>Pre-trial visits to the court</a:t>
            </a:r>
          </a:p>
          <a:p>
            <a:pPr>
              <a:buFont typeface="Wingdings" panose="05000000000000000000" pitchFamily="2" charset="2"/>
              <a:buChar char="ü"/>
            </a:pPr>
            <a:r>
              <a:rPr lang="en-IE" sz="1100" dirty="0" smtClean="0"/>
              <a:t>Removal of wigs and gowns</a:t>
            </a:r>
          </a:p>
          <a:p>
            <a:pPr>
              <a:buFont typeface="Wingdings" panose="05000000000000000000" pitchFamily="2" charset="2"/>
              <a:buChar char="ü"/>
            </a:pPr>
            <a:r>
              <a:rPr lang="en-IE" sz="1100" dirty="0" smtClean="0"/>
              <a:t>Meeting the judge in informally</a:t>
            </a:r>
          </a:p>
          <a:p>
            <a:pPr>
              <a:buFont typeface="Wingdings" panose="05000000000000000000" pitchFamily="2" charset="2"/>
              <a:buChar char="ü"/>
            </a:pPr>
            <a:r>
              <a:rPr lang="en-IE" sz="1100" dirty="0" smtClean="0"/>
              <a:t>Non-use of legal terminology and language adaptation</a:t>
            </a:r>
          </a:p>
          <a:p>
            <a:pPr>
              <a:buFont typeface="Wingdings" panose="05000000000000000000" pitchFamily="2" charset="2"/>
              <a:buChar char="ü"/>
            </a:pPr>
            <a:endParaRPr lang="en-IE" sz="1100" dirty="0" smtClean="0"/>
          </a:p>
          <a:p>
            <a:pPr>
              <a:buFont typeface="Wingdings" panose="05000000000000000000" pitchFamily="2" charset="2"/>
              <a:buNone/>
            </a:pPr>
            <a:r>
              <a:rPr lang="en-IE" sz="1100" b="1" dirty="0" smtClean="0"/>
              <a:t>Clear legal provisions are highly recommended to enable uniform standards in their implementation.</a:t>
            </a:r>
          </a:p>
          <a:p>
            <a:pPr>
              <a:buFont typeface="Wingdings" panose="05000000000000000000" pitchFamily="2" charset="2"/>
              <a:buNone/>
            </a:pPr>
            <a:r>
              <a:rPr lang="en-IE" sz="1100" b="1" dirty="0" smtClean="0"/>
              <a:t>If</a:t>
            </a:r>
            <a:r>
              <a:rPr lang="en-IE" sz="1100" b="1" baseline="0" dirty="0" smtClean="0"/>
              <a:t> legal provisions exist need for improvement and extension (e.g. Age groups or other types of cases)</a:t>
            </a:r>
            <a:endParaRPr lang="en-IE" sz="1100" b="1" dirty="0" smtClean="0"/>
          </a:p>
          <a:p>
            <a:pPr marL="0" lvl="2">
              <a:spcBef>
                <a:spcPts val="0"/>
              </a:spcBef>
            </a:pPr>
            <a:endParaRPr lang="en-GB" dirty="0" smtClean="0"/>
          </a:p>
          <a:p>
            <a:pPr marL="0" lvl="2">
              <a:spcBef>
                <a:spcPts val="0"/>
              </a:spcBef>
            </a:pPr>
            <a:r>
              <a:rPr lang="en-GB" dirty="0" smtClean="0"/>
              <a:t>=&gt; When </a:t>
            </a:r>
            <a:r>
              <a:rPr lang="en-GB" dirty="0"/>
              <a:t>children feel comfortable and safe they can participate more effectively and – particularly in criminal proceedings – the risk of potential re-traumatisation is reduced.</a:t>
            </a:r>
          </a:p>
          <a:p>
            <a:pPr>
              <a:spcBef>
                <a:spcPts val="0"/>
              </a:spcBef>
            </a:pPr>
            <a:endParaRPr lang="en-US" sz="1050" dirty="0" smtClean="0"/>
          </a:p>
          <a:p>
            <a:pPr>
              <a:spcBef>
                <a:spcPts val="0"/>
              </a:spcBef>
            </a:pPr>
            <a:endParaRPr lang="en-US" sz="1100"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23</a:t>
            </a:fld>
            <a:endParaRPr lang="fr-FR"/>
          </a:p>
        </p:txBody>
      </p:sp>
    </p:spTree>
    <p:extLst>
      <p:ext uri="{BB962C8B-B14F-4D97-AF65-F5344CB8AC3E}">
        <p14:creationId xmlns:p14="http://schemas.microsoft.com/office/powerpoint/2010/main" val="2601835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endParaRPr lang="en-IE" sz="1200" b="0"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IE" sz="1200" b="1" dirty="0" smtClean="0"/>
              <a:t>protection measures </a:t>
            </a:r>
            <a:r>
              <a:rPr lang="en-IE" sz="1200" b="0" dirty="0" smtClean="0"/>
              <a:t>before,</a:t>
            </a:r>
            <a:r>
              <a:rPr lang="en-IE" sz="1200" b="0" baseline="0" dirty="0" smtClean="0"/>
              <a:t> during and after hearings </a:t>
            </a:r>
            <a:r>
              <a:rPr lang="en-IE" sz="1200" dirty="0" smtClean="0"/>
              <a:t>to safeguard the child’s safety should always be in place</a:t>
            </a:r>
          </a:p>
          <a:p>
            <a:endParaRPr lang="en-GB" dirty="0" smtClean="0"/>
          </a:p>
          <a:p>
            <a:pPr marL="0" marR="0" indent="0" algn="l" defTabSz="457200" rtl="0" eaLnBrk="0" fontAlgn="base" latinLnBrk="0" hangingPunct="0">
              <a:lnSpc>
                <a:spcPct val="100000"/>
              </a:lnSpc>
              <a:spcBef>
                <a:spcPts val="0"/>
              </a:spcBef>
              <a:spcAft>
                <a:spcPct val="0"/>
              </a:spcAft>
              <a:buClrTx/>
              <a:buSzTx/>
              <a:buFontTx/>
              <a:buNone/>
              <a:tabLst/>
              <a:defRPr/>
            </a:pPr>
            <a:r>
              <a:rPr lang="en-IE" sz="1200" u="sng" dirty="0" smtClean="0"/>
              <a:t>Protection</a:t>
            </a:r>
          </a:p>
          <a:p>
            <a:pPr marL="0" marR="0" indent="0" algn="l" defTabSz="457200" rtl="0" eaLnBrk="0" fontAlgn="base" latinLnBrk="0" hangingPunct="0">
              <a:lnSpc>
                <a:spcPct val="100000"/>
              </a:lnSpc>
              <a:spcBef>
                <a:spcPts val="0"/>
              </a:spcBef>
              <a:spcAft>
                <a:spcPct val="0"/>
              </a:spcAft>
              <a:buClrTx/>
              <a:buSzTx/>
              <a:buFontTx/>
              <a:buNone/>
              <a:tabLst/>
              <a:defRPr/>
            </a:pPr>
            <a:r>
              <a:rPr lang="en-IE" sz="1200" dirty="0" smtClean="0"/>
              <a:t>Avoid too many people present during hearings and/or</a:t>
            </a:r>
            <a:r>
              <a:rPr lang="en-IE" sz="1200" baseline="0" dirty="0" smtClean="0"/>
              <a:t> questioning the child (no cross-examination)</a:t>
            </a:r>
          </a:p>
          <a:p>
            <a:pPr marL="0" marR="0" indent="0" algn="l" defTabSz="457200" rtl="0" eaLnBrk="0" fontAlgn="base" latinLnBrk="0" hangingPunct="0">
              <a:lnSpc>
                <a:spcPct val="100000"/>
              </a:lnSpc>
              <a:spcBef>
                <a:spcPts val="0"/>
              </a:spcBef>
              <a:spcAft>
                <a:spcPct val="0"/>
              </a:spcAft>
              <a:buClrTx/>
              <a:buSzTx/>
              <a:buFontTx/>
              <a:buNone/>
              <a:tabLst/>
              <a:defRPr/>
            </a:pPr>
            <a:r>
              <a:rPr lang="en-IE" sz="1200" baseline="0" dirty="0" smtClean="0"/>
              <a:t>Avoid contact with other parties involved in waiting areas, no contact with defendant</a:t>
            </a:r>
            <a:endParaRPr lang="en-IE" sz="1200" dirty="0" smtClean="0"/>
          </a:p>
          <a:p>
            <a:pPr marL="0" marR="0" indent="0" algn="l" defTabSz="457200" rtl="0" eaLnBrk="0" fontAlgn="base" latinLnBrk="0" hangingPunct="0">
              <a:lnSpc>
                <a:spcPct val="100000"/>
              </a:lnSpc>
              <a:spcBef>
                <a:spcPts val="0"/>
              </a:spcBef>
              <a:spcAft>
                <a:spcPct val="0"/>
              </a:spcAft>
              <a:buClrTx/>
              <a:buSzTx/>
              <a:buFontTx/>
              <a:buNone/>
              <a:tabLst/>
              <a:defRPr/>
            </a:pPr>
            <a:r>
              <a:rPr lang="en-IE" sz="1200" dirty="0" smtClean="0"/>
              <a:t>Facilities</a:t>
            </a:r>
            <a:r>
              <a:rPr lang="en-IE" sz="1200" baseline="0" dirty="0" smtClean="0"/>
              <a:t> and technology should be available and used</a:t>
            </a:r>
            <a:endParaRPr lang="en-IE" sz="1200" dirty="0" smtClean="0"/>
          </a:p>
          <a:p>
            <a:pPr marL="0" marR="0" indent="0" algn="l" defTabSz="457200" rtl="0" eaLnBrk="0" fontAlgn="base" latinLnBrk="0" hangingPunct="0">
              <a:lnSpc>
                <a:spcPct val="100000"/>
              </a:lnSpc>
              <a:spcBef>
                <a:spcPts val="0"/>
              </a:spcBef>
              <a:spcAft>
                <a:spcPct val="0"/>
              </a:spcAft>
              <a:buClrTx/>
              <a:buSzTx/>
              <a:buFontTx/>
              <a:buNone/>
              <a:tabLst/>
              <a:defRPr/>
            </a:pPr>
            <a:r>
              <a:rPr lang="en-IE" sz="1200" dirty="0" smtClean="0"/>
              <a:t>The need to balance the amount professionals in contact with the child, the </a:t>
            </a:r>
            <a:r>
              <a:rPr lang="en-IE" sz="1200" u="sng" dirty="0" smtClean="0"/>
              <a:t>continuous support </a:t>
            </a:r>
            <a:r>
              <a:rPr lang="en-IE" sz="1200" dirty="0" smtClean="0"/>
              <a:t>of the child (preferably by one person) throughout the proceedings to prepare, inform, accompany and look after the child</a:t>
            </a:r>
          </a:p>
          <a:p>
            <a:endParaRPr lang="en-GB"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24</a:t>
            </a:fld>
            <a:endParaRPr lang="fr-FR"/>
          </a:p>
        </p:txBody>
      </p:sp>
    </p:spTree>
    <p:extLst>
      <p:ext uri="{BB962C8B-B14F-4D97-AF65-F5344CB8AC3E}">
        <p14:creationId xmlns:p14="http://schemas.microsoft.com/office/powerpoint/2010/main" val="1771696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solidFill>
                  <a:prstClr val="black"/>
                </a:solidFill>
              </a:rPr>
              <a:pPr>
                <a:defRPr/>
              </a:pPr>
              <a:t>25</a:t>
            </a:fld>
            <a:endParaRPr lang="fr-FR">
              <a:solidFill>
                <a:prstClr val="black"/>
              </a:solidFill>
            </a:endParaRPr>
          </a:p>
        </p:txBody>
      </p:sp>
    </p:spTree>
    <p:extLst>
      <p:ext uri="{BB962C8B-B14F-4D97-AF65-F5344CB8AC3E}">
        <p14:creationId xmlns:p14="http://schemas.microsoft.com/office/powerpoint/2010/main" val="3693316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solidFill>
                  <a:srgbClr val="003399"/>
                </a:solidFill>
                <a:latin typeface="+mn-lt"/>
                <a:ea typeface="ヒラギノ角ゴ Pro W3" charset="-128"/>
                <a:cs typeface="Arial" pitchFamily="34" charset="0"/>
              </a:rPr>
              <a:t>The FRA is not…</a:t>
            </a:r>
          </a:p>
          <a:p>
            <a:endParaRPr lang="en-US" dirty="0" smtClean="0">
              <a:solidFill>
                <a:srgbClr val="003399"/>
              </a:solidFill>
              <a:latin typeface="+mn-lt"/>
              <a:ea typeface="ヒラギノ角ゴ Pro W3" charset="-128"/>
              <a:cs typeface="Arial" pitchFamily="34" charset="0"/>
            </a:endParaRPr>
          </a:p>
          <a:p>
            <a:pPr algn="just">
              <a:lnSpc>
                <a:spcPct val="90000"/>
              </a:lnSpc>
            </a:pPr>
            <a:r>
              <a:rPr lang="en-US" altLang="en-US" dirty="0" smtClean="0">
                <a:latin typeface="+mn-lt"/>
                <a:ea typeface="ヒラギノ角ゴ Pro W3" charset="-128"/>
                <a:cs typeface="Arial" pitchFamily="34" charset="0"/>
              </a:rPr>
              <a:t>-&gt; A ‘monitoring’ body nor a dispute settlement body like the UN treaty bodies or European Court of Human Rights:</a:t>
            </a:r>
          </a:p>
          <a:p>
            <a:pPr lvl="1" algn="just">
              <a:lnSpc>
                <a:spcPct val="90000"/>
              </a:lnSpc>
            </a:pPr>
            <a:r>
              <a:rPr lang="en-US" altLang="en-US" sz="2600" dirty="0" smtClean="0">
                <a:latin typeface="+mn-lt"/>
                <a:ea typeface="ヒラギノ角ゴ Pro W3" charset="-128"/>
                <a:cs typeface="Arial" pitchFamily="34" charset="0"/>
              </a:rPr>
              <a:t>No power to decide on individual complaints</a:t>
            </a:r>
          </a:p>
          <a:p>
            <a:pPr lvl="1" algn="just">
              <a:lnSpc>
                <a:spcPct val="90000"/>
              </a:lnSpc>
            </a:pPr>
            <a:r>
              <a:rPr lang="en-US" altLang="en-US" sz="2600" dirty="0" smtClean="0">
                <a:latin typeface="+mn-lt"/>
                <a:ea typeface="ヒラギノ角ゴ Pro W3" charset="-128"/>
                <a:cs typeface="Arial" pitchFamily="34" charset="0"/>
              </a:rPr>
              <a:t>No power to address/assess individual Member States BUT Thematic Situation Reports (Greece, 2011)</a:t>
            </a:r>
          </a:p>
          <a:p>
            <a:pPr algn="just">
              <a:lnSpc>
                <a:spcPct val="90000"/>
              </a:lnSpc>
            </a:pPr>
            <a:r>
              <a:rPr lang="en-US" altLang="en-US" dirty="0" smtClean="0">
                <a:latin typeface="+mn-lt"/>
                <a:ea typeface="ヒラギノ角ゴ Pro W3" charset="-128"/>
                <a:cs typeface="Arial" pitchFamily="34" charset="0"/>
              </a:rPr>
              <a:t>-&gt; Does not systematically screen proposals for legislation</a:t>
            </a:r>
          </a:p>
          <a:p>
            <a:endParaRPr lang="en-GB"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pPr>
                <a:defRPr/>
              </a:pPr>
              <a:t>3</a:t>
            </a:fld>
            <a:endParaRPr lang="fr-FR"/>
          </a:p>
        </p:txBody>
      </p:sp>
    </p:spTree>
    <p:extLst>
      <p:ext uri="{BB962C8B-B14F-4D97-AF65-F5344CB8AC3E}">
        <p14:creationId xmlns:p14="http://schemas.microsoft.com/office/powerpoint/2010/main" val="1504740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62525" cy="3722688"/>
          </a:xfrm>
        </p:spPr>
      </p:sp>
      <p:sp>
        <p:nvSpPr>
          <p:cNvPr id="3" name="Notes Placeholder 2"/>
          <p:cNvSpPr>
            <a:spLocks noGrp="1"/>
          </p:cNvSpPr>
          <p:nvPr>
            <p:ph type="body" idx="1"/>
          </p:nvPr>
        </p:nvSpPr>
        <p:spPr/>
        <p:txBody>
          <a:bodyPr/>
          <a:lstStyle/>
          <a:p>
            <a:endParaRPr lang="en-GB" dirty="0" smtClean="0"/>
          </a:p>
          <a:p>
            <a:pPr marL="165415" indent="-165415">
              <a:buFontTx/>
              <a:buChar char="-"/>
            </a:pPr>
            <a:r>
              <a:rPr lang="en-GB" dirty="0" smtClean="0"/>
              <a:t>VAW-</a:t>
            </a:r>
          </a:p>
          <a:p>
            <a:pPr lvl="0"/>
            <a:r>
              <a:rPr lang="en-GB" dirty="0" smtClean="0">
                <a:effectLst/>
              </a:rPr>
              <a:t>This FRA survey is the first of its kind on violence against women across the 28 Member States of the European Union (EU). It is based on interviews with 42,000 women across the EU, who were asked about their experiences of physical, sexual and psychological violence, including incidents of intimate partner violence (‘domestic violence’).</a:t>
            </a:r>
            <a:endParaRPr lang="en-GB" dirty="0" smtClean="0"/>
          </a:p>
          <a:p>
            <a:pPr lvl="0"/>
            <a:endParaRPr lang="en-GB" dirty="0" smtClean="0"/>
          </a:p>
          <a:p>
            <a:pPr defTabSz="882213">
              <a:defRPr/>
            </a:pPr>
            <a:r>
              <a:rPr lang="en-GB" dirty="0" smtClean="0"/>
              <a:t>In regards to the data on perpetrator, please </a:t>
            </a:r>
            <a:r>
              <a:rPr lang="en-GB" smtClean="0"/>
              <a:t>note that the </a:t>
            </a:r>
            <a:r>
              <a:rPr lang="en-GB" dirty="0" smtClean="0"/>
              <a:t>respondents had possibility to indicate one or more perpetrators</a:t>
            </a:r>
          </a:p>
          <a:p>
            <a:pPr lvl="0"/>
            <a:endParaRPr lang="en-GB" dirty="0" smtClean="0"/>
          </a:p>
          <a:p>
            <a:pPr lvl="0"/>
            <a:endParaRPr lang="en-GB" dirty="0" smtClean="0"/>
          </a:p>
          <a:p>
            <a:pPr lvl="0"/>
            <a:r>
              <a:rPr lang="en-GB" dirty="0" smtClean="0"/>
              <a:t>-LGBT- </a:t>
            </a:r>
            <a:r>
              <a:rPr lang="en-US" b="1" dirty="0"/>
              <a:t>Methodology and sample</a:t>
            </a:r>
            <a:endParaRPr lang="en-GB" dirty="0"/>
          </a:p>
          <a:p>
            <a:r>
              <a:rPr lang="en-US" dirty="0"/>
              <a:t>The present analysis is based on data collected across the 28 EU Member States through the FRA’s EU LGBT Survey. Although the survey did not include data from children, namely respondents </a:t>
            </a:r>
            <a:r>
              <a:rPr lang="en-US" i="1" dirty="0"/>
              <a:t>below 18</a:t>
            </a:r>
            <a:r>
              <a:rPr lang="en-US" dirty="0"/>
              <a:t>, it can provide interesting insights through the respondents’ experiences because certain questions were asked </a:t>
            </a:r>
            <a:r>
              <a:rPr lang="en-US" u="sng" dirty="0"/>
              <a:t>with reference to childhood experiences</a:t>
            </a:r>
            <a:r>
              <a:rPr lang="en-US" dirty="0"/>
              <a:t> (for example, experiences at school), at a time when the respondents were under 18</a:t>
            </a:r>
            <a:r>
              <a:rPr lang="en-US" i="1" dirty="0"/>
              <a:t>. </a:t>
            </a:r>
            <a:endParaRPr lang="en-GB" dirty="0"/>
          </a:p>
          <a:p>
            <a:r>
              <a:rPr lang="en-US" dirty="0"/>
              <a:t>Furthermore,</a:t>
            </a:r>
            <a:r>
              <a:rPr lang="en-US" i="1" dirty="0"/>
              <a:t> </a:t>
            </a:r>
            <a:r>
              <a:rPr lang="en-US" dirty="0"/>
              <a:t>respondents were asked about experiences </a:t>
            </a:r>
            <a:r>
              <a:rPr lang="en-US" u="sng" dirty="0"/>
              <a:t>in the last five years,</a:t>
            </a:r>
            <a:r>
              <a:rPr lang="en-US" dirty="0"/>
              <a:t> so if we disaggregate the answers by age and consider only those of young adults, aged 18-24, it is actually possible to get an impression on certain aspects of their adolescence. The absolute number of respondents aged 18-24 from all the EU members states is </a:t>
            </a:r>
            <a:r>
              <a:rPr lang="en-US" b="1" dirty="0"/>
              <a:t>28,110</a:t>
            </a:r>
            <a:r>
              <a:rPr lang="en-US" dirty="0"/>
              <a:t>,  among which 5,625 lesbian women; 14,782 gay men; 3,359 bisexual women; 2,270 bisexual men; 2,074 transgender people. </a:t>
            </a:r>
            <a:endParaRPr lang="en-GB" dirty="0"/>
          </a:p>
          <a:p>
            <a:r>
              <a:rPr lang="en-US" dirty="0"/>
              <a:t>Finally, answers from respondents who have children, </a:t>
            </a:r>
            <a:r>
              <a:rPr lang="en-US" b="1" dirty="0"/>
              <a:t>28,854</a:t>
            </a:r>
            <a:r>
              <a:rPr lang="en-US" dirty="0"/>
              <a:t> in total, and are –or had been- in a same-sex relationship can provide information on the situation of these children and their parents.</a:t>
            </a:r>
            <a:endParaRPr lang="en-GB" dirty="0"/>
          </a:p>
          <a:p>
            <a:pPr marL="165415" indent="-165415">
              <a:buFontTx/>
              <a:buChar char="-"/>
            </a:pPr>
            <a:endParaRPr lang="en-GB"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solidFill>
                  <a:prstClr val="black"/>
                </a:solidFill>
              </a:rPr>
              <a:pPr>
                <a:defRPr/>
              </a:pPr>
              <a:t>4</a:t>
            </a:fld>
            <a:endParaRPr lang="fr-FR">
              <a:solidFill>
                <a:prstClr val="black"/>
              </a:solidFill>
            </a:endParaRPr>
          </a:p>
        </p:txBody>
      </p:sp>
    </p:spTree>
    <p:extLst>
      <p:ext uri="{BB962C8B-B14F-4D97-AF65-F5344CB8AC3E}">
        <p14:creationId xmlns:p14="http://schemas.microsoft.com/office/powerpoint/2010/main" val="2651163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63" eaLnBrk="0" fontAlgn="base" hangingPunct="0">
              <a:spcBef>
                <a:spcPct val="30000"/>
              </a:spcBef>
              <a:spcAft>
                <a:spcPct val="0"/>
              </a:spcAft>
              <a:defRPr/>
            </a:pPr>
            <a:r>
              <a:rPr lang="en-IE" u="sng" dirty="0" smtClean="0"/>
              <a:t>Quote</a:t>
            </a:r>
            <a:r>
              <a:rPr lang="en-IE" u="sng" baseline="0" dirty="0" smtClean="0"/>
              <a:t> is from previous research (FRIDA) where adults with disabilities were interviewed</a:t>
            </a:r>
            <a:r>
              <a:rPr lang="en-IE" u="sng" baseline="0" dirty="0" smtClean="0"/>
              <a:t>.</a:t>
            </a:r>
          </a:p>
          <a:p>
            <a:pPr defTabSz="457163" eaLnBrk="0" fontAlgn="base" hangingPunct="0">
              <a:spcBef>
                <a:spcPct val="30000"/>
              </a:spcBef>
              <a:spcAft>
                <a:spcPct val="0"/>
              </a:spcAft>
              <a:defRPr/>
            </a:pPr>
            <a:endParaRPr lang="en-IE" u="sng" baseline="0" dirty="0" smtClean="0"/>
          </a:p>
          <a:p>
            <a:pPr defTabSz="473842" eaLnBrk="0" fontAlgn="base" hangingPunct="0">
              <a:spcBef>
                <a:spcPct val="30000"/>
              </a:spcBef>
              <a:spcAft>
                <a:spcPct val="0"/>
              </a:spcAft>
              <a:defRPr/>
            </a:pPr>
            <a:r>
              <a:rPr lang="en-IE" u="sng" dirty="0" smtClean="0"/>
              <a:t>Objectives</a:t>
            </a:r>
            <a:r>
              <a:rPr lang="en-IE" dirty="0" smtClean="0"/>
              <a:t>: </a:t>
            </a:r>
            <a:r>
              <a:rPr lang="en-US" dirty="0" smtClean="0"/>
              <a:t>collecting and </a:t>
            </a:r>
            <a:r>
              <a:rPr lang="en-US" dirty="0" err="1" smtClean="0"/>
              <a:t>analysing</a:t>
            </a:r>
            <a:r>
              <a:rPr lang="en-US" dirty="0" smtClean="0"/>
              <a:t> existing evidence on targeted violence and abuse against children with disabilities (including hate crime) across the 28 EU Member States, and responses to it</a:t>
            </a:r>
            <a:endParaRPr lang="en-IE" dirty="0" smtClean="0"/>
          </a:p>
          <a:p>
            <a:endParaRPr lang="en-IE" dirty="0" smtClean="0"/>
          </a:p>
          <a:p>
            <a:endParaRPr lang="en-IE" dirty="0" smtClean="0"/>
          </a:p>
          <a:p>
            <a:r>
              <a:rPr lang="en-IE" u="sng" dirty="0" smtClean="0"/>
              <a:t>Background: </a:t>
            </a:r>
            <a:r>
              <a:rPr lang="en-IE" dirty="0" smtClean="0"/>
              <a:t>Follows up on </a:t>
            </a:r>
            <a:r>
              <a:rPr lang="en-IE" u="sng" dirty="0" smtClean="0">
                <a:hlinkClick r:id="rId3"/>
              </a:rPr>
              <a:t>previous FRA research</a:t>
            </a:r>
            <a:r>
              <a:rPr lang="en-IE" dirty="0" smtClean="0"/>
              <a:t>, which showed that targeted violence and hostility related to disability (both criminal and non-criminal acts) poses a serious barrier to realisation of the rights of persons with disabilities enshrined in the CRPD</a:t>
            </a:r>
            <a:r>
              <a:rPr lang="en-GB" dirty="0" smtClean="0"/>
              <a:t> </a:t>
            </a:r>
          </a:p>
          <a:p>
            <a:pPr defTabSz="473842" eaLnBrk="0" fontAlgn="base" hangingPunct="0">
              <a:spcBef>
                <a:spcPct val="30000"/>
              </a:spcBef>
              <a:spcAft>
                <a:spcPct val="0"/>
              </a:spcAft>
              <a:defRPr/>
            </a:pPr>
            <a:r>
              <a:rPr lang="en-US" i="1" dirty="0" smtClean="0"/>
              <a:t>		</a:t>
            </a:r>
            <a:r>
              <a:rPr lang="en-IE" dirty="0" smtClean="0"/>
              <a:t>FRA (2012), </a:t>
            </a:r>
            <a:r>
              <a:rPr lang="en-IE" i="1" u="sng" dirty="0" smtClean="0">
                <a:hlinkClick r:id="rId4"/>
              </a:rPr>
              <a:t>Choice and control: the right to independent living</a:t>
            </a:r>
            <a:endParaRPr lang="en-IE" dirty="0" smtClean="0"/>
          </a:p>
          <a:p>
            <a:endParaRPr lang="en-US" i="1" dirty="0" smtClean="0"/>
          </a:p>
          <a:p>
            <a:endParaRPr lang="en-US" i="1" dirty="0" smtClean="0"/>
          </a:p>
          <a:p>
            <a:pPr defTabSz="473842" eaLnBrk="0" fontAlgn="base" hangingPunct="0">
              <a:spcBef>
                <a:spcPct val="30000"/>
              </a:spcBef>
              <a:spcAft>
                <a:spcPct val="0"/>
              </a:spcAft>
              <a:defRPr/>
            </a:pPr>
            <a:r>
              <a:rPr lang="en-IE" u="sng" dirty="0" smtClean="0"/>
              <a:t>Research methodology</a:t>
            </a:r>
            <a:r>
              <a:rPr lang="en-IE" dirty="0" smtClean="0"/>
              <a:t>: </a:t>
            </a:r>
            <a:r>
              <a:rPr lang="en-US" dirty="0" smtClean="0"/>
              <a:t>Desk research on available secondary data through FRA’s national research network in all 28 EUMS, complemented by a limited number of semi structured </a:t>
            </a:r>
            <a:r>
              <a:rPr lang="en-GB" dirty="0" smtClean="0"/>
              <a:t>interviews in 13 countries</a:t>
            </a:r>
            <a:endParaRPr lang="en-IE" dirty="0" smtClean="0"/>
          </a:p>
          <a:p>
            <a:endParaRPr lang="en-US" i="1" dirty="0" smtClean="0"/>
          </a:p>
          <a:p>
            <a:r>
              <a:rPr lang="en-IE" dirty="0" smtClean="0">
                <a:ea typeface="ＭＳ Ｐゴシック" charset="0"/>
                <a:cs typeface="ＭＳ Ｐゴシック" charset="0"/>
              </a:rPr>
              <a:t> </a:t>
            </a:r>
            <a:endParaRPr lang="en-IE" u="sng" dirty="0"/>
          </a:p>
        </p:txBody>
      </p:sp>
      <p:sp>
        <p:nvSpPr>
          <p:cNvPr id="4" name="Slide Number Placeholder 3"/>
          <p:cNvSpPr>
            <a:spLocks noGrp="1"/>
          </p:cNvSpPr>
          <p:nvPr>
            <p:ph type="sldNum" sz="quarter" idx="10"/>
          </p:nvPr>
        </p:nvSpPr>
        <p:spPr/>
        <p:txBody>
          <a:bodyPr/>
          <a:lstStyle/>
          <a:p>
            <a:fld id="{8960A291-5902-4A74-959F-04EA03A65523}"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994959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63" eaLnBrk="0" fontAlgn="base" hangingPunct="0">
              <a:spcBef>
                <a:spcPct val="30000"/>
              </a:spcBef>
              <a:spcAft>
                <a:spcPct val="0"/>
              </a:spcAft>
              <a:defRPr/>
            </a:pPr>
            <a:r>
              <a:rPr lang="en-IE" u="sng" dirty="0" smtClean="0"/>
              <a:t>Research </a:t>
            </a:r>
            <a:r>
              <a:rPr lang="en-IE" u="sng" dirty="0"/>
              <a:t>methodology</a:t>
            </a:r>
            <a:r>
              <a:rPr lang="en-IE" dirty="0"/>
              <a:t>: </a:t>
            </a:r>
            <a:r>
              <a:rPr lang="en-US" dirty="0"/>
              <a:t>Desk research on available secondary data through FRA’s national research network in all 28 EUMS, complemented by a limited number of semi structured </a:t>
            </a:r>
            <a:r>
              <a:rPr lang="en-GB" dirty="0"/>
              <a:t>interviews in 13 countries</a:t>
            </a:r>
            <a:endParaRPr lang="en-IE" dirty="0"/>
          </a:p>
          <a:p>
            <a:endParaRPr lang="en-US" i="1" dirty="0"/>
          </a:p>
          <a:p>
            <a:r>
              <a:rPr lang="en-IE" dirty="0">
                <a:ea typeface="ＭＳ Ｐゴシック" charset="0"/>
                <a:cs typeface="ＭＳ Ｐゴシック" charset="0"/>
              </a:rPr>
              <a:t> </a:t>
            </a:r>
            <a:r>
              <a:rPr lang="en-IE" b="1" dirty="0">
                <a:ea typeface="ＭＳ Ｐゴシック" charset="0"/>
                <a:cs typeface="ＭＳ Ｐゴシック" charset="0"/>
              </a:rPr>
              <a:t>Desk research: </a:t>
            </a:r>
            <a:endParaRPr lang="en-GB" dirty="0">
              <a:ea typeface="ＭＳ Ｐゴシック" charset="0"/>
              <a:cs typeface="ＭＳ Ｐゴシック" charset="0"/>
            </a:endParaRPr>
          </a:p>
          <a:p>
            <a:pPr marL="171436" indent="-171436">
              <a:buFont typeface="Arial" panose="020B0604020202020204" pitchFamily="34" charset="0"/>
              <a:buChar char="•"/>
            </a:pPr>
            <a:r>
              <a:rPr lang="en-IE" dirty="0">
                <a:ea typeface="ＭＳ Ｐゴシック" charset="0"/>
                <a:cs typeface="ＭＳ Ｐゴシック" charset="0"/>
              </a:rPr>
              <a:t>In which way is the issue of identity-based violence and hostility against children with disabilities recognised in the EUMS – what are the legal frameworks at the national level, if any? </a:t>
            </a:r>
            <a:endParaRPr lang="en-GB" dirty="0">
              <a:ea typeface="ＭＳ Ｐゴシック" charset="0"/>
              <a:cs typeface="ＭＳ Ｐゴシック" charset="0"/>
            </a:endParaRPr>
          </a:p>
          <a:p>
            <a:pPr marL="171436" indent="-171436">
              <a:buFont typeface="Arial" panose="020B0604020202020204" pitchFamily="34" charset="0"/>
              <a:buChar char="•"/>
            </a:pPr>
            <a:r>
              <a:rPr lang="en-IE" dirty="0">
                <a:ea typeface="ＭＳ Ｐゴシック" charset="0"/>
                <a:cs typeface="ＭＳ Ｐゴシック" charset="0"/>
              </a:rPr>
              <a:t>Is there evidence regarding the situation and how is it reported – e.g. in form of studies, complaint statistics and official statistics? </a:t>
            </a:r>
            <a:endParaRPr lang="en-GB" dirty="0">
              <a:ea typeface="ＭＳ Ｐゴシック" charset="0"/>
              <a:cs typeface="ＭＳ Ｐゴシック" charset="0"/>
            </a:endParaRPr>
          </a:p>
          <a:p>
            <a:pPr marL="171436" indent="-171436">
              <a:buFont typeface="Arial" panose="020B0604020202020204" pitchFamily="34" charset="0"/>
              <a:buChar char="•"/>
            </a:pPr>
            <a:r>
              <a:rPr lang="en-IE" dirty="0">
                <a:ea typeface="ＭＳ Ｐゴシック" charset="0"/>
                <a:cs typeface="ＭＳ Ｐゴシック" charset="0"/>
              </a:rPr>
              <a:t>In which way is the issue of identity-based violence and hostility against children with disabilities responded to by public authorities – are there any specialised programmes, promising practices? Have </a:t>
            </a:r>
            <a:r>
              <a:rPr lang="en-GB" dirty="0">
                <a:ea typeface="ＭＳ Ｐゴシック" charset="0"/>
                <a:cs typeface="ＭＳ Ｐゴシック" charset="0"/>
              </a:rPr>
              <a:t>national human rights bodies</a:t>
            </a:r>
            <a:r>
              <a:rPr lang="en-IE" dirty="0">
                <a:ea typeface="ＭＳ Ｐゴシック" charset="0"/>
                <a:cs typeface="ＭＳ Ｐゴシック" charset="0"/>
              </a:rPr>
              <a:t> or non-governmental organisations (NGOs) developed targeted responses? </a:t>
            </a:r>
            <a:endParaRPr lang="en-GB" dirty="0">
              <a:ea typeface="ＭＳ Ｐゴシック" charset="0"/>
              <a:cs typeface="ＭＳ Ｐゴシック" charset="0"/>
            </a:endParaRPr>
          </a:p>
          <a:p>
            <a:pPr marL="171436" indent="-171436">
              <a:buFont typeface="Arial" panose="020B0604020202020204" pitchFamily="34" charset="0"/>
              <a:buChar char="•"/>
            </a:pPr>
            <a:r>
              <a:rPr lang="en-IE" dirty="0">
                <a:ea typeface="ＭＳ Ｐゴシック" charset="0"/>
                <a:cs typeface="ＭＳ Ｐゴシック" charset="0"/>
              </a:rPr>
              <a:t>Information on relevant national case law over the last 10 years on the issue of violence against children with disabilities, and if available, specifically on hate crime against children with disabilities.</a:t>
            </a:r>
            <a:endParaRPr lang="en-GB" dirty="0">
              <a:ea typeface="ＭＳ Ｐゴシック" charset="0"/>
              <a:cs typeface="ＭＳ Ｐゴシック" charset="0"/>
            </a:endParaRPr>
          </a:p>
          <a:p>
            <a:endParaRPr lang="en-US" sz="1800" dirty="0">
              <a:ea typeface="ＭＳ Ｐゴシック" charset="0"/>
              <a:cs typeface="ＭＳ Ｐゴシック" charset="0"/>
            </a:endParaRPr>
          </a:p>
          <a:p>
            <a:r>
              <a:rPr lang="en-US" dirty="0">
                <a:ea typeface="ＭＳ Ｐゴシック" charset="0"/>
                <a:cs typeface="ＭＳ Ｐゴシック" charset="0"/>
              </a:rPr>
              <a:t>Fieldwork:</a:t>
            </a:r>
            <a:endParaRPr lang="en-GB" dirty="0">
              <a:ea typeface="ＭＳ Ｐゴシック" charset="0"/>
              <a:cs typeface="ＭＳ Ｐゴシック" charset="0"/>
            </a:endParaRPr>
          </a:p>
          <a:p>
            <a:r>
              <a:rPr lang="en-IE" dirty="0">
                <a:ea typeface="ＭＳ Ｐゴシック" charset="0"/>
                <a:cs typeface="ＭＳ Ｐゴシック" charset="0"/>
              </a:rPr>
              <a:t>The objective of the interviews was to provide FRA with in-depth understanding of the issue of targeted violence and hostility against children with disabilities and collect primary country specific data on policies, programmes and promising practices.</a:t>
            </a:r>
            <a:endParaRPr lang="en-GB" dirty="0">
              <a:ea typeface="ＭＳ Ｐゴシック" charset="0"/>
              <a:cs typeface="ＭＳ Ｐゴシック" charset="0"/>
            </a:endParaRPr>
          </a:p>
          <a:p>
            <a:endParaRPr lang="en-GB" dirty="0">
              <a:ea typeface="ＭＳ Ｐゴシック" charset="0"/>
              <a:cs typeface="ＭＳ Ｐゴシック" charset="0"/>
            </a:endParaRPr>
          </a:p>
          <a:p>
            <a:r>
              <a:rPr lang="en-IE" sz="1000" dirty="0"/>
              <a:t>The issue of involving children in the research- considered in the original plan, but no possible due to limited resources.</a:t>
            </a:r>
          </a:p>
          <a:p>
            <a:endParaRPr lang="en-IE" sz="1000" dirty="0"/>
          </a:p>
          <a:p>
            <a:r>
              <a:rPr lang="en-IE" sz="1000" dirty="0"/>
              <a:t>Consultation processes- partners, Member States, NGOs…amend, strengthened points, or search for issues, but always based on evidence from the fieldwork research.</a:t>
            </a:r>
          </a:p>
          <a:p>
            <a:endParaRPr lang="en-IE" sz="1000" u="sng" dirty="0"/>
          </a:p>
          <a:p>
            <a:r>
              <a:rPr lang="en-IE" sz="1000" u="sng" dirty="0"/>
              <a:t>Participant groups</a:t>
            </a:r>
            <a:r>
              <a:rPr lang="en-IE" sz="1000" dirty="0"/>
              <a:t>: </a:t>
            </a:r>
          </a:p>
          <a:p>
            <a:pPr lvl="1"/>
            <a:r>
              <a:rPr lang="en-IE" sz="1000" dirty="0"/>
              <a:t>- Designated bodies of the national frameworks for the implementation of the CRPD (Art. 33 (1) national focal points and Art. 33 (2) independent mechanisms). </a:t>
            </a:r>
            <a:endParaRPr lang="en-GB" sz="1000" dirty="0"/>
          </a:p>
          <a:p>
            <a:pPr lvl="1"/>
            <a:r>
              <a:rPr lang="en-IE" sz="1000" dirty="0"/>
              <a:t>- Public authorities; health professionals, professionals working in the educational sector; service providers for children with disabilities. </a:t>
            </a:r>
            <a:endParaRPr lang="en-GB" sz="1000" dirty="0"/>
          </a:p>
          <a:p>
            <a:pPr lvl="1"/>
            <a:r>
              <a:rPr lang="en-IE" sz="1000" dirty="0"/>
              <a:t>- Representative organisations (e.g. umbrella organisations at the national level representing persons with disabilities; parents organisations; victim support organisations; NGOs working in the field of child rights). </a:t>
            </a:r>
            <a:endParaRPr lang="en-GB" sz="1000" dirty="0"/>
          </a:p>
          <a:p>
            <a:pPr lvl="1"/>
            <a:r>
              <a:rPr lang="en-IE" sz="1000" dirty="0"/>
              <a:t>- Human rights protection bodies (e.g. National Human Rights Institutions; Equality bodies; Ombudsperson, in particular Children Ombudspersons). </a:t>
            </a:r>
            <a:endParaRPr lang="en-GB" sz="1000" dirty="0"/>
          </a:p>
          <a:p>
            <a:endParaRPr lang="en-GB" dirty="0">
              <a:ea typeface="ＭＳ Ｐゴシック" charset="0"/>
              <a:cs typeface="ＭＳ Ｐゴシック" charset="0"/>
            </a:endParaRPr>
          </a:p>
          <a:p>
            <a:endParaRPr lang="en-GB" dirty="0"/>
          </a:p>
        </p:txBody>
      </p:sp>
      <p:sp>
        <p:nvSpPr>
          <p:cNvPr id="4" name="Slide Number Placeholder 3"/>
          <p:cNvSpPr>
            <a:spLocks noGrp="1"/>
          </p:cNvSpPr>
          <p:nvPr>
            <p:ph type="sldNum" sz="quarter" idx="10"/>
          </p:nvPr>
        </p:nvSpPr>
        <p:spPr/>
        <p:txBody>
          <a:bodyPr/>
          <a:lstStyle/>
          <a:p>
            <a:fld id="{8960A291-5902-4A74-959F-04EA03A65523}"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75442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Law: </a:t>
            </a:r>
            <a:r>
              <a:rPr lang="en-US" dirty="0"/>
              <a:t>Criminal </a:t>
            </a:r>
            <a:r>
              <a:rPr lang="en-US" dirty="0" smtClean="0"/>
              <a:t>code&amp; </a:t>
            </a:r>
            <a:r>
              <a:rPr lang="en-US" dirty="0"/>
              <a:t>“specialized” laws</a:t>
            </a:r>
            <a:r>
              <a:rPr lang="en-US" baseline="0" dirty="0"/>
              <a:t> (</a:t>
            </a:r>
            <a:r>
              <a:rPr lang="en-US" dirty="0"/>
              <a:t>1.childprotection </a:t>
            </a:r>
            <a:r>
              <a:rPr lang="en-US" dirty="0" smtClean="0"/>
              <a:t>and </a:t>
            </a:r>
            <a:r>
              <a:rPr lang="en-US" dirty="0"/>
              <a:t>2)violence </a:t>
            </a:r>
            <a:r>
              <a:rPr lang="en-US" dirty="0" smtClean="0"/>
              <a:t>in </a:t>
            </a:r>
            <a:r>
              <a:rPr lang="en-US" dirty="0"/>
              <a:t>settings)</a:t>
            </a:r>
          </a:p>
          <a:p>
            <a:r>
              <a:rPr lang="en-US" dirty="0"/>
              <a:t>Terminology-</a:t>
            </a:r>
            <a:r>
              <a:rPr lang="en-US" baseline="0" dirty="0"/>
              <a:t> </a:t>
            </a:r>
            <a:r>
              <a:rPr lang="en-US" dirty="0" smtClean="0"/>
              <a:t>varies and </a:t>
            </a:r>
            <a:r>
              <a:rPr lang="en-US" baseline="0" dirty="0" smtClean="0"/>
              <a:t>often </a:t>
            </a:r>
            <a:r>
              <a:rPr lang="en-US" baseline="0" dirty="0"/>
              <a:t>not specific</a:t>
            </a:r>
            <a:endParaRPr lang="en-US" dirty="0"/>
          </a:p>
          <a:p>
            <a:r>
              <a:rPr lang="en-US" dirty="0"/>
              <a:t>Aggravating circumstances- sometimes only on age, or only</a:t>
            </a:r>
            <a:r>
              <a:rPr lang="en-US" baseline="0" dirty="0"/>
              <a:t> for sexual abuses, or on disability (adults or sometimes </a:t>
            </a:r>
            <a:r>
              <a:rPr lang="en-US" dirty="0" smtClean="0"/>
              <a:t>specific children</a:t>
            </a:r>
            <a:r>
              <a:rPr lang="en-US" baseline="0" dirty="0" smtClean="0"/>
              <a:t>). Sometimes a separated offence</a:t>
            </a:r>
            <a:endParaRPr lang="en-US" dirty="0"/>
          </a:p>
          <a:p>
            <a:r>
              <a:rPr lang="en-US" dirty="0"/>
              <a:t>Obligation to report- 25 MS</a:t>
            </a:r>
            <a:r>
              <a:rPr lang="en-US" baseline="0" dirty="0"/>
              <a:t> obligation to report to professionals (all except Germany, </a:t>
            </a:r>
            <a:r>
              <a:rPr lang="en-US" dirty="0" smtClean="0"/>
              <a:t>Malta and </a:t>
            </a:r>
            <a:r>
              <a:rPr lang="en-US" baseline="0" dirty="0" smtClean="0"/>
              <a:t>Netherlands</a:t>
            </a:r>
            <a:r>
              <a:rPr lang="en-US" baseline="0" dirty="0"/>
              <a:t>)</a:t>
            </a:r>
            <a:endParaRPr lang="en-US" dirty="0"/>
          </a:p>
          <a:p>
            <a:r>
              <a:rPr lang="en-US" dirty="0"/>
              <a:t>But only 15 MS have obligation to </a:t>
            </a:r>
            <a:r>
              <a:rPr lang="en-US" dirty="0" smtClean="0"/>
              <a:t>report for ALL </a:t>
            </a:r>
            <a:r>
              <a:rPr lang="en-US" dirty="0"/>
              <a:t>professionals</a:t>
            </a:r>
          </a:p>
          <a:p>
            <a:endParaRPr lang="en-US" dirty="0"/>
          </a:p>
          <a:p>
            <a:endParaRPr lang="en-US" dirty="0"/>
          </a:p>
          <a:p>
            <a:r>
              <a:rPr lang="en-US" b="1" dirty="0"/>
              <a:t>Policies: </a:t>
            </a:r>
          </a:p>
          <a:p>
            <a:r>
              <a:rPr lang="en-US" b="0" dirty="0"/>
              <a:t>1) National policies on child rights</a:t>
            </a:r>
            <a:r>
              <a:rPr lang="en-US" b="0" baseline="0" dirty="0"/>
              <a:t> or child protection (often mention vulnerability but no measures)</a:t>
            </a:r>
          </a:p>
          <a:p>
            <a:r>
              <a:rPr lang="en-US" b="0" baseline="0" dirty="0"/>
              <a:t>2) National policies on </a:t>
            </a:r>
            <a:r>
              <a:rPr lang="en-US" dirty="0" smtClean="0"/>
              <a:t>people with </a:t>
            </a:r>
            <a:r>
              <a:rPr lang="en-US" b="0" baseline="0" dirty="0" smtClean="0"/>
              <a:t>disability </a:t>
            </a:r>
            <a:r>
              <a:rPr lang="en-US" b="0" baseline="0" dirty="0"/>
              <a:t>(often mention </a:t>
            </a:r>
            <a:r>
              <a:rPr lang="en-US" dirty="0" smtClean="0"/>
              <a:t>vulnerability of </a:t>
            </a:r>
            <a:r>
              <a:rPr lang="en-US" b="0" baseline="0" dirty="0" smtClean="0"/>
              <a:t>children</a:t>
            </a:r>
            <a:r>
              <a:rPr lang="en-US" b="0" baseline="0" dirty="0"/>
              <a:t>, but no measures- generic for adults)</a:t>
            </a:r>
          </a:p>
          <a:p>
            <a:r>
              <a:rPr lang="en-US" b="0" baseline="0" dirty="0"/>
              <a:t>3) Violence </a:t>
            </a:r>
            <a:r>
              <a:rPr lang="en-US" b="0" baseline="0" dirty="0" smtClean="0"/>
              <a:t>in different settings (e.g. domestic violence, or policy on violence in schools)</a:t>
            </a:r>
            <a:endParaRPr lang="en-US" b="0" dirty="0"/>
          </a:p>
          <a:p>
            <a:endParaRPr lang="en-US" b="1" dirty="0" smtClean="0"/>
          </a:p>
          <a:p>
            <a:r>
              <a:rPr lang="en-US" b="1" dirty="0" smtClean="0"/>
              <a:t>Data collection:</a:t>
            </a:r>
            <a:r>
              <a:rPr lang="en-US" b="1" baseline="0" dirty="0" smtClean="0"/>
              <a:t> </a:t>
            </a:r>
            <a:r>
              <a:rPr lang="en-US" b="0" baseline="0" dirty="0" smtClean="0"/>
              <a:t>weak and not disaggregated</a:t>
            </a:r>
          </a:p>
          <a:p>
            <a:endParaRPr lang="en-US" b="1" baseline="0" dirty="0" smtClean="0"/>
          </a:p>
          <a:p>
            <a:r>
              <a:rPr lang="en-US" b="1" baseline="0" dirty="0" smtClean="0"/>
              <a:t>Complaints mechanisms: </a:t>
            </a:r>
            <a:r>
              <a:rPr lang="en-US" b="0" baseline="0" dirty="0" smtClean="0"/>
              <a:t>accessible for children and different means of communication</a:t>
            </a:r>
          </a:p>
          <a:p>
            <a:endParaRPr lang="en-US" b="1" baseline="0" dirty="0" smtClean="0"/>
          </a:p>
          <a:p>
            <a:r>
              <a:rPr lang="en-US" b="1" baseline="0" dirty="0" smtClean="0"/>
              <a:t>Implementation challenges: </a:t>
            </a:r>
            <a:r>
              <a:rPr lang="en-US" b="0" baseline="0" dirty="0" smtClean="0"/>
              <a:t>limited resources/lack of training/working conditions</a:t>
            </a:r>
          </a:p>
          <a:p>
            <a:pPr marL="228581" indent="-228581">
              <a:buAutoNum type="arabicParenR"/>
            </a:pPr>
            <a:r>
              <a:rPr lang="en-US" b="0" baseline="0" dirty="0" smtClean="0"/>
              <a:t>Policies not specific enough and lack a prevention focus</a:t>
            </a:r>
          </a:p>
          <a:p>
            <a:pPr marL="228581" indent="-228581">
              <a:buAutoNum type="arabicParenR"/>
            </a:pPr>
            <a:r>
              <a:rPr lang="en-US" b="0" baseline="0" dirty="0" smtClean="0"/>
              <a:t>Lack of financial and human resources</a:t>
            </a:r>
          </a:p>
          <a:p>
            <a:pPr marL="228581" indent="-228581">
              <a:buAutoNum type="arabicParenR"/>
            </a:pPr>
            <a:r>
              <a:rPr lang="en-US" b="0" baseline="0" dirty="0" smtClean="0"/>
              <a:t>Complaints and redress: lack of age-appropriate and accessible complaints mechanisms; children not considered as reliable witnesses/reports</a:t>
            </a:r>
          </a:p>
          <a:p>
            <a:pPr marL="228581" indent="-228581">
              <a:buAutoNum type="arabicParenR"/>
            </a:pPr>
            <a:r>
              <a:rPr lang="en-US" b="0" baseline="0" dirty="0" smtClean="0"/>
              <a:t>Lack of training for professionals and few practical tools</a:t>
            </a:r>
          </a:p>
          <a:p>
            <a:pPr marL="228581" indent="-228581">
              <a:buAutoNum type="arabicParenR"/>
            </a:pPr>
            <a:r>
              <a:rPr lang="en-US" b="0" baseline="0" dirty="0" smtClean="0"/>
              <a:t>Lack of disability and age disaggregated data; data not collected systematically</a:t>
            </a:r>
          </a:p>
          <a:p>
            <a:pPr marL="228581" indent="-228581">
              <a:buAutoNum type="arabicParenR"/>
            </a:pPr>
            <a:endParaRPr lang="en-US" b="0" dirty="0"/>
          </a:p>
        </p:txBody>
      </p:sp>
      <p:sp>
        <p:nvSpPr>
          <p:cNvPr id="4" name="Slide Number Placeholder 3"/>
          <p:cNvSpPr>
            <a:spLocks noGrp="1"/>
          </p:cNvSpPr>
          <p:nvPr>
            <p:ph type="sldNum" sz="quarter" idx="10"/>
          </p:nvPr>
        </p:nvSpPr>
        <p:spPr/>
        <p:txBody>
          <a:bodyPr/>
          <a:lstStyle/>
          <a:p>
            <a:pPr>
              <a:defRPr/>
            </a:pPr>
            <a:fld id="{BEB320CE-A3EC-9547-9030-1A7F9322BCA9}" type="slidenum">
              <a:rPr lang="fr-FR" smtClean="0">
                <a:solidFill>
                  <a:prstClr val="black"/>
                </a:solidFill>
              </a:rPr>
              <a:pPr>
                <a:defRPr/>
              </a:pPr>
              <a:t>7</a:t>
            </a:fld>
            <a:endParaRPr lang="fr-FR">
              <a:solidFill>
                <a:prstClr val="black"/>
              </a:solidFill>
            </a:endParaRPr>
          </a:p>
        </p:txBody>
      </p:sp>
    </p:spTree>
    <p:extLst>
      <p:ext uri="{BB962C8B-B14F-4D97-AF65-F5344CB8AC3E}">
        <p14:creationId xmlns:p14="http://schemas.microsoft.com/office/powerpoint/2010/main" val="3288154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6" indent="-171436">
              <a:buFontTx/>
              <a:buChar char="-"/>
            </a:pPr>
            <a:r>
              <a:rPr lang="en-GB" dirty="0" smtClean="0"/>
              <a:t>Findings based on fieldwork research </a:t>
            </a:r>
          </a:p>
          <a:p>
            <a:pPr marL="171436" indent="-171436">
              <a:buFontTx/>
              <a:buChar char="-"/>
            </a:pPr>
            <a:r>
              <a:rPr lang="en-GB" dirty="0" smtClean="0"/>
              <a:t>Evidence points to </a:t>
            </a:r>
            <a:r>
              <a:rPr lang="en-GB" dirty="0"/>
              <a:t>higher rates of violence than children without disabilities</a:t>
            </a:r>
            <a:r>
              <a:rPr lang="en-GB" dirty="0" smtClean="0"/>
              <a:t>.</a:t>
            </a:r>
            <a:r>
              <a:rPr lang="en-GB" dirty="0"/>
              <a:t> 2013 UNICEF State of the world’s children report on ‘Children with disabilities’ – </a:t>
            </a:r>
            <a:r>
              <a:rPr lang="en-GB" dirty="0" err="1"/>
              <a:t>CwD</a:t>
            </a:r>
            <a:r>
              <a:rPr lang="en-GB" dirty="0"/>
              <a:t> are </a:t>
            </a:r>
            <a:r>
              <a:rPr lang="en-GB" b="1" dirty="0"/>
              <a:t>3.7 times </a:t>
            </a:r>
            <a:r>
              <a:rPr lang="en-GB" dirty="0"/>
              <a:t>more likely to experience any sort of violence than children without disability. </a:t>
            </a:r>
          </a:p>
          <a:p>
            <a:pPr marL="171436" indent="-171436">
              <a:buFontTx/>
              <a:buChar char="-"/>
            </a:pPr>
            <a:r>
              <a:rPr lang="en-GB" dirty="0" smtClean="0"/>
              <a:t>Respondents also believed that </a:t>
            </a:r>
            <a:r>
              <a:rPr lang="en-GB" dirty="0" err="1" smtClean="0"/>
              <a:t>CwD</a:t>
            </a:r>
            <a:r>
              <a:rPr lang="en-GB" dirty="0" smtClean="0"/>
              <a:t> are more vulnerable to abuse and violence in comparison with their nondisabled peers</a:t>
            </a:r>
          </a:p>
          <a:p>
            <a:pPr marL="171436" indent="-171436">
              <a:buFontTx/>
              <a:buChar char="-"/>
            </a:pPr>
            <a:r>
              <a:rPr lang="en-GB" dirty="0"/>
              <a:t>However, lack of comprehensive data and evidence – </a:t>
            </a:r>
            <a:r>
              <a:rPr lang="en-GB" dirty="0" err="1"/>
              <a:t>CwD</a:t>
            </a:r>
            <a:r>
              <a:rPr lang="en-GB" dirty="0"/>
              <a:t> and their families </a:t>
            </a:r>
            <a:r>
              <a:rPr lang="en-IE" dirty="0"/>
              <a:t>are often invisible in statistics, policies and in society</a:t>
            </a:r>
            <a:endParaRPr lang="en-GB" dirty="0"/>
          </a:p>
          <a:p>
            <a:endParaRPr lang="it-IT" dirty="0"/>
          </a:p>
          <a:p>
            <a:pPr marL="171436" indent="-171436">
              <a:buFontTx/>
              <a:buChar char="-"/>
            </a:pPr>
            <a:endParaRPr lang="it-IT" dirty="0"/>
          </a:p>
          <a:p>
            <a:pPr marL="171436" indent="-171436">
              <a:buFontTx/>
              <a:buChar char="-"/>
            </a:pPr>
            <a:r>
              <a:rPr lang="it-IT" dirty="0"/>
              <a:t>Respondents distinguished between visible (physical) and invisible (psychosocial and intellectual) impairments </a:t>
            </a:r>
            <a:endParaRPr lang="en-GB" dirty="0"/>
          </a:p>
          <a:p>
            <a:pPr marL="171436" indent="-171436">
              <a:buFontTx/>
              <a:buChar char="-"/>
            </a:pPr>
            <a:r>
              <a:rPr lang="en-GB" dirty="0"/>
              <a:t>Children with intellectual and psycho-social disabilities more vulnerable to violence </a:t>
            </a:r>
          </a:p>
          <a:p>
            <a:pPr marL="171436" indent="-171436">
              <a:buFontTx/>
              <a:buChar char="-"/>
            </a:pPr>
            <a:r>
              <a:rPr lang="it-IT" dirty="0"/>
              <a:t>Children with </a:t>
            </a:r>
            <a:r>
              <a:rPr lang="it-IT" b="1" dirty="0"/>
              <a:t>multiple and severe disabilities </a:t>
            </a:r>
            <a:r>
              <a:rPr lang="it-IT" dirty="0"/>
              <a:t>are particularly vulnerable as they require more assistance / many carers and hence more exposed to abuse</a:t>
            </a:r>
          </a:p>
          <a:p>
            <a:pPr marL="171436" indent="-171436" defTabSz="914326">
              <a:buFontTx/>
              <a:buChar char="-"/>
              <a:defRPr/>
            </a:pPr>
            <a:r>
              <a:rPr lang="en-GB" b="1" dirty="0"/>
              <a:t>forms</a:t>
            </a:r>
            <a:r>
              <a:rPr lang="en-GB" dirty="0"/>
              <a:t> of violence e.g. children with intellectual and psycho-social disability - verbal abuse, bullying and aggression but also exclusion and deliberate social isolation. With regard to sexual abuse, respondents referred to </a:t>
            </a:r>
            <a:r>
              <a:rPr lang="en-GB" b="1" dirty="0" smtClean="0"/>
              <a:t>girls</a:t>
            </a:r>
            <a:r>
              <a:rPr lang="en-GB" dirty="0"/>
              <a:t> with intellectual disabilities as being more at risk (but also girls with physical impairments). </a:t>
            </a:r>
          </a:p>
          <a:p>
            <a:endParaRPr lang="en-GB" dirty="0" smtClean="0"/>
          </a:p>
          <a:p>
            <a:endParaRPr lang="en-GB" dirty="0" smtClean="0"/>
          </a:p>
          <a:p>
            <a:r>
              <a:rPr lang="en-GB" b="1" dirty="0" smtClean="0">
                <a:solidFill>
                  <a:srgbClr val="FF0000"/>
                </a:solidFill>
              </a:rPr>
              <a:t>NOTE ON DIFFERENT</a:t>
            </a:r>
            <a:r>
              <a:rPr lang="en-GB" b="1" baseline="0" dirty="0" smtClean="0">
                <a:solidFill>
                  <a:srgbClr val="FF0000"/>
                </a:solidFill>
              </a:rPr>
              <a:t> DISABILITIES:</a:t>
            </a:r>
          </a:p>
          <a:p>
            <a:endParaRPr lang="en-GB" baseline="0" dirty="0" smtClean="0"/>
          </a:p>
          <a:p>
            <a:r>
              <a:rPr lang="en-GB" sz="1200" kern="1200" dirty="0" smtClean="0">
                <a:solidFill>
                  <a:schemeClr val="tx1"/>
                </a:solidFill>
                <a:effectLst/>
                <a:latin typeface="+mn-lt"/>
                <a:ea typeface="+mn-ea"/>
                <a:cs typeface="+mn-cs"/>
              </a:rPr>
              <a:t>Characteristics related to the impairment of a child can place him or her at greater risk of violence. Research respondents generally distinguished between visible (physical) and invisible (psychosocial and intellectual) impairments, with the latter being less understood and tolerated and as such triggering more abusive behaviour towards children with disabilities both from their peers and carers. In particular, respondents often discussed peer to peer violence in relation to bullying and within the educational setting. Evidence from other research also highlighted the risks of peer to peer violence in relation to sexual abuse in other contexts, such as sporting networks and care systems. Some respondents, however, argued that children who “stand out more”, i.e. whose disability is more visible, are more exposed and at risk of violence than children with more subtle disabilities.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All respondents say that the extent to which children rely on care for their daily needs, which depends on their degree of disability, affects their vulnerability to abuse. Children with multiple and/or severe disabilities are particularly vulnerable and their risk of being abused may be exacerbated because they are exposed to multiple carers.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Lastly, respondents also spoke about difficulties in recognising and prosecuting abuse against children who communicate in a non-traditional way.</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8960A291-5902-4A74-959F-04EA03A65523}"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637727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1" dirty="0" smtClean="0"/>
              <a:t>Triggers</a:t>
            </a:r>
          </a:p>
          <a:p>
            <a:pPr marL="171436" indent="-171436">
              <a:buFontTx/>
              <a:buChar char="-"/>
              <a:defRPr/>
            </a:pPr>
            <a:r>
              <a:rPr lang="en-GB" b="1" dirty="0" smtClean="0"/>
              <a:t>Society’s views of children with disabilities: prejudice</a:t>
            </a:r>
          </a:p>
          <a:p>
            <a:pPr marL="171436" indent="-171436">
              <a:buFontTx/>
              <a:buChar char="-"/>
              <a:defRPr/>
            </a:pPr>
            <a:r>
              <a:rPr lang="en-GB" b="1" dirty="0" smtClean="0"/>
              <a:t>lack </a:t>
            </a:r>
            <a:r>
              <a:rPr lang="en-GB" b="1" dirty="0"/>
              <a:t>of knowledge and understanding about disability and “a fear of the unknown” </a:t>
            </a:r>
            <a:endParaRPr lang="en-GB" dirty="0"/>
          </a:p>
          <a:p>
            <a:pPr marL="171436" indent="-171436">
              <a:buFontTx/>
              <a:buChar char="-"/>
              <a:defRPr/>
            </a:pPr>
            <a:r>
              <a:rPr lang="en-GB" b="1" dirty="0"/>
              <a:t>vulnerability </a:t>
            </a:r>
            <a:r>
              <a:rPr lang="en-GB" dirty="0"/>
              <a:t>of children with disabilities due to </a:t>
            </a:r>
            <a:r>
              <a:rPr lang="en-GB" b="1" dirty="0" smtClean="0"/>
              <a:t>increased </a:t>
            </a:r>
            <a:r>
              <a:rPr lang="en-GB" b="1" dirty="0"/>
              <a:t>dependency </a:t>
            </a:r>
            <a:r>
              <a:rPr lang="en-GB" dirty="0"/>
              <a:t>on others</a:t>
            </a:r>
            <a:r>
              <a:rPr lang="en-GB" baseline="0" dirty="0"/>
              <a:t> </a:t>
            </a:r>
            <a:r>
              <a:rPr lang="en-GB" b="1" dirty="0"/>
              <a:t>in personal hygiene</a:t>
            </a:r>
            <a:r>
              <a:rPr lang="en-GB" dirty="0"/>
              <a:t>; lack of awareness of children on what is defined as abuse</a:t>
            </a:r>
            <a:r>
              <a:rPr lang="en-GB" baseline="0" dirty="0"/>
              <a:t> / </a:t>
            </a:r>
            <a:r>
              <a:rPr lang="en-GB" dirty="0"/>
              <a:t>recognise boundaries between assistance in personal care and sexual abuse; </a:t>
            </a:r>
          </a:p>
          <a:p>
            <a:pPr marL="171436" indent="-171436">
              <a:buFontTx/>
              <a:buChar char="-"/>
              <a:defRPr/>
            </a:pPr>
            <a:r>
              <a:rPr lang="en-GB" dirty="0" smtClean="0"/>
              <a:t>Easy</a:t>
            </a:r>
            <a:r>
              <a:rPr lang="en-GB" baseline="0" dirty="0" smtClean="0"/>
              <a:t> targets: </a:t>
            </a:r>
            <a:r>
              <a:rPr lang="en-GB" dirty="0" err="1" smtClean="0"/>
              <a:t>CwD</a:t>
            </a:r>
            <a:r>
              <a:rPr lang="en-GB" dirty="0" smtClean="0"/>
              <a:t> are </a:t>
            </a:r>
            <a:r>
              <a:rPr lang="en-GB" b="1" dirty="0"/>
              <a:t>perceived as lacking capacities to defend themselves or not having the skills to deal with abuse</a:t>
            </a:r>
            <a:r>
              <a:rPr lang="en-GB" dirty="0"/>
              <a:t>. perpetrators feel superiority and dominance</a:t>
            </a:r>
            <a:r>
              <a:rPr lang="en-GB" baseline="0" dirty="0"/>
              <a:t> /</a:t>
            </a:r>
            <a:r>
              <a:rPr lang="en-GB" dirty="0"/>
              <a:t> “unequal division of power”.</a:t>
            </a:r>
            <a:r>
              <a:rPr lang="en-GB" baseline="0" dirty="0"/>
              <a:t> Vulnerability is increased due to difficulty in </a:t>
            </a:r>
            <a:r>
              <a:rPr lang="en-GB" dirty="0"/>
              <a:t>reporting abuse; </a:t>
            </a:r>
            <a:r>
              <a:rPr lang="en-GB" b="1" dirty="0"/>
              <a:t>nobody will believe them </a:t>
            </a:r>
            <a:r>
              <a:rPr lang="en-GB" dirty="0"/>
              <a:t>/ignored due to stereotypes related to their disability. </a:t>
            </a:r>
          </a:p>
          <a:p>
            <a:pPr marL="171436" indent="-171436">
              <a:buFontTx/>
              <a:buChar char="-"/>
              <a:defRPr/>
            </a:pPr>
            <a:r>
              <a:rPr lang="en-GB" b="1" dirty="0"/>
              <a:t>Domestic </a:t>
            </a:r>
            <a:r>
              <a:rPr lang="en-GB" b="1" dirty="0" smtClean="0"/>
              <a:t>violence</a:t>
            </a:r>
            <a:r>
              <a:rPr lang="en-GB" dirty="0"/>
              <a:t>: exhaustion of parents and carers and lack of family support services. difficulties in identifying and prosecuting domestic violence</a:t>
            </a:r>
          </a:p>
          <a:p>
            <a:pPr marL="171436" indent="-171436" defTabSz="914326">
              <a:buFontTx/>
              <a:buChar char="-"/>
              <a:defRPr/>
            </a:pPr>
            <a:r>
              <a:rPr lang="en-GB" b="1" dirty="0"/>
              <a:t>Institutional </a:t>
            </a:r>
            <a:r>
              <a:rPr lang="en-GB" b="1" dirty="0" smtClean="0"/>
              <a:t>care</a:t>
            </a:r>
            <a:r>
              <a:rPr lang="en-GB" b="1" dirty="0"/>
              <a:t>:</a:t>
            </a:r>
            <a:r>
              <a:rPr lang="en-GB" b="1" baseline="0" dirty="0"/>
              <a:t> </a:t>
            </a:r>
            <a:r>
              <a:rPr lang="en-US" dirty="0"/>
              <a:t>overextended and untrained personnel, professional burnout of staff, lack of resources and problematic working conditions. With regard to the education setting, </a:t>
            </a:r>
            <a:r>
              <a:rPr lang="en-IE" dirty="0"/>
              <a:t>respondents referred that low capacity, limited qualifications and lack of communication techniques.</a:t>
            </a:r>
            <a:endParaRPr lang="en-GB" dirty="0"/>
          </a:p>
        </p:txBody>
      </p:sp>
      <p:sp>
        <p:nvSpPr>
          <p:cNvPr id="4" name="Slide Number Placeholder 3"/>
          <p:cNvSpPr>
            <a:spLocks noGrp="1"/>
          </p:cNvSpPr>
          <p:nvPr>
            <p:ph type="sldNum" sz="quarter" idx="10"/>
          </p:nvPr>
        </p:nvSpPr>
        <p:spPr/>
        <p:txBody>
          <a:bodyPr/>
          <a:lstStyle/>
          <a:p>
            <a:fld id="{8960A291-5902-4A74-959F-04EA03A65523}"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96514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420" y="1988840"/>
            <a:ext cx="8353160" cy="1440160"/>
          </a:xfrm>
        </p:spPr>
        <p:txBody>
          <a:bodyPr>
            <a:normAutofit/>
          </a:bodyPr>
          <a:lstStyle>
            <a:lvl1pPr marL="0" indent="0" algn="l">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itle 7"/>
          <p:cNvSpPr>
            <a:spLocks noGrp="1"/>
          </p:cNvSpPr>
          <p:nvPr>
            <p:ph type="title"/>
          </p:nvPr>
        </p:nvSpPr>
        <p:spPr>
          <a:xfrm>
            <a:off x="395420" y="1268700"/>
            <a:ext cx="8353160" cy="648090"/>
          </a:xfrm>
        </p:spPr>
        <p:txBody>
          <a:bodyPr anchor="t" anchorCtr="0"/>
          <a:lstStyle>
            <a:lvl1pPr algn="l">
              <a:defRPr/>
            </a:lvl1pPr>
          </a:lstStyle>
          <a:p>
            <a:r>
              <a:rPr lang="en-US" smtClean="0"/>
              <a:t>Click to edit Master title style</a:t>
            </a:r>
            <a:endParaRPr lang="en-GB" dirty="0"/>
          </a:p>
        </p:txBody>
      </p:sp>
      <p:sp>
        <p:nvSpPr>
          <p:cNvPr id="2" name="Date Placeholder 1"/>
          <p:cNvSpPr>
            <a:spLocks noGrp="1"/>
          </p:cNvSpPr>
          <p:nvPr>
            <p:ph type="dt" sz="half" idx="10"/>
          </p:nvPr>
        </p:nvSpPr>
        <p:spPr/>
        <p:txBody>
          <a:bodyPr/>
          <a:lstStyle/>
          <a:p>
            <a:fld id="{FA9F1BF8-F3E1-496C-8DA7-42A6F4A76737}" type="datetimeFigureOut">
              <a:rPr lang="en-GB" smtClean="0"/>
              <a:t>17/09/2015</a:t>
            </a:fld>
            <a:endParaRPr lang="en-GB"/>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21468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Start Page">
    <p:spTree>
      <p:nvGrpSpPr>
        <p:cNvPr id="1" name=""/>
        <p:cNvGrpSpPr/>
        <p:nvPr/>
      </p:nvGrpSpPr>
      <p:grpSpPr>
        <a:xfrm>
          <a:off x="0" y="0"/>
          <a:ext cx="0" cy="0"/>
          <a:chOff x="0" y="0"/>
          <a:chExt cx="0" cy="0"/>
        </a:xfrm>
      </p:grpSpPr>
      <p:sp>
        <p:nvSpPr>
          <p:cNvPr id="2" name="Title 1"/>
          <p:cNvSpPr>
            <a:spLocks noGrp="1"/>
          </p:cNvSpPr>
          <p:nvPr>
            <p:ph type="ctrTitle"/>
          </p:nvPr>
        </p:nvSpPr>
        <p:spPr>
          <a:xfrm>
            <a:off x="3131840" y="540000"/>
            <a:ext cx="5760640" cy="2168920"/>
          </a:xfrm>
        </p:spPr>
        <p:txBody>
          <a:bodyPr anchor="t" anchorCtr="0"/>
          <a:lstStyle>
            <a:lvl1pPr algn="r">
              <a:defRPr baseline="0">
                <a:latin typeface="Arial" pitchFamily="34" charset="0"/>
              </a:defRPr>
            </a:lvl1pPr>
          </a:lstStyle>
          <a:p>
            <a:r>
              <a:rPr lang="en-US" dirty="0" smtClean="0"/>
              <a:t>Click to edit Master title</a:t>
            </a:r>
            <a:endParaRPr lang="en-GB" dirty="0"/>
          </a:p>
        </p:txBody>
      </p:sp>
      <p:sp>
        <p:nvSpPr>
          <p:cNvPr id="3" name="Subtitle 2"/>
          <p:cNvSpPr>
            <a:spLocks noGrp="1"/>
          </p:cNvSpPr>
          <p:nvPr>
            <p:ph type="subTitle" idx="1"/>
          </p:nvPr>
        </p:nvSpPr>
        <p:spPr>
          <a:xfrm>
            <a:off x="3779912" y="2852936"/>
            <a:ext cx="5112088" cy="2016224"/>
          </a:xfrm>
        </p:spPr>
        <p:txBody>
          <a:bodyPr/>
          <a:lstStyle>
            <a:lvl1pPr marL="0" indent="0" algn="r">
              <a:buNone/>
              <a:defRPr baseline="0">
                <a:solidFill>
                  <a:schemeClr val="bg1"/>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baseline="0">
                <a:latin typeface="Arial" pitchFamily="34" charset="0"/>
              </a:defRPr>
            </a:lvl1pPr>
          </a:lstStyle>
          <a:p>
            <a:fld id="{722D54DB-31F6-4C31-A32F-FB6DD0BFEEC2}" type="datetimeFigureOut">
              <a:rPr lang="en-GB" smtClean="0">
                <a:solidFill>
                  <a:prstClr val="black">
                    <a:tint val="75000"/>
                  </a:prstClr>
                </a:solidFill>
              </a:rPr>
              <a:pPr/>
              <a:t>17/09/2015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GB" dirty="0">
              <a:solidFill>
                <a:prstClr val="black">
                  <a:tint val="75000"/>
                </a:prstClr>
              </a:solidFill>
            </a:endParaRPr>
          </a:p>
        </p:txBody>
      </p:sp>
    </p:spTree>
    <p:extLst>
      <p:ext uri="{BB962C8B-B14F-4D97-AF65-F5344CB8AC3E}">
        <p14:creationId xmlns:p14="http://schemas.microsoft.com/office/powerpoint/2010/main" val="377181932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End Page">
    <p:spTree>
      <p:nvGrpSpPr>
        <p:cNvPr id="1" name=""/>
        <p:cNvGrpSpPr/>
        <p:nvPr/>
      </p:nvGrpSpPr>
      <p:grpSpPr>
        <a:xfrm>
          <a:off x="0" y="0"/>
          <a:ext cx="0" cy="0"/>
          <a:chOff x="0" y="0"/>
          <a:chExt cx="0" cy="0"/>
        </a:xfrm>
      </p:grpSpPr>
      <p:sp>
        <p:nvSpPr>
          <p:cNvPr id="2" name="Title 1"/>
          <p:cNvSpPr>
            <a:spLocks noGrp="1"/>
          </p:cNvSpPr>
          <p:nvPr>
            <p:ph type="ctrTitle"/>
          </p:nvPr>
        </p:nvSpPr>
        <p:spPr>
          <a:xfrm>
            <a:off x="3131840" y="540000"/>
            <a:ext cx="5760640" cy="1736872"/>
          </a:xfrm>
        </p:spPr>
        <p:txBody>
          <a:bodyPr anchor="t" anchorCtr="0">
            <a:normAutofit/>
          </a:bodyPr>
          <a:lstStyle>
            <a:lvl1pPr algn="r">
              <a:defRPr sz="3600" b="0"/>
            </a:lvl1pPr>
          </a:lstStyle>
          <a:p>
            <a:r>
              <a:rPr lang="en-US" dirty="0" smtClean="0"/>
              <a:t>Click to edit Master title style</a:t>
            </a:r>
            <a:endParaRPr lang="en-GB" dirty="0"/>
          </a:p>
        </p:txBody>
      </p:sp>
      <p:sp>
        <p:nvSpPr>
          <p:cNvPr id="3" name="Subtitle 2"/>
          <p:cNvSpPr>
            <a:spLocks noGrp="1"/>
          </p:cNvSpPr>
          <p:nvPr>
            <p:ph type="subTitle" idx="1"/>
          </p:nvPr>
        </p:nvSpPr>
        <p:spPr>
          <a:xfrm>
            <a:off x="3132000" y="2420888"/>
            <a:ext cx="5760000" cy="1800200"/>
          </a:xfrm>
        </p:spPr>
        <p:txBody>
          <a:bodyPr>
            <a:normAutofit/>
          </a:bodyPr>
          <a:lstStyle>
            <a:lvl1pPr marL="0" indent="0" algn="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722D54DB-31F6-4C31-A32F-FB6DD0BFEEC2}" type="datetimeFigureOut">
              <a:rPr lang="en-GB" smtClean="0">
                <a:solidFill>
                  <a:prstClr val="black">
                    <a:tint val="75000"/>
                  </a:prstClr>
                </a:solidFill>
              </a:rPr>
              <a:pPr/>
              <a:t>17/09/2015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7" name="Title 1"/>
          <p:cNvSpPr txBox="1">
            <a:spLocks/>
          </p:cNvSpPr>
          <p:nvPr userDrawn="1"/>
        </p:nvSpPr>
        <p:spPr>
          <a:xfrm>
            <a:off x="4680000" y="4149080"/>
            <a:ext cx="4212480" cy="72008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rgbClr val="F9DD16"/>
                </a:solidFill>
                <a:latin typeface="Arial" pitchFamily="34" charset="0"/>
                <a:ea typeface="+mj-ea"/>
                <a:cs typeface="Arial" pitchFamily="34" charset="0"/>
              </a:defRPr>
            </a:lvl1pPr>
          </a:lstStyle>
          <a:p>
            <a:pPr algn="r"/>
            <a:r>
              <a:rPr lang="en-US" dirty="0" smtClean="0"/>
              <a:t>fra.europa.eu</a:t>
            </a:r>
            <a:endParaRPr lang="en-GB" dirty="0"/>
          </a:p>
        </p:txBody>
      </p:sp>
    </p:spTree>
    <p:extLst>
      <p:ext uri="{BB962C8B-B14F-4D97-AF65-F5344CB8AC3E}">
        <p14:creationId xmlns:p14="http://schemas.microsoft.com/office/powerpoint/2010/main" val="426184451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51920" y="3645024"/>
            <a:ext cx="5040560" cy="1440160"/>
          </a:xfrm>
        </p:spPr>
        <p:txBody>
          <a:bodyPr anchor="t" anchorCtr="0">
            <a:normAutofit/>
          </a:bodyPr>
          <a:lstStyle>
            <a:lvl1pPr algn="r">
              <a:defRPr sz="2800" b="0"/>
            </a:lvl1pPr>
          </a:lstStyle>
          <a:p>
            <a:r>
              <a:rPr lang="en-US" dirty="0" smtClean="0"/>
              <a:t>Click to edit Master title style</a:t>
            </a:r>
            <a:endParaRPr lang="en-GB" dirty="0"/>
          </a:p>
        </p:txBody>
      </p:sp>
      <p:sp>
        <p:nvSpPr>
          <p:cNvPr id="3" name="Picture Placeholder 2"/>
          <p:cNvSpPr>
            <a:spLocks noGrp="1"/>
          </p:cNvSpPr>
          <p:nvPr>
            <p:ph type="pic" idx="1"/>
          </p:nvPr>
        </p:nvSpPr>
        <p:spPr>
          <a:xfrm>
            <a:off x="1691680" y="540000"/>
            <a:ext cx="7200800" cy="28803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5" name="Date Placeholder 4"/>
          <p:cNvSpPr>
            <a:spLocks noGrp="1"/>
          </p:cNvSpPr>
          <p:nvPr>
            <p:ph type="dt" sz="half" idx="10"/>
          </p:nvPr>
        </p:nvSpPr>
        <p:spPr/>
        <p:txBody>
          <a:bodyPr/>
          <a:lstStyle/>
          <a:p>
            <a:fld id="{722D54DB-31F6-4C31-A32F-FB6DD0BFEEC2}" type="datetimeFigureOut">
              <a:rPr lang="en-GB" smtClean="0">
                <a:solidFill>
                  <a:prstClr val="black">
                    <a:tint val="75000"/>
                  </a:prstClr>
                </a:solidFill>
              </a:rPr>
              <a:pPr/>
              <a:t>17/09/2015</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Tree>
    <p:extLst>
      <p:ext uri="{BB962C8B-B14F-4D97-AF65-F5344CB8AC3E}">
        <p14:creationId xmlns:p14="http://schemas.microsoft.com/office/powerpoint/2010/main" val="413751837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2D54DB-31F6-4C31-A32F-FB6DD0BFEEC2}" type="datetimeFigureOut">
              <a:rPr lang="en-GB" smtClean="0">
                <a:solidFill>
                  <a:prstClr val="black">
                    <a:tint val="75000"/>
                  </a:prstClr>
                </a:solidFill>
              </a:rPr>
              <a:pPr/>
              <a:t>17/09/2015</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Tree>
    <p:extLst>
      <p:ext uri="{BB962C8B-B14F-4D97-AF65-F5344CB8AC3E}">
        <p14:creationId xmlns:p14="http://schemas.microsoft.com/office/powerpoint/2010/main" val="40255944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25348BB5-1FA7-0D4B-ADED-B94B90DA398C}" type="datetime1">
              <a:rPr lang="fr-FR"/>
              <a:pPr>
                <a:defRPr/>
              </a:pPr>
              <a:t>17/09/2015</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4893CD5-C747-7244-B96B-1008FD9EC943}"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2590235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DF30072-2329-8340-8051-817E20B9C1FC}" type="datetime1">
              <a:rPr lang="fr-FR"/>
              <a:pPr>
                <a:defRPr/>
              </a:pPr>
              <a:t>17/09/2015</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E6929468-6F7C-214F-96F3-28F703BEEDDF}"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45041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F2704E1-8E19-2945-AD62-24A501130469}" type="datetime1">
              <a:rPr lang="fr-FR"/>
              <a:pPr>
                <a:defRPr/>
              </a:pPr>
              <a:t>17/09/2015</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C1540833-A22D-3140-8655-805ABE119FB5}"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2654412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9F51F524-A1A1-E443-94EF-AA13F609E07D}" type="datetime1">
              <a:rPr lang="fr-FR"/>
              <a:pPr>
                <a:defRPr/>
              </a:pPr>
              <a:t>17/09/2015</a:t>
            </a:fld>
            <a:endParaRPr lang="fr-F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787C02D9-5CAE-6F49-B39A-77C4DEEF606E}"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1400816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72CBA03F-6B66-CA40-B03D-85C2154EC1FB}" type="datetime1">
              <a:rPr lang="fr-FR"/>
              <a:pPr>
                <a:defRPr/>
              </a:pPr>
              <a:t>17/09/2015</a:t>
            </a:fld>
            <a:endParaRPr lang="fr-FR"/>
          </a:p>
        </p:txBody>
      </p:sp>
      <p:sp>
        <p:nvSpPr>
          <p:cNvPr id="8"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6FC4E784-A29A-9542-BF23-3EFD3D45C73B}"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40318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pPr>
              <a:defRPr/>
            </a:pPr>
            <a:fld id="{533A3EF2-0C0D-494C-8A7E-1A50A175BF1B}" type="datetime1">
              <a:rPr lang="fr-FR"/>
              <a:pPr>
                <a:defRPr/>
              </a:pPr>
              <a:t>17/09/2015</a:t>
            </a:fld>
            <a:endParaRPr lang="fr-FR"/>
          </a:p>
        </p:txBody>
      </p:sp>
      <p:sp>
        <p:nvSpPr>
          <p:cNvPr id="4"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42615005-49E0-5744-A1CE-3B41637298D7}"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218310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5420" y="4149101"/>
            <a:ext cx="8353160" cy="1440200"/>
          </a:xfrm>
        </p:spPr>
        <p:txBody>
          <a:bodyPr anchor="t">
            <a:normAutofit/>
          </a:bodyPr>
          <a:lstStyle>
            <a:lvl1pPr algn="l">
              <a:defRPr sz="3200" b="1" cap="none" baseline="0"/>
            </a:lvl1pPr>
          </a:lstStyle>
          <a:p>
            <a:r>
              <a:rPr lang="en-US" smtClean="0"/>
              <a:t>Click to edit Master title style</a:t>
            </a:r>
            <a:endParaRPr lang="en-GB" dirty="0"/>
          </a:p>
        </p:txBody>
      </p:sp>
      <p:sp>
        <p:nvSpPr>
          <p:cNvPr id="3" name="Text Placeholder 2"/>
          <p:cNvSpPr>
            <a:spLocks noGrp="1"/>
          </p:cNvSpPr>
          <p:nvPr>
            <p:ph type="body" idx="1"/>
          </p:nvPr>
        </p:nvSpPr>
        <p:spPr>
          <a:xfrm>
            <a:off x="395421" y="1268701"/>
            <a:ext cx="8353160" cy="2808390"/>
          </a:xfrm>
        </p:spPr>
        <p:txBody>
          <a:bodyPr anchor="b">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9F1BF8-F3E1-496C-8DA7-42A6F4A76737}" type="datetimeFigureOut">
              <a:rPr lang="en-GB" smtClean="0"/>
              <a:t>17/09/2015</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828087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375C13B-5399-5342-AD21-2418B752C75F}" type="datetime1">
              <a:rPr lang="fr-FR"/>
              <a:pPr>
                <a:defRPr/>
              </a:pPr>
              <a:t>17/09/2015</a:t>
            </a:fld>
            <a:endParaRPr lang="fr-FR"/>
          </a:p>
        </p:txBody>
      </p:sp>
      <p:sp>
        <p:nvSpPr>
          <p:cNvPr id="3"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C1C841A1-816F-FB41-B0B8-BB234AE9521D}"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35569567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8E3B6C0-B8D2-8245-819A-D84ABB806D5F}" type="datetime1">
              <a:rPr lang="fr-FR"/>
              <a:pPr>
                <a:defRPr/>
              </a:pPr>
              <a:t>17/09/2015</a:t>
            </a:fld>
            <a:endParaRPr lang="fr-F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FBD560CA-3016-744D-A4D1-61490ED317DD}"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995532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B58171B-5920-EB45-86DE-3A2F19089687}" type="datetime1">
              <a:rPr lang="fr-FR"/>
              <a:pPr>
                <a:defRPr/>
              </a:pPr>
              <a:t>17/09/2015</a:t>
            </a:fld>
            <a:endParaRPr lang="fr-F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4C9A3DF6-823B-7E4C-BD31-FCE8731FDB80}"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2787524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4EC7E88-A607-BB4F-AAAD-FF7F5042E002}" type="datetime1">
              <a:rPr lang="fr-FR"/>
              <a:pPr>
                <a:defRPr/>
              </a:pPr>
              <a:t>17/09/2015</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9B31277-E97D-F145-97C1-4BD479897BAD}"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13556826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43505B0-B828-BC4F-B183-53BCCEB7A3F1}" type="datetime1">
              <a:rPr lang="fr-FR"/>
              <a:pPr>
                <a:defRPr/>
              </a:pPr>
              <a:t>17/09/2015</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defTabSz="457200" fontAlgn="base">
              <a:spcBef>
                <a:spcPct val="0"/>
              </a:spcBef>
              <a:spcAft>
                <a:spcPct val="0"/>
              </a:spcAft>
              <a:defRPr/>
            </a:pPr>
            <a:endParaRPr lang="fr-FR">
              <a:solidFill>
                <a:prstClr val="black"/>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87F62048-92C1-5A48-BE10-7A0A2C62AF97}" type="slidenum">
              <a:rPr lang="fr-FR">
                <a:solidFill>
                  <a:prstClr val="white"/>
                </a:solidFill>
              </a:rPr>
              <a:pPr>
                <a:defRPr/>
              </a:pPr>
              <a:t>‹#›</a:t>
            </a:fld>
            <a:endParaRPr lang="fr-FR">
              <a:solidFill>
                <a:prstClr val="white"/>
              </a:solidFill>
            </a:endParaRPr>
          </a:p>
        </p:txBody>
      </p:sp>
    </p:spTree>
    <p:extLst>
      <p:ext uri="{BB962C8B-B14F-4D97-AF65-F5344CB8AC3E}">
        <p14:creationId xmlns:p14="http://schemas.microsoft.com/office/powerpoint/2010/main" val="26901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420" y="1268760"/>
            <a:ext cx="8353160" cy="648072"/>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395420" y="1988840"/>
            <a:ext cx="8353160" cy="4137323"/>
          </a:xfrm>
        </p:spPr>
        <p:txBody>
          <a:bodyPr/>
          <a:lstStyle>
            <a:lvl5pPr>
              <a:defRPr/>
            </a:lvl5pPr>
            <a:lvl6pPr marL="2151063" indent="0">
              <a:buNone/>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FA9F1BF8-F3E1-496C-8DA7-42A6F4A76737}" type="datetimeFigureOut">
              <a:rPr lang="en-GB" smtClean="0"/>
              <a:t>17/09/2015</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69924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420" y="1268700"/>
            <a:ext cx="8353160" cy="648090"/>
          </a:xfrm>
        </p:spPr>
        <p:txBody>
          <a:bodyPr anchor="t" anchorCtr="0"/>
          <a:lstStyle/>
          <a:p>
            <a:r>
              <a:rPr lang="en-US" smtClean="0"/>
              <a:t>Click to edit Master title style</a:t>
            </a:r>
            <a:endParaRPr lang="en-GB" dirty="0"/>
          </a:p>
        </p:txBody>
      </p:sp>
      <p:sp>
        <p:nvSpPr>
          <p:cNvPr id="3" name="Content Placeholder 2"/>
          <p:cNvSpPr>
            <a:spLocks noGrp="1"/>
          </p:cNvSpPr>
          <p:nvPr>
            <p:ph sz="half" idx="1"/>
          </p:nvPr>
        </p:nvSpPr>
        <p:spPr>
          <a:xfrm>
            <a:off x="395420" y="1988800"/>
            <a:ext cx="4100380" cy="41373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988800"/>
            <a:ext cx="4100380" cy="41373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fld id="{FA9F1BF8-F3E1-496C-8DA7-42A6F4A76737}" type="datetimeFigureOut">
              <a:rPr lang="en-GB" smtClean="0"/>
              <a:t>17/09/2015</a:t>
            </a:fld>
            <a:endParaRPr lang="en-GB"/>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65569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420" y="1268700"/>
            <a:ext cx="4101968" cy="864120"/>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95420" y="2204830"/>
            <a:ext cx="4101968" cy="3921333"/>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268700"/>
            <a:ext cx="4103555" cy="864120"/>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04830"/>
            <a:ext cx="4103555" cy="3921333"/>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Date Placeholder 1"/>
          <p:cNvSpPr>
            <a:spLocks noGrp="1"/>
          </p:cNvSpPr>
          <p:nvPr>
            <p:ph type="dt" sz="half" idx="10"/>
          </p:nvPr>
        </p:nvSpPr>
        <p:spPr/>
        <p:txBody>
          <a:bodyPr/>
          <a:lstStyle/>
          <a:p>
            <a:fld id="{FA9F1BF8-F3E1-496C-8DA7-42A6F4A76737}" type="datetimeFigureOut">
              <a:rPr lang="en-GB" smtClean="0"/>
              <a:t>17/09/2015</a:t>
            </a:fld>
            <a:endParaRPr lang="en-GB"/>
          </a:p>
        </p:txBody>
      </p:sp>
      <p:sp>
        <p:nvSpPr>
          <p:cNvPr id="7" name="Footer Placeholder 6"/>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55897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420" y="1268760"/>
            <a:ext cx="8291380" cy="648072"/>
          </a:xfrm>
        </p:spPr>
        <p:txBody>
          <a:bodyPr anchor="t" anchorCtr="0">
            <a:normAutofit/>
          </a:bodyPr>
          <a:lstStyle>
            <a:lvl1pPr algn="l">
              <a:defRPr sz="3200" b="1">
                <a:latin typeface="DaxlinePro-Regular" pitchFamily="50"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275820" y="1988840"/>
            <a:ext cx="5410980" cy="4137323"/>
          </a:xfrm>
        </p:spPr>
        <p:txBody>
          <a:bodyPr/>
          <a:lstStyle>
            <a:lvl1pPr>
              <a:defRPr sz="2000">
                <a:latin typeface="DaxlinePro-Regular" pitchFamily="50" charset="0"/>
                <a:cs typeface="Arial" pitchFamily="34" charset="0"/>
              </a:defRPr>
            </a:lvl1pPr>
            <a:lvl2pPr>
              <a:defRPr sz="1800">
                <a:latin typeface="DaxlinePro-Regular" pitchFamily="50" charset="0"/>
                <a:cs typeface="Arial" pitchFamily="34" charset="0"/>
              </a:defRPr>
            </a:lvl2pPr>
            <a:lvl3pPr>
              <a:defRPr sz="1800">
                <a:latin typeface="DaxlinePro-Regular" pitchFamily="50" charset="0"/>
                <a:cs typeface="Arial" pitchFamily="34" charset="0"/>
              </a:defRPr>
            </a:lvl3pPr>
            <a:lvl4pPr>
              <a:defRPr sz="1600">
                <a:latin typeface="DaxlinePro-Regular" pitchFamily="50" charset="0"/>
                <a:cs typeface="Arial" pitchFamily="34" charset="0"/>
              </a:defRPr>
            </a:lvl4pPr>
            <a:lvl5pPr>
              <a:defRPr sz="1600">
                <a:latin typeface="DaxlinePro-Regular" pitchFamily="50" charset="0"/>
                <a:cs typeface="Arial" pitchFamily="34" charset="0"/>
              </a:defRPr>
            </a:lvl5pPr>
            <a:lvl6pPr>
              <a:defRPr sz="1600"/>
            </a:lvl6pPr>
            <a:lvl7pPr>
              <a:defRPr sz="16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395421" y="1988840"/>
            <a:ext cx="2736380" cy="4137323"/>
          </a:xfrm>
        </p:spPr>
        <p:txBody>
          <a:bodyPr>
            <a:normAutofit/>
          </a:bodyPr>
          <a:lstStyle>
            <a:lvl1pPr marL="0" indent="0">
              <a:buNone/>
              <a:defRPr sz="2000">
                <a:latin typeface="DaxlinePro-Regular" pitchFamily="50"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F1BF8-F3E1-496C-8DA7-42A6F4A76737}" type="datetimeFigureOut">
              <a:rPr lang="en-GB" smtClean="0"/>
              <a:t>17/09/2015</a:t>
            </a:fld>
            <a:endParaRPr lang="en-GB" dirty="0"/>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035247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36120" y="1264240"/>
            <a:ext cx="3456480" cy="1228629"/>
          </a:xfrm>
        </p:spPr>
        <p:txBody>
          <a:bodyPr anchor="t" anchorCtr="0"/>
          <a:lstStyle>
            <a:lvl1pPr algn="l">
              <a:defRPr sz="2000" b="1"/>
            </a:lvl1pPr>
          </a:lstStyle>
          <a:p>
            <a:r>
              <a:rPr lang="en-US" smtClean="0"/>
              <a:t>Click to edit Master title style</a:t>
            </a:r>
            <a:endParaRPr lang="en-GB" dirty="0"/>
          </a:p>
        </p:txBody>
      </p:sp>
      <p:sp>
        <p:nvSpPr>
          <p:cNvPr id="3" name="Picture Placeholder 2"/>
          <p:cNvSpPr>
            <a:spLocks noGrp="1"/>
          </p:cNvSpPr>
          <p:nvPr>
            <p:ph type="pic" idx="1"/>
          </p:nvPr>
        </p:nvSpPr>
        <p:spPr>
          <a:xfrm>
            <a:off x="251400" y="1264241"/>
            <a:ext cx="5040700" cy="4757119"/>
          </a:xfrm>
        </p:spPr>
        <p:txBody>
          <a:bodyPr/>
          <a:lstStyle>
            <a:lvl1pPr marL="0" indent="0" algn="l">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5436120" y="2564880"/>
            <a:ext cx="3456480" cy="3456480"/>
          </a:xfrm>
        </p:spPr>
        <p:txBody>
          <a:bodyPr/>
          <a:lstStyle>
            <a:lvl1pPr marL="0" indent="0">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F1BF8-F3E1-496C-8DA7-42A6F4A76737}" type="datetimeFigureOut">
              <a:rPr lang="en-GB" smtClean="0"/>
              <a:t>17/09/2015</a:t>
            </a:fld>
            <a:endParaRPr lang="en-GB"/>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68523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F1BF8-F3E1-496C-8DA7-42A6F4A76737}" type="datetimeFigureOut">
              <a:rPr lang="en-GB" smtClean="0"/>
              <a:t>17/09/2015</a:t>
            </a:fld>
            <a:endParaRPr lang="en-GB"/>
          </a:p>
        </p:txBody>
      </p:sp>
      <p:sp>
        <p:nvSpPr>
          <p:cNvPr id="3" name="Footer Placeholder 2"/>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04699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pPr>
              <a:defRPr/>
            </a:pPr>
            <a:fld id="{533A3EF2-0C0D-494C-8A7E-1A50A175BF1B}" type="datetime1">
              <a:rPr lang="fr-FR"/>
              <a:pPr>
                <a:defRPr/>
              </a:pPr>
              <a:t>17/09/2015</a:t>
            </a:fld>
            <a:endParaRPr lang="fr-FR"/>
          </a:p>
        </p:txBody>
      </p:sp>
      <p:sp>
        <p:nvSpPr>
          <p:cNvPr id="4"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5" charset="0"/>
                <a:ea typeface="ヒラギノ角ゴ Pro W3" pitchFamily="-105" charset="-128"/>
                <a:cs typeface="ヒラギノ角ゴ Pro W3" pitchFamily="-105" charset="-128"/>
              </a:defRPr>
            </a:lvl1pPr>
          </a:lstStyle>
          <a:p>
            <a:pPr>
              <a:defRPr/>
            </a:pPr>
            <a:endParaRPr lang="fr-FR"/>
          </a:p>
        </p:txBody>
      </p:sp>
      <p:sp>
        <p:nvSpPr>
          <p:cNvPr id="5"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2615005-49E0-5744-A1CE-3B41637298D7}" type="slidenum">
              <a:rPr lang="fr-FR"/>
              <a:pPr>
                <a:defRPr/>
              </a:pPr>
              <a:t>‹#›</a:t>
            </a:fld>
            <a:endParaRPr lang="fr-FR"/>
          </a:p>
        </p:txBody>
      </p:sp>
    </p:spTree>
    <p:extLst>
      <p:ext uri="{BB962C8B-B14F-4D97-AF65-F5344CB8AC3E}">
        <p14:creationId xmlns:p14="http://schemas.microsoft.com/office/powerpoint/2010/main" val="177484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2.wmf"/><Relationship Id="rId5" Type="http://schemas.openxmlformats.org/officeDocument/2006/relationships/theme" Target="../theme/theme2.xml"/><Relationship Id="rId4"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420" y="1268700"/>
            <a:ext cx="8353160" cy="648132"/>
          </a:xfrm>
          <a:prstGeom prst="rect">
            <a:avLst/>
          </a:prstGeom>
        </p:spPr>
        <p:txBody>
          <a:bodyPr vert="horz" lIns="91440" tIns="45720" rIns="91440" bIns="45720" rtlCol="0" anchor="t" anchorCtr="0">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395420" y="1988800"/>
            <a:ext cx="8353160" cy="413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494065"/>
            <a:ext cx="2133600" cy="365125"/>
          </a:xfrm>
          <a:prstGeom prst="rect">
            <a:avLst/>
          </a:prstGeom>
        </p:spPr>
        <p:txBody>
          <a:bodyPr vert="horz" lIns="91440" tIns="45720" rIns="91440" bIns="45720" rtlCol="0" anchor="ctr"/>
          <a:lstStyle>
            <a:lvl1pPr algn="l">
              <a:defRPr sz="1200">
                <a:solidFill>
                  <a:schemeClr val="tx1">
                    <a:tint val="75000"/>
                  </a:schemeClr>
                </a:solidFill>
                <a:latin typeface="DaxlinePro-Regular" pitchFamily="50" charset="0"/>
              </a:defRPr>
            </a:lvl1pPr>
          </a:lstStyle>
          <a:p>
            <a:fld id="{FA9F1BF8-F3E1-496C-8DA7-42A6F4A76737}" type="datetimeFigureOut">
              <a:rPr lang="en-GB" smtClean="0"/>
              <a:pPr/>
              <a:t>17/09/2015</a:t>
            </a:fld>
            <a:endParaRPr lang="en-GB"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latin typeface="DaxlinePro-Regular" pitchFamily="50" charset="0"/>
              </a:defRPr>
            </a:lvl1pPr>
          </a:lstStyle>
          <a:p>
            <a:endParaRPr lang="en-GB" dirty="0"/>
          </a:p>
        </p:txBody>
      </p:sp>
    </p:spTree>
    <p:extLst>
      <p:ext uri="{BB962C8B-B14F-4D97-AF65-F5344CB8AC3E}">
        <p14:creationId xmlns:p14="http://schemas.microsoft.com/office/powerpoint/2010/main" val="3124678842"/>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3" r:id="rId3"/>
    <p:sldLayoutId id="2147483665" r:id="rId4"/>
    <p:sldLayoutId id="2147483666" r:id="rId5"/>
    <p:sldLayoutId id="2147483669" r:id="rId6"/>
    <p:sldLayoutId id="2147483670" r:id="rId7"/>
    <p:sldLayoutId id="2147483668" r:id="rId8"/>
    <p:sldLayoutId id="2147483681" r:id="rId9"/>
  </p:sldLayoutIdLst>
  <p:txStyles>
    <p:titleStyle>
      <a:lvl1pPr algn="l" defTabSz="914400" rtl="0" eaLnBrk="1" latinLnBrk="0" hangingPunct="1">
        <a:spcBef>
          <a:spcPct val="0"/>
        </a:spcBef>
        <a:buNone/>
        <a:defRPr sz="3200" b="1" kern="1200">
          <a:solidFill>
            <a:srgbClr val="003399"/>
          </a:solidFill>
          <a:latin typeface="DaxlinePro-Regular" pitchFamily="50"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rgbClr val="003399"/>
          </a:solidFill>
          <a:latin typeface="DaxlinePro-Regular" pitchFamily="50" charset="0"/>
          <a:ea typeface="+mn-ea"/>
          <a:cs typeface="Arial" pitchFamily="34" charset="0"/>
        </a:defRPr>
      </a:lvl1pPr>
      <a:lvl2pPr marL="717550" indent="-358775" algn="l" defTabSz="914400" rtl="0" eaLnBrk="1" latinLnBrk="0" hangingPunct="1">
        <a:spcBef>
          <a:spcPct val="20000"/>
        </a:spcBef>
        <a:buFont typeface="Arial" pitchFamily="34" charset="0"/>
        <a:buChar char="–"/>
        <a:defRPr sz="2000" kern="1200">
          <a:solidFill>
            <a:srgbClr val="003399"/>
          </a:solidFill>
          <a:latin typeface="DaxlinePro-Regular" pitchFamily="50" charset="0"/>
          <a:ea typeface="+mn-ea"/>
          <a:cs typeface="Arial" pitchFamily="34" charset="0"/>
        </a:defRPr>
      </a:lvl2pPr>
      <a:lvl3pPr marL="1076325" indent="-358775" algn="l" defTabSz="914400" rtl="0" eaLnBrk="1" latinLnBrk="0" hangingPunct="1">
        <a:spcBef>
          <a:spcPct val="20000"/>
        </a:spcBef>
        <a:buFont typeface="Arial" pitchFamily="34" charset="0"/>
        <a:buChar char="•"/>
        <a:defRPr sz="2000" kern="1200">
          <a:solidFill>
            <a:srgbClr val="003399"/>
          </a:solidFill>
          <a:latin typeface="DaxlinePro-Regular" pitchFamily="50" charset="0"/>
          <a:ea typeface="+mn-ea"/>
          <a:cs typeface="Arial" pitchFamily="34" charset="0"/>
        </a:defRPr>
      </a:lvl3pPr>
      <a:lvl4pPr marL="1435100" indent="-358775" algn="l" defTabSz="914400" rtl="0" eaLnBrk="1" latinLnBrk="0" hangingPunct="1">
        <a:spcBef>
          <a:spcPct val="20000"/>
        </a:spcBef>
        <a:buFont typeface="Arial" pitchFamily="34" charset="0"/>
        <a:buChar char="–"/>
        <a:defRPr sz="1800" kern="1200">
          <a:solidFill>
            <a:srgbClr val="003399"/>
          </a:solidFill>
          <a:latin typeface="DaxlinePro-Regular" pitchFamily="50" charset="0"/>
          <a:ea typeface="+mn-ea"/>
          <a:cs typeface="Arial" pitchFamily="34" charset="0"/>
        </a:defRPr>
      </a:lvl4pPr>
      <a:lvl5pPr marL="1792288" indent="-357188" algn="l" defTabSz="914400" rtl="0" eaLnBrk="1" latinLnBrk="0" hangingPunct="1">
        <a:spcBef>
          <a:spcPct val="20000"/>
        </a:spcBef>
        <a:buFont typeface="Arial" pitchFamily="34" charset="0"/>
        <a:buChar char="»"/>
        <a:defRPr sz="1800" kern="1200">
          <a:solidFill>
            <a:srgbClr val="003399"/>
          </a:solidFill>
          <a:latin typeface="DaxlinePro-Regular" pitchFamily="50" charset="0"/>
          <a:ea typeface="+mn-ea"/>
          <a:cs typeface="Arial" pitchFamily="34" charset="0"/>
        </a:defRPr>
      </a:lvl5pPr>
      <a:lvl6pPr marL="2151063" indent="-358775" algn="l" defTabSz="914400" rtl="0" eaLnBrk="1" latinLnBrk="0" hangingPunct="1">
        <a:spcBef>
          <a:spcPct val="20000"/>
        </a:spcBef>
        <a:buFont typeface="Arial" pitchFamily="34" charset="0"/>
        <a:buChar char="•"/>
        <a:defRPr sz="1800" kern="1200">
          <a:solidFill>
            <a:srgbClr val="003399"/>
          </a:solidFill>
          <a:latin typeface="DaxlinePro-Regular" pitchFamily="50" charset="0"/>
          <a:ea typeface="+mn-ea"/>
          <a:cs typeface="+mn-cs"/>
        </a:defRPr>
      </a:lvl6pPr>
      <a:lvl7pPr marL="2509838" indent="-358775" algn="l" defTabSz="914400" rtl="0" eaLnBrk="1" latinLnBrk="0" hangingPunct="1">
        <a:spcBef>
          <a:spcPct val="20000"/>
        </a:spcBef>
        <a:buFont typeface="Arial" pitchFamily="34" charset="0"/>
        <a:buChar char="•"/>
        <a:defRPr sz="1800" kern="1200">
          <a:solidFill>
            <a:srgbClr val="003399"/>
          </a:solidFill>
          <a:latin typeface="DaxlinePro-Regular" pitchFamily="50" charset="0"/>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274638"/>
            <a:ext cx="8219256"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pitchFamily="34" charset="0"/>
              </a:defRPr>
            </a:lvl1pPr>
          </a:lstStyle>
          <a:p>
            <a:fld id="{722D54DB-31F6-4C31-A32F-FB6DD0BFEEC2}" type="datetimeFigureOut">
              <a:rPr lang="en-GB" smtClean="0">
                <a:solidFill>
                  <a:prstClr val="black">
                    <a:tint val="75000"/>
                  </a:prstClr>
                </a:solidFill>
              </a:rPr>
              <a:pPr/>
              <a:t>17/09/2015</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aseline="0">
                <a:solidFill>
                  <a:schemeClr val="tx1">
                    <a:tint val="75000"/>
                  </a:schemeClr>
                </a:solidFill>
                <a:latin typeface="Arial" pitchFamily="34" charset="0"/>
              </a:defRPr>
            </a:lvl1pPr>
          </a:lstStyle>
          <a:p>
            <a:endParaRPr lang="en-GB" dirty="0">
              <a:solidFill>
                <a:prstClr val="black">
                  <a:tint val="75000"/>
                </a:prstClr>
              </a:solidFill>
            </a:endParaRPr>
          </a:p>
        </p:txBody>
      </p:sp>
    </p:spTree>
    <p:extLst>
      <p:ext uri="{BB962C8B-B14F-4D97-AF65-F5344CB8AC3E}">
        <p14:creationId xmlns:p14="http://schemas.microsoft.com/office/powerpoint/2010/main" val="319465403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iming>
    <p:tnLst>
      <p:par>
        <p:cTn id="1" dur="indefinite" restart="never" nodeType="tmRoot"/>
      </p:par>
    </p:tnLst>
  </p:timing>
  <p:txStyles>
    <p:titleStyle>
      <a:lvl1pPr algn="l" defTabSz="914400" rtl="0" eaLnBrk="1" latinLnBrk="0" hangingPunct="1">
        <a:spcBef>
          <a:spcPct val="0"/>
        </a:spcBef>
        <a:buNone/>
        <a:defRPr sz="4400" kern="1200" baseline="0">
          <a:solidFill>
            <a:srgbClr val="F9DD16"/>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003399"/>
          </a:solidFill>
          <a:latin typeface="Arial" pitchFamily="34" charset="0"/>
          <a:ea typeface="+mn-ea"/>
          <a:cs typeface="Arial" pitchFamily="34" charset="0"/>
        </a:defRPr>
      </a:lvl1pPr>
      <a:lvl2pPr marL="717550" indent="-358775" algn="l" defTabSz="914400" rtl="0" eaLnBrk="1" latinLnBrk="0" hangingPunct="1">
        <a:spcBef>
          <a:spcPct val="20000"/>
        </a:spcBef>
        <a:buFont typeface="Arial" pitchFamily="34" charset="0"/>
        <a:buChar char="–"/>
        <a:defRPr sz="2800" kern="1200" baseline="0">
          <a:solidFill>
            <a:srgbClr val="003399"/>
          </a:solidFill>
          <a:latin typeface="Arial" pitchFamily="34" charset="0"/>
          <a:ea typeface="+mn-ea"/>
          <a:cs typeface="Arial" pitchFamily="34" charset="0"/>
        </a:defRPr>
      </a:lvl2pPr>
      <a:lvl3pPr marL="1076325" indent="-358775" algn="l" defTabSz="914400" rtl="0" eaLnBrk="1" latinLnBrk="0" hangingPunct="1">
        <a:spcBef>
          <a:spcPct val="20000"/>
        </a:spcBef>
        <a:buFont typeface="Arial" pitchFamily="34" charset="0"/>
        <a:buChar char="•"/>
        <a:defRPr sz="2400" kern="1200" baseline="0">
          <a:solidFill>
            <a:srgbClr val="003399"/>
          </a:solidFill>
          <a:latin typeface="Arial" pitchFamily="34" charset="0"/>
          <a:ea typeface="+mn-ea"/>
          <a:cs typeface="Arial" pitchFamily="34" charset="0"/>
        </a:defRPr>
      </a:lvl3pPr>
      <a:lvl4pPr marL="1435100" indent="-358775" algn="l" defTabSz="914400" rtl="0" eaLnBrk="1" latinLnBrk="0" hangingPunct="1">
        <a:spcBef>
          <a:spcPct val="20000"/>
        </a:spcBef>
        <a:buFont typeface="Arial" pitchFamily="34" charset="0"/>
        <a:buChar char="–"/>
        <a:defRPr sz="2000" kern="1200" baseline="0">
          <a:solidFill>
            <a:srgbClr val="003399"/>
          </a:solidFill>
          <a:latin typeface="Arial" pitchFamily="34" charset="0"/>
          <a:ea typeface="+mn-ea"/>
          <a:cs typeface="Arial" pitchFamily="34" charset="0"/>
        </a:defRPr>
      </a:lvl4pPr>
      <a:lvl5pPr marL="1792288" indent="-357188" algn="l" defTabSz="914400" rtl="0" eaLnBrk="1" latinLnBrk="0" hangingPunct="1">
        <a:spcBef>
          <a:spcPct val="20000"/>
        </a:spcBef>
        <a:buFont typeface="Arial" pitchFamily="34" charset="0"/>
        <a:buChar char="»"/>
        <a:defRPr sz="2000" kern="1200" baseline="0">
          <a:solidFill>
            <a:srgbClr val="003399"/>
          </a:solidFill>
          <a:latin typeface="Arial" pitchFamily="34" charset="0"/>
          <a:ea typeface="+mn-ea"/>
          <a:cs typeface="Arial" pitchFamily="34" charset="0"/>
        </a:defRPr>
      </a:lvl5pPr>
      <a:lvl6pPr marL="2151063" indent="-358775" algn="l" defTabSz="914400" rtl="0" eaLnBrk="1" latinLnBrk="0" hangingPunct="1">
        <a:spcBef>
          <a:spcPct val="20000"/>
        </a:spcBef>
        <a:buFont typeface="Arial" pitchFamily="34" charset="0"/>
        <a:buChar char="•"/>
        <a:defRPr sz="2000" kern="1200" baseline="0">
          <a:solidFill>
            <a:srgbClr val="003399"/>
          </a:solidFill>
          <a:latin typeface="Arial" pitchFamily="34" charset="0"/>
          <a:ea typeface="+mn-ea"/>
          <a:cs typeface="+mn-cs"/>
        </a:defRPr>
      </a:lvl6pPr>
      <a:lvl7pPr marL="2509838" indent="-358775" algn="l" defTabSz="914400" rtl="0" eaLnBrk="1" latinLnBrk="0" hangingPunct="1">
        <a:spcBef>
          <a:spcPct val="20000"/>
        </a:spcBef>
        <a:buFont typeface="Arial" pitchFamily="34" charset="0"/>
        <a:buChar char="•"/>
        <a:defRPr sz="2000" kern="1200" baseline="0">
          <a:solidFill>
            <a:srgbClr val="003399"/>
          </a:solidFill>
          <a:latin typeface="Arial" pitchFamily="34" charset="0"/>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1227138"/>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1027" name="Espace réservé du texte 2"/>
          <p:cNvSpPr>
            <a:spLocks noGrp="1"/>
          </p:cNvSpPr>
          <p:nvPr>
            <p:ph type="body" idx="1"/>
          </p:nvPr>
        </p:nvSpPr>
        <p:spPr bwMode="auto">
          <a:xfrm>
            <a:off x="1090613" y="2276475"/>
            <a:ext cx="7596187" cy="384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cs typeface="Arial" charset="0"/>
              </a:defRPr>
            </a:lvl1pPr>
          </a:lstStyle>
          <a:p>
            <a:pPr defTabSz="457200" fontAlgn="base">
              <a:spcBef>
                <a:spcPct val="0"/>
              </a:spcBef>
              <a:spcAft>
                <a:spcPct val="0"/>
              </a:spcAft>
              <a:defRPr/>
            </a:pPr>
            <a:fld id="{D3E6FACD-4671-8B4E-9773-9A8D68E7C078}" type="datetime1">
              <a:rPr lang="fr-FR">
                <a:latin typeface="Arial" charset="0"/>
              </a:rPr>
              <a:pPr defTabSz="457200" fontAlgn="base">
                <a:spcBef>
                  <a:spcPct val="0"/>
                </a:spcBef>
                <a:spcAft>
                  <a:spcPct val="0"/>
                </a:spcAft>
                <a:defRPr/>
              </a:pPr>
              <a:t>17/09/2015</a:t>
            </a:fld>
            <a:endParaRPr lang="fr-FR">
              <a:latin typeface="Arial" charset="0"/>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cs typeface="Arial" charset="0"/>
              </a:defRPr>
            </a:lvl1pPr>
          </a:lstStyle>
          <a:p>
            <a:pPr defTabSz="457200" fontAlgn="base">
              <a:spcBef>
                <a:spcPct val="0"/>
              </a:spcBef>
              <a:spcAft>
                <a:spcPct val="0"/>
              </a:spcAft>
              <a:defRPr/>
            </a:pPr>
            <a:fld id="{FCF8E92C-1A0D-0F48-AC7A-BAB4B455AA2B}" type="slidenum">
              <a:rPr lang="fr-FR">
                <a:solidFill>
                  <a:prstClr val="white"/>
                </a:solidFill>
                <a:latin typeface="Arial" charset="0"/>
              </a:rPr>
              <a:pPr defTabSz="457200" fontAlgn="base">
                <a:spcBef>
                  <a:spcPct val="0"/>
                </a:spcBef>
                <a:spcAft>
                  <a:spcPct val="0"/>
                </a:spcAft>
                <a:defRPr/>
              </a:pPr>
              <a:t>‹#›</a:t>
            </a:fld>
            <a:endParaRPr lang="fr-FR">
              <a:solidFill>
                <a:prstClr val="white"/>
              </a:solidFill>
              <a:latin typeface="Arial" charset="0"/>
            </a:endParaRPr>
          </a:p>
        </p:txBody>
      </p:sp>
      <p:sp>
        <p:nvSpPr>
          <p:cNvPr id="10" name="Espace réservé du numéro de diapositive 5"/>
          <p:cNvSpPr txBox="1">
            <a:spLocks/>
          </p:cNvSpPr>
          <p:nvPr/>
        </p:nvSpPr>
        <p:spPr>
          <a:xfrm>
            <a:off x="7145338" y="6469063"/>
            <a:ext cx="1905000" cy="469900"/>
          </a:xfrm>
          <a:prstGeom prst="rect">
            <a:avLst/>
          </a:prstGeom>
        </p:spPr>
        <p:txBody>
          <a:bodyPr/>
          <a:lstStyle>
            <a:defPPr>
              <a:defRPr lang="fr-FR"/>
            </a:defPPr>
            <a:lvl1pPr algn="r" defTabSz="457200" rtl="0" fontAlgn="base">
              <a:spcBef>
                <a:spcPct val="0"/>
              </a:spcBef>
              <a:spcAft>
                <a:spcPct val="0"/>
              </a:spcAft>
              <a:defRPr sz="1400" kern="1200">
                <a:solidFill>
                  <a:srgbClr val="0F3277"/>
                </a:solidFill>
                <a:latin typeface="Georgia" charset="0"/>
                <a:ea typeface="ヒラギノ角ゴ Pro W3" charset="0"/>
                <a:cs typeface="ヒラギノ角ゴ Pro W3" charset="0"/>
              </a:defRPr>
            </a:lvl1pPr>
            <a:lvl2pPr marL="4572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2pPr>
            <a:lvl3pPr marL="9144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3pPr>
            <a:lvl4pPr marL="13716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4pPr>
            <a:lvl5pPr marL="18288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kern="1200">
                <a:solidFill>
                  <a:schemeClr val="tx1"/>
                </a:solidFill>
                <a:latin typeface="Arial" charset="0"/>
                <a:ea typeface="ヒラギノ角ゴ Pro W3" charset="0"/>
                <a:cs typeface="ヒラギノ角ゴ Pro W3" charset="0"/>
              </a:defRPr>
            </a:lvl9pPr>
          </a:lstStyle>
          <a:p>
            <a:pPr>
              <a:defRPr/>
            </a:pPr>
            <a:fld id="{D1960B5F-F930-084F-A82F-2DF6AE924AC0}" type="slidenum">
              <a:rPr lang="fr-FR" sz="1200" smtClean="0">
                <a:solidFill>
                  <a:prstClr val="black"/>
                </a:solidFill>
                <a:latin typeface="Helvetica"/>
              </a:rPr>
              <a:pPr>
                <a:defRPr/>
              </a:pPr>
              <a:t>‹#›</a:t>
            </a:fld>
            <a:endParaRPr lang="fr-FR" sz="1200" dirty="0" smtClean="0">
              <a:solidFill>
                <a:prstClr val="black"/>
              </a:solidFill>
              <a:latin typeface="Helvetica"/>
            </a:endParaRPr>
          </a:p>
        </p:txBody>
      </p:sp>
    </p:spTree>
    <p:extLst>
      <p:ext uri="{BB962C8B-B14F-4D97-AF65-F5344CB8AC3E}">
        <p14:creationId xmlns:p14="http://schemas.microsoft.com/office/powerpoint/2010/main" val="166594741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ftr="0" dt="0"/>
  <p:txStyles>
    <p:titleStyle>
      <a:lvl1pPr algn="l" defTabSz="457200" rtl="0" eaLnBrk="0" fontAlgn="base" hangingPunct="0">
        <a:spcBef>
          <a:spcPct val="0"/>
        </a:spcBef>
        <a:spcAft>
          <a:spcPct val="0"/>
        </a:spcAft>
        <a:defRPr sz="3200" kern="1200">
          <a:solidFill>
            <a:srgbClr val="192C85"/>
          </a:solidFill>
          <a:latin typeface="Arial"/>
          <a:ea typeface="ヒラギノ角ゴ Pro W3" pitchFamily="-105" charset="-128"/>
          <a:cs typeface="Arial"/>
        </a:defRPr>
      </a:lvl1pPr>
      <a:lvl2pPr algn="l" defTabSz="457200" rtl="0" eaLnBrk="0" fontAlgn="base" hangingPunct="0">
        <a:spcBef>
          <a:spcPct val="0"/>
        </a:spcBef>
        <a:spcAft>
          <a:spcPct val="0"/>
        </a:spcAft>
        <a:defRPr sz="3200">
          <a:solidFill>
            <a:srgbClr val="192C85"/>
          </a:solidFill>
          <a:latin typeface="Arial" charset="0"/>
          <a:ea typeface="ヒラギノ角ゴ Pro W3" pitchFamily="-105" charset="-128"/>
          <a:cs typeface="ヒラギノ角ゴ Pro W3" pitchFamily="-105" charset="-128"/>
        </a:defRPr>
      </a:lvl2pPr>
      <a:lvl3pPr algn="l" defTabSz="457200" rtl="0" eaLnBrk="0" fontAlgn="base" hangingPunct="0">
        <a:spcBef>
          <a:spcPct val="0"/>
        </a:spcBef>
        <a:spcAft>
          <a:spcPct val="0"/>
        </a:spcAft>
        <a:defRPr sz="3200">
          <a:solidFill>
            <a:srgbClr val="192C85"/>
          </a:solidFill>
          <a:latin typeface="Arial" charset="0"/>
          <a:ea typeface="ヒラギノ角ゴ Pro W3" pitchFamily="-105" charset="-128"/>
          <a:cs typeface="ヒラギノ角ゴ Pro W3" pitchFamily="-105" charset="-128"/>
        </a:defRPr>
      </a:lvl3pPr>
      <a:lvl4pPr algn="l" defTabSz="457200" rtl="0" eaLnBrk="0" fontAlgn="base" hangingPunct="0">
        <a:spcBef>
          <a:spcPct val="0"/>
        </a:spcBef>
        <a:spcAft>
          <a:spcPct val="0"/>
        </a:spcAft>
        <a:defRPr sz="3200">
          <a:solidFill>
            <a:srgbClr val="192C85"/>
          </a:solidFill>
          <a:latin typeface="Arial" charset="0"/>
          <a:ea typeface="ヒラギノ角ゴ Pro W3" pitchFamily="-105" charset="-128"/>
          <a:cs typeface="ヒラギノ角ゴ Pro W3" pitchFamily="-105" charset="-128"/>
        </a:defRPr>
      </a:lvl4pPr>
      <a:lvl5pPr algn="l" defTabSz="457200" rtl="0" eaLnBrk="0" fontAlgn="base" hangingPunct="0">
        <a:spcBef>
          <a:spcPct val="0"/>
        </a:spcBef>
        <a:spcAft>
          <a:spcPct val="0"/>
        </a:spcAft>
        <a:defRPr sz="3200">
          <a:solidFill>
            <a:srgbClr val="192C85"/>
          </a:solidFill>
          <a:latin typeface="Arial" charset="0"/>
          <a:ea typeface="ヒラギノ角ゴ Pro W3" pitchFamily="-105" charset="-128"/>
          <a:cs typeface="ヒラギノ角ゴ Pro W3" pitchFamily="-105" charset="-128"/>
        </a:defRPr>
      </a:lvl5pPr>
      <a:lvl6pPr marL="457200" algn="ctr" defTabSz="457200" rtl="0" fontAlgn="base">
        <a:spcBef>
          <a:spcPct val="0"/>
        </a:spcBef>
        <a:spcAft>
          <a:spcPct val="0"/>
        </a:spcAft>
        <a:defRPr sz="4400">
          <a:solidFill>
            <a:schemeClr val="tx1"/>
          </a:solidFill>
          <a:latin typeface="Calibri" charset="0"/>
          <a:ea typeface="ヒラギノ角ゴ Pro W3" pitchFamily="-105" charset="-128"/>
          <a:cs typeface="ヒラギノ角ゴ Pro W3" pitchFamily="-105" charset="-128"/>
        </a:defRPr>
      </a:lvl6pPr>
      <a:lvl7pPr marL="914400" algn="ctr" defTabSz="457200" rtl="0" fontAlgn="base">
        <a:spcBef>
          <a:spcPct val="0"/>
        </a:spcBef>
        <a:spcAft>
          <a:spcPct val="0"/>
        </a:spcAft>
        <a:defRPr sz="4400">
          <a:solidFill>
            <a:schemeClr val="tx1"/>
          </a:solidFill>
          <a:latin typeface="Calibri" charset="0"/>
          <a:ea typeface="ヒラギノ角ゴ Pro W3" pitchFamily="-105" charset="-128"/>
          <a:cs typeface="ヒラギノ角ゴ Pro W3" pitchFamily="-105" charset="-128"/>
        </a:defRPr>
      </a:lvl7pPr>
      <a:lvl8pPr marL="1371600" algn="ctr" defTabSz="457200" rtl="0" fontAlgn="base">
        <a:spcBef>
          <a:spcPct val="0"/>
        </a:spcBef>
        <a:spcAft>
          <a:spcPct val="0"/>
        </a:spcAft>
        <a:defRPr sz="4400">
          <a:solidFill>
            <a:schemeClr val="tx1"/>
          </a:solidFill>
          <a:latin typeface="Calibri" charset="0"/>
          <a:ea typeface="ヒラギノ角ゴ Pro W3" pitchFamily="-105" charset="-128"/>
          <a:cs typeface="ヒラギノ角ゴ Pro W3" pitchFamily="-105" charset="-128"/>
        </a:defRPr>
      </a:lvl8pPr>
      <a:lvl9pPr marL="1828800" algn="ctr" defTabSz="457200" rtl="0" fontAlgn="base">
        <a:spcBef>
          <a:spcPct val="0"/>
        </a:spcBef>
        <a:spcAft>
          <a:spcPct val="0"/>
        </a:spcAft>
        <a:defRPr sz="4400">
          <a:solidFill>
            <a:schemeClr val="tx1"/>
          </a:solidFill>
          <a:latin typeface="Calibri" charset="0"/>
          <a:ea typeface="ヒラギノ角ゴ Pro W3" pitchFamily="-105" charset="-128"/>
          <a:cs typeface="ヒラギノ角ゴ Pro W3" pitchFamily="-105" charset="-128"/>
        </a:defRPr>
      </a:lvl9pPr>
    </p:titleStyle>
    <p:bodyStyle>
      <a:lvl1pPr marL="342900" indent="-342900" algn="l" defTabSz="457200" rtl="0" eaLnBrk="0" fontAlgn="base" hangingPunct="0">
        <a:spcBef>
          <a:spcPct val="20000"/>
        </a:spcBef>
        <a:spcAft>
          <a:spcPct val="0"/>
        </a:spcAft>
        <a:buFont typeface="Wingdings" charset="0"/>
        <a:buChar char="§"/>
        <a:defRPr sz="2600" kern="1200">
          <a:solidFill>
            <a:schemeClr val="tx1"/>
          </a:solidFill>
          <a:latin typeface="Arial"/>
          <a:ea typeface="ヒラギノ角ゴ Pro W3" pitchFamily="-105" charset="-128"/>
          <a:cs typeface="Arial"/>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a:ea typeface="ヒラギノ角ゴ Pro W3" pitchFamily="-105" charset="-128"/>
          <a:cs typeface="Arial"/>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105" charset="-128"/>
          <a:cs typeface="+mn-cs"/>
        </a:defRPr>
      </a:lvl3pPr>
      <a:lvl4pPr marL="1600200" indent="-228600" algn="l" defTabSz="457200" rtl="0" eaLnBrk="0" fontAlgn="base" hangingPunct="0">
        <a:spcBef>
          <a:spcPct val="20000"/>
        </a:spcBef>
        <a:spcAft>
          <a:spcPct val="0"/>
        </a:spcAft>
        <a:buFont typeface="Arial" charset="0"/>
        <a:buChar char="–"/>
        <a:defRPr sz="1600" kern="1200">
          <a:solidFill>
            <a:schemeClr val="tx1"/>
          </a:solidFill>
          <a:latin typeface="+mn-lt"/>
          <a:ea typeface="ヒラギノ角ゴ Pro W3" pitchFamily="-105" charset="-128"/>
          <a:cs typeface="+mn-cs"/>
        </a:defRPr>
      </a:lvl4pPr>
      <a:lvl5pPr marL="2057400" indent="-228600" algn="l" defTabSz="457200" rtl="0" eaLnBrk="0" fontAlgn="base" hangingPunct="0">
        <a:spcBef>
          <a:spcPct val="20000"/>
        </a:spcBef>
        <a:spcAft>
          <a:spcPct val="0"/>
        </a:spcAft>
        <a:buFont typeface="Arial" charset="0"/>
        <a:buChar char="»"/>
        <a:defRPr sz="1200" kern="1200">
          <a:solidFill>
            <a:schemeClr val="tx1"/>
          </a:solidFill>
          <a:latin typeface="+mn-lt"/>
          <a:ea typeface="ヒラギノ角ゴ Pro W3"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microsoft.com/office/2007/relationships/hdphoto" Target="../media/hdphoto1.wdp"/><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image" Target="../media/image11.jpeg"/><Relationship Id="rId5" Type="http://schemas.openxmlformats.org/officeDocument/2006/relationships/image" Target="../media/image10.jpeg"/><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20.xml"/><Relationship Id="rId6" Type="http://schemas.openxmlformats.org/officeDocument/2006/relationships/hyperlink" Target="mailto:information@fra.europa.eu" TargetMode="External"/><Relationship Id="rId5" Type="http://schemas.openxmlformats.org/officeDocument/2006/relationships/hyperlink" Target="http://www.fra.europa.eu/" TargetMode="External"/><Relationship Id="rId4" Type="http://schemas.openxmlformats.org/officeDocument/2006/relationships/image" Target="../media/image1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1052736"/>
            <a:ext cx="6451976" cy="2672976"/>
          </a:xfrm>
        </p:spPr>
        <p:txBody>
          <a:bodyPr>
            <a:normAutofit/>
          </a:bodyPr>
          <a:lstStyle/>
          <a:p>
            <a:r>
              <a:rPr lang="en-GB" sz="4000" dirty="0"/>
              <a:t>Violence against children: FRA’s research</a:t>
            </a:r>
            <a:r>
              <a:rPr lang="en-GB" sz="4000" dirty="0">
                <a:ea typeface="Verdana" panose="020B0604030504040204" pitchFamily="34" charset="0"/>
              </a:rPr>
              <a:t/>
            </a:r>
            <a:br>
              <a:rPr lang="en-GB" sz="4000" dirty="0">
                <a:ea typeface="Verdana" panose="020B0604030504040204" pitchFamily="34" charset="0"/>
              </a:rPr>
            </a:br>
            <a:r>
              <a:rPr lang="en-GB" sz="4000" dirty="0">
                <a:latin typeface="Verdana" panose="020B0604030504040204" pitchFamily="34" charset="0"/>
                <a:ea typeface="Verdana" panose="020B0604030504040204" pitchFamily="34" charset="0"/>
                <a:cs typeface="Verdana" panose="020B0604030504040204" pitchFamily="34" charset="0"/>
              </a:rPr>
              <a:t> </a:t>
            </a:r>
          </a:p>
        </p:txBody>
      </p:sp>
      <p:sp>
        <p:nvSpPr>
          <p:cNvPr id="3" name="Subtitle 2"/>
          <p:cNvSpPr>
            <a:spLocks noGrp="1"/>
          </p:cNvSpPr>
          <p:nvPr>
            <p:ph type="subTitle" idx="1"/>
          </p:nvPr>
        </p:nvSpPr>
        <p:spPr>
          <a:xfrm>
            <a:off x="2329421" y="2816932"/>
            <a:ext cx="6570803" cy="2376264"/>
          </a:xfrm>
        </p:spPr>
        <p:txBody>
          <a:bodyPr>
            <a:normAutofit/>
          </a:bodyPr>
          <a:lstStyle/>
          <a:p>
            <a:r>
              <a:rPr lang="en-GB" dirty="0" smtClean="0"/>
              <a:t>Astrid Podsiadlowski</a:t>
            </a:r>
          </a:p>
          <a:p>
            <a:r>
              <a:rPr lang="en-GB" dirty="0" smtClean="0"/>
              <a:t>ENOC Conference</a:t>
            </a:r>
          </a:p>
          <a:p>
            <a:r>
              <a:rPr lang="en-GB" dirty="0" smtClean="0"/>
              <a:t> </a:t>
            </a:r>
          </a:p>
          <a:p>
            <a:r>
              <a:rPr lang="en-GB" dirty="0" smtClean="0"/>
              <a:t>September 2015</a:t>
            </a:r>
            <a:endParaRPr lang="en-GB" dirty="0"/>
          </a:p>
        </p:txBody>
      </p:sp>
    </p:spTree>
    <p:extLst>
      <p:ext uri="{BB962C8B-B14F-4D97-AF65-F5344CB8AC3E}">
        <p14:creationId xmlns:p14="http://schemas.microsoft.com/office/powerpoint/2010/main" val="1181417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420" y="1287218"/>
            <a:ext cx="8353160" cy="648072"/>
          </a:xfrm>
        </p:spPr>
        <p:txBody>
          <a:bodyPr>
            <a:noAutofit/>
          </a:bodyPr>
          <a:lstStyle/>
          <a:p>
            <a:r>
              <a:rPr lang="en-GB" sz="2800" u="sng" dirty="0">
                <a:latin typeface="Arial" panose="020B0604020202020204" pitchFamily="34" charset="0"/>
                <a:ea typeface="Verdana" panose="020B0604030504040204" pitchFamily="34" charset="0"/>
              </a:rPr>
              <a:t>Intersection</a:t>
            </a:r>
            <a:r>
              <a:rPr lang="en-GB" sz="2800" dirty="0">
                <a:latin typeface="Arial" panose="020B0604020202020204" pitchFamily="34" charset="0"/>
                <a:ea typeface="Verdana" panose="020B0604030504040204" pitchFamily="34" charset="0"/>
              </a:rPr>
              <a:t> </a:t>
            </a:r>
            <a:r>
              <a:rPr lang="en-GB" sz="2800" dirty="0" smtClean="0">
                <a:latin typeface="Arial" panose="020B0604020202020204" pitchFamily="34" charset="0"/>
                <a:ea typeface="Verdana" panose="020B0604030504040204" pitchFamily="34" charset="0"/>
              </a:rPr>
              <a:t>with </a:t>
            </a:r>
            <a:r>
              <a:rPr lang="en-GB" sz="2800" dirty="0">
                <a:latin typeface="Arial" panose="020B0604020202020204" pitchFamily="34" charset="0"/>
                <a:ea typeface="Verdana" panose="020B0604030504040204" pitchFamily="34" charset="0"/>
              </a:rPr>
              <a:t>other characteristics</a:t>
            </a:r>
            <a:endParaRPr lang="en-GB" sz="3600" dirty="0">
              <a:latin typeface="Arial" panose="020B0604020202020204" pitchFamily="34" charset="0"/>
              <a:ea typeface="Verdana" panose="020B0604030504040204" pitchFamily="34" charset="0"/>
            </a:endParaRPr>
          </a:p>
        </p:txBody>
      </p:sp>
      <p:sp>
        <p:nvSpPr>
          <p:cNvPr id="7" name="Content Placeholder 6"/>
          <p:cNvSpPr>
            <a:spLocks noGrp="1"/>
          </p:cNvSpPr>
          <p:nvPr>
            <p:ph idx="1"/>
          </p:nvPr>
        </p:nvSpPr>
        <p:spPr>
          <a:xfrm>
            <a:off x="416877" y="2420888"/>
            <a:ext cx="8353160" cy="4137323"/>
          </a:xfrm>
        </p:spPr>
        <p:txBody>
          <a:bodyPr/>
          <a:lstStyle/>
          <a:p>
            <a:r>
              <a:rPr lang="en-GB" dirty="0" smtClean="0">
                <a:latin typeface="Arial" panose="020B0604020202020204" pitchFamily="34" charset="0"/>
                <a:ea typeface="Verdana" panose="020B0604030504040204" pitchFamily="34" charset="0"/>
              </a:rPr>
              <a:t>Poverty and socio-economic background</a:t>
            </a:r>
          </a:p>
          <a:p>
            <a:pPr lvl="1"/>
            <a:r>
              <a:rPr lang="en-GB" dirty="0" smtClean="0">
                <a:latin typeface="Arial" panose="020B0604020202020204" pitchFamily="34" charset="0"/>
                <a:ea typeface="Verdana" panose="020B0604030504040204" pitchFamily="34" charset="0"/>
              </a:rPr>
              <a:t>Lack of financial support</a:t>
            </a:r>
          </a:p>
          <a:p>
            <a:pPr lvl="1"/>
            <a:r>
              <a:rPr lang="en-GB" dirty="0" smtClean="0">
                <a:latin typeface="Arial" panose="020B0604020202020204" pitchFamily="34" charset="0"/>
                <a:ea typeface="Verdana" panose="020B0604030504040204" pitchFamily="34" charset="0"/>
              </a:rPr>
              <a:t>Link to poverty</a:t>
            </a:r>
          </a:p>
          <a:p>
            <a:pPr lvl="1"/>
            <a:endParaRPr lang="en-GB" dirty="0" smtClean="0">
              <a:latin typeface="Arial" panose="020B0604020202020204" pitchFamily="34" charset="0"/>
              <a:ea typeface="Verdana" panose="020B0604030504040204" pitchFamily="34" charset="0"/>
            </a:endParaRPr>
          </a:p>
          <a:p>
            <a:r>
              <a:rPr lang="en-GB" dirty="0" smtClean="0">
                <a:latin typeface="Arial" panose="020B0604020202020204" pitchFamily="34" charset="0"/>
                <a:ea typeface="Verdana" panose="020B0604030504040204" pitchFamily="34" charset="0"/>
              </a:rPr>
              <a:t>Ethnicity </a:t>
            </a:r>
          </a:p>
          <a:p>
            <a:pPr lvl="1"/>
            <a:r>
              <a:rPr lang="en-GB" dirty="0" smtClean="0">
                <a:latin typeface="Arial" panose="020B0604020202020204" pitchFamily="34" charset="0"/>
                <a:ea typeface="Verdana" panose="020B0604030504040204" pitchFamily="34" charset="0"/>
              </a:rPr>
              <a:t>Roma children especially vulnerable</a:t>
            </a:r>
          </a:p>
          <a:p>
            <a:pPr lvl="1"/>
            <a:r>
              <a:rPr lang="en-GB" dirty="0" smtClean="0">
                <a:latin typeface="Arial" panose="020B0604020202020204" pitchFamily="34" charset="0"/>
                <a:ea typeface="Verdana" panose="020B0604030504040204" pitchFamily="34" charset="0"/>
              </a:rPr>
              <a:t>Taboo and shame associated with disability</a:t>
            </a:r>
          </a:p>
          <a:p>
            <a:endParaRPr lang="en-GB" dirty="0" smtClean="0">
              <a:latin typeface="Arial" panose="020B0604020202020204" pitchFamily="34" charset="0"/>
              <a:ea typeface="Verdana" panose="020B0604030504040204" pitchFamily="34" charset="0"/>
            </a:endParaRPr>
          </a:p>
          <a:p>
            <a:r>
              <a:rPr lang="en-GB" dirty="0" smtClean="0">
                <a:latin typeface="Arial" panose="020B0604020202020204" pitchFamily="34" charset="0"/>
                <a:ea typeface="Verdana" panose="020B0604030504040204" pitchFamily="34" charset="0"/>
              </a:rPr>
              <a:t>Gender</a:t>
            </a:r>
          </a:p>
          <a:p>
            <a:pPr lvl="1"/>
            <a:r>
              <a:rPr lang="en-GB" dirty="0" smtClean="0">
                <a:latin typeface="Arial" panose="020B0604020202020204" pitchFamily="34" charset="0"/>
                <a:ea typeface="Verdana" panose="020B0604030504040204" pitchFamily="34" charset="0"/>
              </a:rPr>
              <a:t>Girls at risk of sexual violence </a:t>
            </a:r>
            <a:endParaRPr lang="en-GB" dirty="0">
              <a:latin typeface="Arial" panose="020B0604020202020204" pitchFamily="34" charset="0"/>
              <a:ea typeface="Verdana" panose="020B0604030504040204" pitchFamily="34" charset="0"/>
            </a:endParaRPr>
          </a:p>
        </p:txBody>
      </p:sp>
      <p:sp>
        <p:nvSpPr>
          <p:cNvPr id="5" name="Content Placeholder 11"/>
          <p:cNvSpPr txBox="1">
            <a:spLocks/>
          </p:cNvSpPr>
          <p:nvPr/>
        </p:nvSpPr>
        <p:spPr>
          <a:xfrm>
            <a:off x="4716016" y="2780928"/>
            <a:ext cx="4269929" cy="1872207"/>
          </a:xfrm>
          <a:prstGeom prst="wedgeEllipseCallout">
            <a:avLst>
              <a:gd name="adj1" fmla="val -20269"/>
              <a:gd name="adj2" fmla="val 55142"/>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1pPr>
            <a:lvl2pPr marL="717550" indent="-358775"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2pPr>
            <a:lvl3pPr marL="1076325" indent="-358775"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3pPr>
            <a:lvl4pPr marL="1435100" indent="-358775" algn="l" defTabSz="914400" rtl="0" eaLnBrk="1" latinLnBrk="0" hangingPunct="1">
              <a:spcBef>
                <a:spcPct val="20000"/>
              </a:spcBef>
              <a:buFont typeface="Arial" pitchFamily="34" charset="0"/>
              <a:buChar char="–"/>
              <a:defRPr sz="1800" kern="1200">
                <a:solidFill>
                  <a:schemeClr val="dk1"/>
                </a:solidFill>
                <a:latin typeface="+mn-lt"/>
                <a:ea typeface="+mn-ea"/>
                <a:cs typeface="+mn-cs"/>
              </a:defRPr>
            </a:lvl4pPr>
            <a:lvl5pPr marL="1792288" indent="-357188" algn="l" defTabSz="914400" rtl="0" eaLnBrk="1" latinLnBrk="0" hangingPunct="1">
              <a:spcBef>
                <a:spcPct val="20000"/>
              </a:spcBef>
              <a:buFont typeface="Arial" pitchFamily="34" charset="0"/>
              <a:buChar char="»"/>
              <a:defRPr sz="1800" kern="1200">
                <a:solidFill>
                  <a:schemeClr val="dk1"/>
                </a:solidFill>
                <a:latin typeface="+mn-lt"/>
                <a:ea typeface="+mn-ea"/>
                <a:cs typeface="+mn-cs"/>
              </a:defRPr>
            </a:lvl5pPr>
            <a:lvl6pPr marL="2151063" indent="0" algn="l" defTabSz="914400" rtl="0" eaLnBrk="1" latinLnBrk="0" hangingPunct="1">
              <a:spcBef>
                <a:spcPct val="20000"/>
              </a:spcBef>
              <a:buFont typeface="Arial" pitchFamily="34" charset="0"/>
              <a:buNone/>
              <a:defRPr sz="1800" kern="1200">
                <a:solidFill>
                  <a:schemeClr val="dk1"/>
                </a:solidFill>
                <a:latin typeface="+mn-lt"/>
                <a:ea typeface="+mn-ea"/>
                <a:cs typeface="+mn-cs"/>
              </a:defRPr>
            </a:lvl6pPr>
            <a:lvl7pPr marL="2509838" indent="-358775" algn="l" defTabSz="914400" rtl="0" eaLnBrk="1" latinLnBrk="0" hangingPunct="1">
              <a:spcBef>
                <a:spcPct val="20000"/>
              </a:spcBef>
              <a:buFont typeface="Arial" pitchFamily="34" charset="0"/>
              <a:buChar char="•"/>
              <a:defRPr sz="18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Font typeface="Arial" pitchFamily="34" charset="0"/>
              <a:buNone/>
            </a:pPr>
            <a:r>
              <a:rPr lang="en-GB" sz="1600" i="1" dirty="0" smtClean="0">
                <a:solidFill>
                  <a:prstClr val="black"/>
                </a:solidFill>
              </a:rPr>
              <a:t>“Unfortunately </a:t>
            </a:r>
            <a:r>
              <a:rPr lang="en-GB" sz="1600" i="1" dirty="0">
                <a:solidFill>
                  <a:prstClr val="black"/>
                </a:solidFill>
              </a:rPr>
              <a:t>there is more and more evidence that children are being bullied because of poverty. Poverty compounds these issues for children with disability.”</a:t>
            </a:r>
            <a:r>
              <a:rPr lang="en-GB" sz="1600" dirty="0">
                <a:solidFill>
                  <a:prstClr val="black"/>
                </a:solidFill>
              </a:rPr>
              <a:t> </a:t>
            </a:r>
            <a:endParaRPr lang="en-GB" sz="1600" dirty="0" smtClean="0">
              <a:solidFill>
                <a:prstClr val="black"/>
              </a:solidFill>
            </a:endParaRPr>
          </a:p>
          <a:p>
            <a:pPr marL="0" indent="0">
              <a:buFont typeface="Arial" pitchFamily="34" charset="0"/>
              <a:buNone/>
            </a:pPr>
            <a:r>
              <a:rPr lang="en-GB" sz="1600" dirty="0" smtClean="0">
                <a:solidFill>
                  <a:prstClr val="black"/>
                </a:solidFill>
              </a:rPr>
              <a:t>(Interview respondent)</a:t>
            </a:r>
            <a:endParaRPr lang="en-GB" sz="1600" dirty="0">
              <a:solidFill>
                <a:prstClr val="black"/>
              </a:solidFill>
            </a:endParaRPr>
          </a:p>
        </p:txBody>
      </p:sp>
    </p:spTree>
    <p:extLst>
      <p:ext uri="{BB962C8B-B14F-4D97-AF65-F5344CB8AC3E}">
        <p14:creationId xmlns:p14="http://schemas.microsoft.com/office/powerpoint/2010/main" val="3192095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Promising practices</a:t>
            </a:r>
            <a:endParaRPr lang="en-GB" dirty="0"/>
          </a:p>
        </p:txBody>
      </p:sp>
      <p:sp>
        <p:nvSpPr>
          <p:cNvPr id="3" name="Content Placeholder 2"/>
          <p:cNvSpPr>
            <a:spLocks noGrp="1"/>
          </p:cNvSpPr>
          <p:nvPr>
            <p:ph idx="1"/>
          </p:nvPr>
        </p:nvSpPr>
        <p:spPr/>
        <p:txBody>
          <a:bodyPr/>
          <a:lstStyle/>
          <a:p>
            <a:r>
              <a:rPr lang="en-GB" dirty="0"/>
              <a:t>Ireland- Children First: National Guidance for the Protection and Welfare of Children</a:t>
            </a:r>
          </a:p>
          <a:p>
            <a:pPr marL="0" indent="0">
              <a:buNone/>
            </a:pPr>
            <a:endParaRPr lang="en-GB" dirty="0"/>
          </a:p>
          <a:p>
            <a:r>
              <a:rPr lang="en-GB" dirty="0"/>
              <a:t>Finland-</a:t>
            </a:r>
            <a:r>
              <a:rPr lang="en-GB" b="1" dirty="0"/>
              <a:t>‘</a:t>
            </a:r>
            <a:r>
              <a:rPr lang="en-GB" dirty="0"/>
              <a:t>Don’t hit the child’ – action plan on combating corporal punishment </a:t>
            </a:r>
          </a:p>
          <a:p>
            <a:endParaRPr lang="en-GB" dirty="0"/>
          </a:p>
          <a:p>
            <a:r>
              <a:rPr lang="en-GB" dirty="0"/>
              <a:t>Croatia- “Step by step”- empowering children with intellectual disabilities</a:t>
            </a:r>
          </a:p>
          <a:p>
            <a:endParaRPr lang="en-GB" dirty="0"/>
          </a:p>
        </p:txBody>
      </p:sp>
    </p:spTree>
    <p:extLst>
      <p:ext uri="{BB962C8B-B14F-4D97-AF65-F5344CB8AC3E}">
        <p14:creationId xmlns:p14="http://schemas.microsoft.com/office/powerpoint/2010/main" val="806980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recommendations: 10 points</a:t>
            </a:r>
            <a:endParaRPr lang="en-GB" dirty="0"/>
          </a:p>
        </p:txBody>
      </p:sp>
      <p:sp>
        <p:nvSpPr>
          <p:cNvPr id="3" name="Content Placeholder 2"/>
          <p:cNvSpPr>
            <a:spLocks noGrp="1"/>
          </p:cNvSpPr>
          <p:nvPr>
            <p:ph idx="1"/>
          </p:nvPr>
        </p:nvSpPr>
        <p:spPr>
          <a:xfrm>
            <a:off x="395420" y="1988840"/>
            <a:ext cx="8353160" cy="4464496"/>
          </a:xfrm>
        </p:spPr>
        <p:txBody>
          <a:bodyPr>
            <a:normAutofit fontScale="85000" lnSpcReduction="20000"/>
          </a:bodyPr>
          <a:lstStyle/>
          <a:p>
            <a:pPr marL="457200" indent="-457200">
              <a:buFont typeface="+mj-lt"/>
              <a:buAutoNum type="arabicPeriod"/>
            </a:pPr>
            <a:r>
              <a:rPr lang="en-GB" dirty="0" smtClean="0"/>
              <a:t>Establishing inclusive </a:t>
            </a:r>
            <a:r>
              <a:rPr lang="en-GB" dirty="0"/>
              <a:t>child protection systems</a:t>
            </a:r>
          </a:p>
          <a:p>
            <a:pPr marL="457200" indent="-457200">
              <a:buFont typeface="+mj-lt"/>
              <a:buAutoNum type="arabicPeriod"/>
            </a:pPr>
            <a:r>
              <a:rPr lang="en-GB" dirty="0" smtClean="0"/>
              <a:t>Enhancing the legal </a:t>
            </a:r>
            <a:r>
              <a:rPr lang="en-GB" dirty="0"/>
              <a:t>and political framework for protection of children with </a:t>
            </a:r>
            <a:r>
              <a:rPr lang="en-GB" dirty="0" smtClean="0"/>
              <a:t>disabilities</a:t>
            </a:r>
          </a:p>
          <a:p>
            <a:pPr marL="457200" indent="-457200">
              <a:buFont typeface="+mj-lt"/>
              <a:buAutoNum type="arabicPeriod"/>
            </a:pPr>
            <a:r>
              <a:rPr lang="en-GB" dirty="0" smtClean="0"/>
              <a:t>Ensuring coordination </a:t>
            </a:r>
            <a:r>
              <a:rPr lang="en-GB" dirty="0"/>
              <a:t>and appointing a focal point on children with disabilities</a:t>
            </a:r>
          </a:p>
          <a:p>
            <a:pPr marL="457200" indent="-457200">
              <a:buFont typeface="+mj-lt"/>
              <a:buAutoNum type="arabicPeriod"/>
            </a:pPr>
            <a:r>
              <a:rPr lang="en-GB" dirty="0"/>
              <a:t>Addressing societal attitudes and countering isolation </a:t>
            </a:r>
            <a:endParaRPr lang="en-GB" dirty="0" smtClean="0"/>
          </a:p>
          <a:p>
            <a:pPr marL="457200" indent="-457200">
              <a:buFont typeface="+mj-lt"/>
              <a:buAutoNum type="arabicPeriod"/>
            </a:pPr>
            <a:r>
              <a:rPr lang="en-GB" dirty="0"/>
              <a:t>Promoting child-focused prevention measures and child participation </a:t>
            </a:r>
          </a:p>
          <a:p>
            <a:pPr marL="457200" indent="-457200">
              <a:buFont typeface="+mj-lt"/>
              <a:buAutoNum type="arabicPeriod"/>
            </a:pPr>
            <a:r>
              <a:rPr lang="en-GB" dirty="0"/>
              <a:t>Providing family-focused services</a:t>
            </a:r>
          </a:p>
          <a:p>
            <a:pPr marL="457200" indent="-457200">
              <a:buFont typeface="+mj-lt"/>
              <a:buAutoNum type="arabicPeriod"/>
            </a:pPr>
            <a:r>
              <a:rPr lang="en-GB" dirty="0"/>
              <a:t>Ensuring inclusive education and participation in all aspects of life on equal basis with others</a:t>
            </a:r>
          </a:p>
          <a:p>
            <a:pPr marL="457200" indent="-457200">
              <a:buFont typeface="+mj-lt"/>
              <a:buAutoNum type="arabicPeriod"/>
            </a:pPr>
            <a:r>
              <a:rPr lang="en-GB" dirty="0"/>
              <a:t>Advancing de-institutionalisation efforts and strengthening the monitoring of institutions </a:t>
            </a:r>
          </a:p>
          <a:p>
            <a:pPr marL="457200" indent="-457200">
              <a:buFont typeface="+mj-lt"/>
              <a:buAutoNum type="arabicPeriod"/>
            </a:pPr>
            <a:r>
              <a:rPr lang="en-GB" dirty="0"/>
              <a:t>Developing </a:t>
            </a:r>
            <a:r>
              <a:rPr lang="en-GB" dirty="0" smtClean="0"/>
              <a:t>tools</a:t>
            </a:r>
            <a:r>
              <a:rPr lang="en-GB" dirty="0"/>
              <a:t>, allocating adequate resources and improving human resource </a:t>
            </a:r>
            <a:r>
              <a:rPr lang="en-GB" dirty="0" smtClean="0"/>
              <a:t>capacity</a:t>
            </a:r>
          </a:p>
          <a:p>
            <a:pPr marL="457200" indent="-457200">
              <a:buFont typeface="+mj-lt"/>
              <a:buAutoNum type="arabicPeriod"/>
            </a:pPr>
            <a:r>
              <a:rPr lang="en-GB" dirty="0" smtClean="0"/>
              <a:t>Collecting </a:t>
            </a:r>
            <a:r>
              <a:rPr lang="en-GB" dirty="0"/>
              <a:t>data </a:t>
            </a:r>
          </a:p>
          <a:p>
            <a:pPr marL="457200" indent="-457200">
              <a:buFont typeface="+mj-lt"/>
              <a:buAutoNum type="arabicPeriod"/>
            </a:pPr>
            <a:endParaRPr lang="en-GB" b="1" dirty="0"/>
          </a:p>
          <a:p>
            <a:pPr marL="457200" indent="-457200">
              <a:buFont typeface="+mj-lt"/>
              <a:buAutoNum type="arabicPeriod"/>
            </a:pPr>
            <a:endParaRPr lang="en-GB" b="1" dirty="0"/>
          </a:p>
          <a:p>
            <a:endParaRPr lang="en-GB" dirty="0"/>
          </a:p>
        </p:txBody>
      </p:sp>
    </p:spTree>
    <p:extLst>
      <p:ext uri="{BB962C8B-B14F-4D97-AF65-F5344CB8AC3E}">
        <p14:creationId xmlns:p14="http://schemas.microsoft.com/office/powerpoint/2010/main" val="3889641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420" y="3501008"/>
            <a:ext cx="8353160" cy="2625155"/>
          </a:xfrm>
        </p:spPr>
        <p:txBody>
          <a:bodyPr>
            <a:normAutofit/>
          </a:bodyPr>
          <a:lstStyle/>
          <a:p>
            <a:pPr marL="0" indent="0">
              <a:buNone/>
            </a:pPr>
            <a:r>
              <a:rPr lang="en-GB" dirty="0">
                <a:latin typeface="Arial" panose="020B0604020202020204" pitchFamily="34" charset="0"/>
              </a:rPr>
              <a:t/>
            </a:r>
            <a:br>
              <a:rPr lang="en-GB" dirty="0">
                <a:latin typeface="Arial" panose="020B0604020202020204" pitchFamily="34" charset="0"/>
              </a:rPr>
            </a:br>
            <a:endParaRPr lang="en-GB" dirty="0" smtClean="0">
              <a:latin typeface="Arial" panose="020B0604020202020204" pitchFamily="34" charset="0"/>
            </a:endParaRPr>
          </a:p>
        </p:txBody>
      </p:sp>
      <p:sp>
        <p:nvSpPr>
          <p:cNvPr id="4" name="Oval Callout 3"/>
          <p:cNvSpPr/>
          <p:nvPr/>
        </p:nvSpPr>
        <p:spPr>
          <a:xfrm>
            <a:off x="1892856" y="1235540"/>
            <a:ext cx="5358288" cy="1224136"/>
          </a:xfrm>
          <a:prstGeom prst="wedgeEllipseCallout">
            <a:avLst>
              <a:gd name="adj1" fmla="val -54336"/>
              <a:gd name="adj2" fmla="val 65845"/>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400" i="1" dirty="0"/>
              <a:t>I had an opportunity to talk, I have been heard, my wishes have been taken into account, although not as seriously as they could have </a:t>
            </a:r>
            <a:r>
              <a:rPr lang="en-GB" sz="1400" i="1" dirty="0" smtClean="0"/>
              <a:t>been. (14 year old girl in multiple proceedings)</a:t>
            </a:r>
            <a:endParaRPr lang="en-GB" sz="1400" dirty="0"/>
          </a:p>
        </p:txBody>
      </p:sp>
      <p:sp>
        <p:nvSpPr>
          <p:cNvPr id="5" name="Title 4"/>
          <p:cNvSpPr>
            <a:spLocks noGrp="1"/>
          </p:cNvSpPr>
          <p:nvPr>
            <p:ph type="title"/>
          </p:nvPr>
        </p:nvSpPr>
        <p:spPr>
          <a:xfrm>
            <a:off x="395420" y="2348880"/>
            <a:ext cx="8353160" cy="2592288"/>
          </a:xfrm>
        </p:spPr>
        <p:txBody>
          <a:bodyPr>
            <a:normAutofit/>
          </a:bodyPr>
          <a:lstStyle/>
          <a:p>
            <a:r>
              <a:rPr lang="en-GB" dirty="0" smtClean="0"/>
              <a:t/>
            </a:r>
            <a:br>
              <a:rPr lang="en-GB" dirty="0" smtClean="0"/>
            </a:br>
            <a:r>
              <a:rPr lang="en-GB" dirty="0" smtClean="0"/>
              <a:t/>
            </a:r>
            <a:br>
              <a:rPr lang="en-GB" dirty="0" smtClean="0"/>
            </a:br>
            <a:r>
              <a:rPr lang="en-GB" dirty="0" smtClean="0"/>
              <a:t>Research on </a:t>
            </a:r>
            <a:r>
              <a:rPr lang="en-GB" dirty="0" smtClean="0"/>
              <a:t/>
            </a:r>
            <a:br>
              <a:rPr lang="en-GB" dirty="0" smtClean="0"/>
            </a:br>
            <a:r>
              <a:rPr lang="en-GB" dirty="0" smtClean="0">
                <a:latin typeface="Arial" panose="020B0604020202020204" pitchFamily="34" charset="0"/>
              </a:rPr>
              <a:t>Children </a:t>
            </a:r>
            <a:r>
              <a:rPr lang="en-GB" dirty="0" smtClean="0">
                <a:latin typeface="Arial" panose="020B0604020202020204" pitchFamily="34" charset="0"/>
              </a:rPr>
              <a:t>and Justice</a:t>
            </a:r>
            <a:endParaRPr lang="en-GB"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60" y="2788345"/>
            <a:ext cx="2360736" cy="3337818"/>
          </a:xfrm>
          <a:prstGeom prst="rect">
            <a:avLst/>
          </a:prstGeom>
        </p:spPr>
      </p:pic>
    </p:spTree>
    <p:extLst>
      <p:ext uri="{BB962C8B-B14F-4D97-AF65-F5344CB8AC3E}">
        <p14:creationId xmlns:p14="http://schemas.microsoft.com/office/powerpoint/2010/main" val="1006987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457200" y="1043709"/>
            <a:ext cx="8229600" cy="945429"/>
          </a:xfrm>
        </p:spPr>
        <p:txBody>
          <a:bodyPr/>
          <a:lstStyle/>
          <a:p>
            <a:pPr algn="ctr" eaLnBrk="1" hangingPunct="1"/>
            <a:r>
              <a:rPr lang="en-GB" sz="2800" dirty="0" smtClean="0">
                <a:solidFill>
                  <a:srgbClr val="003399"/>
                </a:solidFill>
                <a:latin typeface="Arial" charset="0"/>
                <a:ea typeface="ヒラギノ角ゴ Pro W3" charset="0"/>
              </a:rPr>
              <a:t>Judicial proceedings </a:t>
            </a:r>
            <a:br>
              <a:rPr lang="en-GB" sz="2800" dirty="0" smtClean="0">
                <a:solidFill>
                  <a:srgbClr val="003399"/>
                </a:solidFill>
                <a:latin typeface="Arial" charset="0"/>
                <a:ea typeface="ヒラギノ角ゴ Pro W3" charset="0"/>
              </a:rPr>
            </a:br>
            <a:r>
              <a:rPr lang="en-GB" sz="2800" dirty="0" smtClean="0">
                <a:solidFill>
                  <a:srgbClr val="003399"/>
                </a:solidFill>
                <a:latin typeface="Arial" charset="0"/>
                <a:ea typeface="ヒラギノ角ゴ Pro W3" charset="0"/>
              </a:rPr>
              <a:t>How are children involved </a:t>
            </a:r>
            <a:r>
              <a:rPr lang="en-GB" sz="2800" dirty="0">
                <a:solidFill>
                  <a:srgbClr val="003399"/>
                </a:solidFill>
                <a:latin typeface="Arial" charset="0"/>
                <a:ea typeface="ヒラギノ角ゴ Pro W3" charset="0"/>
              </a:rPr>
              <a:t>and </a:t>
            </a:r>
            <a:r>
              <a:rPr lang="en-GB" sz="2800" dirty="0" smtClean="0">
                <a:solidFill>
                  <a:srgbClr val="003399"/>
                </a:solidFill>
                <a:latin typeface="Arial" charset="0"/>
                <a:ea typeface="ヒラギノ角ゴ Pro W3" charset="0"/>
              </a:rPr>
              <a:t>treated</a:t>
            </a:r>
            <a:endParaRPr lang="fr-FR" sz="2800" dirty="0">
              <a:solidFill>
                <a:srgbClr val="003399"/>
              </a:solidFill>
              <a:latin typeface="Arial" charset="0"/>
              <a:ea typeface="ヒラギノ角ゴ Pro W3" charset="0"/>
            </a:endParaRPr>
          </a:p>
        </p:txBody>
      </p:sp>
      <p:sp>
        <p:nvSpPr>
          <p:cNvPr id="16386" name="Espace réservé du contenu 2"/>
          <p:cNvSpPr>
            <a:spLocks noGrp="1"/>
          </p:cNvSpPr>
          <p:nvPr>
            <p:ph idx="1"/>
          </p:nvPr>
        </p:nvSpPr>
        <p:spPr>
          <a:xfrm>
            <a:off x="457200" y="2096429"/>
            <a:ext cx="8419171" cy="4438186"/>
          </a:xfrm>
        </p:spPr>
        <p:txBody>
          <a:bodyPr>
            <a:normAutofit lnSpcReduction="10000"/>
          </a:bodyPr>
          <a:lstStyle/>
          <a:p>
            <a:r>
              <a:rPr lang="en-GB" sz="2000" dirty="0" smtClean="0"/>
              <a:t>The protection </a:t>
            </a:r>
            <a:r>
              <a:rPr lang="en-GB" sz="2000" dirty="0"/>
              <a:t>of </a:t>
            </a:r>
            <a:r>
              <a:rPr lang="en-GB" sz="2000" dirty="0" smtClean="0"/>
              <a:t>the </a:t>
            </a:r>
            <a:r>
              <a:rPr lang="en-GB" sz="2000" dirty="0"/>
              <a:t>rights of </a:t>
            </a:r>
            <a:r>
              <a:rPr lang="en-GB" sz="2000" dirty="0" smtClean="0"/>
              <a:t>children </a:t>
            </a:r>
            <a:r>
              <a:rPr lang="en-GB" sz="2000" dirty="0"/>
              <a:t>is </a:t>
            </a:r>
            <a:r>
              <a:rPr lang="en-GB" sz="2000" dirty="0" smtClean="0"/>
              <a:t>an EU objective. The </a:t>
            </a:r>
            <a:r>
              <a:rPr lang="en-GB" sz="2000" dirty="0"/>
              <a:t>Treaty of Lisbon </a:t>
            </a:r>
            <a:r>
              <a:rPr lang="en-GB" sz="2000" dirty="0" smtClean="0"/>
              <a:t>emphasises the promotion of child rights.</a:t>
            </a:r>
            <a:endParaRPr lang="en-IE" sz="2000" dirty="0" smtClean="0"/>
          </a:p>
          <a:p>
            <a:pPr marL="0" indent="0">
              <a:buNone/>
            </a:pPr>
            <a:r>
              <a:rPr lang="en-GB" sz="800" dirty="0" smtClean="0">
                <a:sym typeface="Wingdings" panose="05000000000000000000" pitchFamily="2" charset="2"/>
              </a:rPr>
              <a:t>     </a:t>
            </a:r>
          </a:p>
          <a:p>
            <a:pPr marL="0" indent="0">
              <a:buNone/>
            </a:pPr>
            <a:r>
              <a:rPr lang="en-GB" sz="2000" dirty="0" smtClean="0">
                <a:sym typeface="Wingdings" panose="05000000000000000000" pitchFamily="2" charset="2"/>
              </a:rPr>
              <a:t>      </a:t>
            </a:r>
            <a:r>
              <a:rPr lang="en-GB" sz="2000" dirty="0" smtClean="0"/>
              <a:t>EU </a:t>
            </a:r>
            <a:r>
              <a:rPr lang="en-GB" sz="2000" dirty="0"/>
              <a:t>Agenda for the Rights of the </a:t>
            </a:r>
            <a:r>
              <a:rPr lang="en-GB" sz="2000" dirty="0" smtClean="0"/>
              <a:t>Child identified lack </a:t>
            </a:r>
            <a:r>
              <a:rPr lang="en-GB" sz="2000" dirty="0"/>
              <a:t>of </a:t>
            </a:r>
            <a:r>
              <a:rPr lang="en-GB" sz="2000" dirty="0" smtClean="0"/>
              <a:t>official data</a:t>
            </a:r>
          </a:p>
          <a:p>
            <a:pPr marL="0" indent="0">
              <a:buNone/>
            </a:pPr>
            <a:endParaRPr lang="en-IE" sz="800" dirty="0" smtClean="0"/>
          </a:p>
          <a:p>
            <a:pPr marL="0" indent="0" algn="ctr">
              <a:buNone/>
            </a:pPr>
            <a:r>
              <a:rPr lang="en-US" sz="2200" b="1" dirty="0">
                <a:solidFill>
                  <a:srgbClr val="C00000"/>
                </a:solidFill>
                <a:sym typeface="Wingdings" panose="05000000000000000000" pitchFamily="2" charset="2"/>
              </a:rPr>
              <a:t>In </a:t>
            </a:r>
            <a:r>
              <a:rPr lang="en-US" sz="2200" b="1" dirty="0">
                <a:solidFill>
                  <a:srgbClr val="C00000"/>
                </a:solidFill>
                <a:sym typeface="Wingdings" panose="05000000000000000000" pitchFamily="2" charset="2"/>
              </a:rPr>
              <a:t>9</a:t>
            </a:r>
            <a:r>
              <a:rPr lang="en-US" sz="2200" b="1" dirty="0" smtClean="0">
                <a:solidFill>
                  <a:srgbClr val="C00000"/>
                </a:solidFill>
                <a:sym typeface="Wingdings" panose="05000000000000000000" pitchFamily="2" charset="2"/>
              </a:rPr>
              <a:t> </a:t>
            </a:r>
            <a:r>
              <a:rPr lang="en-US" sz="2200" b="1" dirty="0" smtClean="0">
                <a:solidFill>
                  <a:srgbClr val="C00000"/>
                </a:solidFill>
                <a:sym typeface="Wingdings" panose="05000000000000000000" pitchFamily="2" charset="2"/>
              </a:rPr>
              <a:t>EU MSs, </a:t>
            </a:r>
            <a:r>
              <a:rPr lang="en-US" sz="2200" b="1" dirty="0">
                <a:solidFill>
                  <a:srgbClr val="C00000"/>
                </a:solidFill>
                <a:sym typeface="Wingdings" panose="05000000000000000000" pitchFamily="2" charset="2"/>
              </a:rPr>
              <a:t>where data </a:t>
            </a:r>
            <a:r>
              <a:rPr lang="en-US" sz="2200" b="1" dirty="0" smtClean="0">
                <a:solidFill>
                  <a:srgbClr val="C00000"/>
                </a:solidFill>
                <a:sym typeface="Wingdings" panose="05000000000000000000" pitchFamily="2" charset="2"/>
              </a:rPr>
              <a:t>is </a:t>
            </a:r>
            <a:r>
              <a:rPr lang="en-US" sz="2200" b="1" dirty="0">
                <a:solidFill>
                  <a:srgbClr val="C00000"/>
                </a:solidFill>
                <a:sym typeface="Wingdings" panose="05000000000000000000" pitchFamily="2" charset="2"/>
              </a:rPr>
              <a:t>available, </a:t>
            </a:r>
            <a:r>
              <a:rPr lang="en-US" sz="2200" b="1" dirty="0" smtClean="0">
                <a:solidFill>
                  <a:srgbClr val="C00000"/>
                </a:solidFill>
                <a:sym typeface="Wingdings" panose="05000000000000000000" pitchFamily="2" charset="2"/>
              </a:rPr>
              <a:t>around 74,000 </a:t>
            </a:r>
            <a:r>
              <a:rPr lang="en-US" sz="2200" b="1" dirty="0">
                <a:solidFill>
                  <a:srgbClr val="C00000"/>
                </a:solidFill>
                <a:sym typeface="Wingdings" panose="05000000000000000000" pitchFamily="2" charset="2"/>
              </a:rPr>
              <a:t>children </a:t>
            </a:r>
            <a:r>
              <a:rPr lang="en-US" sz="2200" b="1" dirty="0" smtClean="0">
                <a:solidFill>
                  <a:srgbClr val="C00000"/>
                </a:solidFill>
                <a:sym typeface="Wingdings" panose="05000000000000000000" pitchFamily="2" charset="2"/>
              </a:rPr>
              <a:t>were victims of crime in 2010.</a:t>
            </a:r>
            <a:endParaRPr lang="en-US" sz="2200" b="1" dirty="0" smtClean="0">
              <a:solidFill>
                <a:srgbClr val="C00000"/>
              </a:solidFill>
              <a:sym typeface="Wingdings" panose="05000000000000000000" pitchFamily="2" charset="2"/>
            </a:endParaRPr>
          </a:p>
          <a:p>
            <a:pPr marL="0" indent="0" algn="ctr">
              <a:buNone/>
            </a:pPr>
            <a:endParaRPr lang="en-IE" sz="2000" b="1" dirty="0" smtClean="0">
              <a:solidFill>
                <a:srgbClr val="C00000"/>
              </a:solidFill>
            </a:endParaRPr>
          </a:p>
          <a:p>
            <a:pPr>
              <a:spcAft>
                <a:spcPts val="600"/>
              </a:spcAft>
              <a:buFont typeface="Wingdings" panose="05000000000000000000" pitchFamily="2" charset="2"/>
              <a:buChar char="ü"/>
            </a:pPr>
            <a:endParaRPr lang="en-IE" sz="2000" b="1" dirty="0" smtClean="0">
              <a:solidFill>
                <a:srgbClr val="C00000"/>
              </a:solidFill>
            </a:endParaRPr>
          </a:p>
          <a:p>
            <a:pPr>
              <a:spcAft>
                <a:spcPts val="600"/>
              </a:spcAft>
              <a:buFont typeface="Wingdings" panose="05000000000000000000" pitchFamily="2" charset="2"/>
              <a:buChar char="ü"/>
            </a:pPr>
            <a:r>
              <a:rPr lang="en-IE" sz="2000" b="1" dirty="0" smtClean="0">
                <a:solidFill>
                  <a:srgbClr val="C00000"/>
                </a:solidFill>
              </a:rPr>
              <a:t>EC</a:t>
            </a:r>
            <a:r>
              <a:rPr lang="en-IE" sz="2000" b="1" dirty="0" smtClean="0"/>
              <a:t> </a:t>
            </a:r>
            <a:r>
              <a:rPr lang="en-IE" sz="2000" dirty="0" smtClean="0"/>
              <a:t>(EU) – </a:t>
            </a:r>
            <a:r>
              <a:rPr lang="en-IE" sz="2000" dirty="0"/>
              <a:t>legal </a:t>
            </a:r>
            <a:r>
              <a:rPr lang="en-IE" sz="2000" dirty="0" smtClean="0"/>
              <a:t>and policy provisions, </a:t>
            </a:r>
            <a:r>
              <a:rPr lang="en-IE" sz="2000" dirty="0"/>
              <a:t>statistical </a:t>
            </a:r>
            <a:r>
              <a:rPr lang="en-IE" sz="2000" dirty="0" smtClean="0"/>
              <a:t>information</a:t>
            </a:r>
            <a:endParaRPr lang="en-IE" sz="2000" dirty="0"/>
          </a:p>
          <a:p>
            <a:pPr>
              <a:spcAft>
                <a:spcPts val="600"/>
              </a:spcAft>
              <a:buFont typeface="Wingdings" panose="05000000000000000000" pitchFamily="2" charset="2"/>
              <a:buChar char="ü"/>
            </a:pPr>
            <a:r>
              <a:rPr lang="en-IE" sz="2000" b="1" dirty="0" smtClean="0">
                <a:solidFill>
                  <a:srgbClr val="C00000"/>
                </a:solidFill>
              </a:rPr>
              <a:t>FRA </a:t>
            </a:r>
            <a:r>
              <a:rPr lang="en-IE" sz="2000" dirty="0" smtClean="0"/>
              <a:t>(10 MSs) – evidence on how legal and policy provisions are applied ‘on the ground’ to address children’s needs, when they are involved as </a:t>
            </a:r>
            <a:r>
              <a:rPr lang="en-IE" sz="2000" b="1" u="sng" dirty="0" smtClean="0"/>
              <a:t>witnesses,</a:t>
            </a:r>
            <a:r>
              <a:rPr lang="en-IE" sz="2000" dirty="0" smtClean="0"/>
              <a:t> </a:t>
            </a:r>
            <a:r>
              <a:rPr lang="en-IE" sz="2000" b="1" u="sng" dirty="0" smtClean="0"/>
              <a:t>victims</a:t>
            </a:r>
            <a:r>
              <a:rPr lang="en-IE" sz="2000" dirty="0" smtClean="0"/>
              <a:t> and parties to </a:t>
            </a:r>
            <a:r>
              <a:rPr lang="en-IE" sz="2000" b="1" u="sng" dirty="0" smtClean="0"/>
              <a:t>criminal</a:t>
            </a:r>
            <a:r>
              <a:rPr lang="en-IE" sz="2000" dirty="0" smtClean="0"/>
              <a:t> and </a:t>
            </a:r>
            <a:r>
              <a:rPr lang="en-IE" sz="2000" b="1" u="sng" dirty="0" smtClean="0"/>
              <a:t>civil</a:t>
            </a:r>
            <a:r>
              <a:rPr lang="en-IE" sz="2000" dirty="0" smtClean="0"/>
              <a:t> proceedings</a:t>
            </a:r>
            <a:endParaRPr lang="en-IE" sz="2000" dirty="0"/>
          </a:p>
        </p:txBody>
      </p:sp>
      <p:grpSp>
        <p:nvGrpSpPr>
          <p:cNvPr id="3" name="Group 2"/>
          <p:cNvGrpSpPr/>
          <p:nvPr/>
        </p:nvGrpSpPr>
        <p:grpSpPr>
          <a:xfrm>
            <a:off x="442755" y="4075213"/>
            <a:ext cx="8823512" cy="503926"/>
            <a:chOff x="320488" y="4163758"/>
            <a:chExt cx="8823512" cy="503926"/>
          </a:xfrm>
        </p:grpSpPr>
        <p:sp>
          <p:nvSpPr>
            <p:cNvPr id="6" name="TextBox 5"/>
            <p:cNvSpPr txBox="1"/>
            <p:nvPr/>
          </p:nvSpPr>
          <p:spPr>
            <a:xfrm>
              <a:off x="1169429" y="4206019"/>
              <a:ext cx="7974571" cy="461665"/>
            </a:xfrm>
            <a:prstGeom prst="rect">
              <a:avLst/>
            </a:prstGeom>
            <a:noFill/>
          </p:spPr>
          <p:txBody>
            <a:bodyPr wrap="square" rtlCol="0">
              <a:spAutoFit/>
            </a:bodyPr>
            <a:lstStyle/>
            <a:p>
              <a:r>
                <a:rPr lang="en-IE" sz="2400" b="1" dirty="0" smtClean="0">
                  <a:solidFill>
                    <a:prstClr val="black"/>
                  </a:solidFill>
                </a:rPr>
                <a:t>How do judicial procedures respond to children’s needs?</a:t>
              </a:r>
              <a:endParaRPr lang="en-IE" sz="2400" b="1" dirty="0">
                <a:solidFill>
                  <a:prstClr val="black"/>
                </a:solidFill>
              </a:endParaRPr>
            </a:p>
          </p:txBody>
        </p:sp>
        <p:sp>
          <p:nvSpPr>
            <p:cNvPr id="8" name="Right Arrow 7"/>
            <p:cNvSpPr/>
            <p:nvPr/>
          </p:nvSpPr>
          <p:spPr>
            <a:xfrm>
              <a:off x="320488" y="4163758"/>
              <a:ext cx="84894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grpSp>
    </p:spTree>
    <p:extLst>
      <p:ext uri="{BB962C8B-B14F-4D97-AF65-F5344CB8AC3E}">
        <p14:creationId xmlns:p14="http://schemas.microsoft.com/office/powerpoint/2010/main" val="2301415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5015"/>
            <a:ext cx="8229600" cy="762000"/>
          </a:xfrm>
        </p:spPr>
        <p:txBody>
          <a:bodyPr/>
          <a:lstStyle/>
          <a:p>
            <a:pPr algn="ctr"/>
            <a:r>
              <a:rPr lang="en-GB" sz="2800" dirty="0">
                <a:solidFill>
                  <a:srgbClr val="003399"/>
                </a:solidFill>
                <a:latin typeface="Arial" charset="0"/>
                <a:ea typeface="ヒラギノ角ゴ Pro W3" charset="0"/>
              </a:rPr>
              <a:t>FRA research on child-friendly justice</a:t>
            </a:r>
          </a:p>
        </p:txBody>
      </p:sp>
      <p:graphicFrame>
        <p:nvGraphicFramePr>
          <p:cNvPr id="3" name="Diagram 2"/>
          <p:cNvGraphicFramePr/>
          <p:nvPr>
            <p:extLst/>
          </p:nvPr>
        </p:nvGraphicFramePr>
        <p:xfrm>
          <a:off x="457200" y="5122608"/>
          <a:ext cx="8408894" cy="1313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nvPr>
        </p:nvGraphicFramePr>
        <p:xfrm>
          <a:off x="168723" y="1650380"/>
          <a:ext cx="8811504" cy="37802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0919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E3B3C473-4AF5-46BE-A2A3-2C8A05AA5B3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AF4C2F5F-C704-4991-92E5-016948A9C98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811803EC-BA5C-4046-AFDC-D3F7292F94D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0D008E87-F79D-426D-AE32-32712FDAB8F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47B89D1B-16C8-454B-8CE0-CA3EF9F3336F}"/>
                                            </p:graphicEl>
                                          </p:spTgt>
                                        </p:tgtEl>
                                        <p:attrNameLst>
                                          <p:attrName>style.visibility</p:attrName>
                                        </p:attrNameLst>
                                      </p:cBhvr>
                                      <p:to>
                                        <p:strVal val="visible"/>
                                      </p:to>
                                    </p:set>
                                  </p:childTnLst>
                                </p:cTn>
                              </p:par>
                            </p:childTnLst>
                          </p:cTn>
                        </p:par>
                        <p:par>
                          <p:cTn id="23" fill="hold">
                            <p:stCondLst>
                              <p:cond delay="0"/>
                            </p:stCondLst>
                            <p:childTnLst>
                              <p:par>
                                <p:cTn id="24" presetID="10" presetClass="entr" presetSubtype="0" fill="hold" grpId="0" nodeType="afterEffect">
                                  <p:stCondLst>
                                    <p:cond delay="0"/>
                                  </p:stCondLst>
                                  <p:childTnLst>
                                    <p:set>
                                      <p:cBhvr>
                                        <p:cTn id="25" dur="1" fill="hold">
                                          <p:stCondLst>
                                            <p:cond delay="0"/>
                                          </p:stCondLst>
                                        </p:cTn>
                                        <p:tgtEl>
                                          <p:spTgt spid="3">
                                            <p:graphicEl>
                                              <a:dgm id="{DADC3CB6-A8BB-46A2-88AA-3301DEBCC964}"/>
                                            </p:graphicEl>
                                          </p:spTgt>
                                        </p:tgtEl>
                                        <p:attrNameLst>
                                          <p:attrName>style.visibility</p:attrName>
                                        </p:attrNameLst>
                                      </p:cBhvr>
                                      <p:to>
                                        <p:strVal val="visible"/>
                                      </p:to>
                                    </p:set>
                                    <p:animEffect transition="in" filter="fade">
                                      <p:cBhvr>
                                        <p:cTn id="26" dur="500"/>
                                        <p:tgtEl>
                                          <p:spTgt spid="3">
                                            <p:graphicEl>
                                              <a:dgm id="{DADC3CB6-A8BB-46A2-88AA-3301DEBCC964}"/>
                                            </p:graphicEl>
                                          </p:spTgt>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3">
                                            <p:graphicEl>
                                              <a:dgm id="{C462390E-22D4-4A08-80E8-E67FA96F1652}"/>
                                            </p:graphicEl>
                                          </p:spTgt>
                                        </p:tgtEl>
                                        <p:attrNameLst>
                                          <p:attrName>style.visibility</p:attrName>
                                        </p:attrNameLst>
                                      </p:cBhvr>
                                      <p:to>
                                        <p:strVal val="visible"/>
                                      </p:to>
                                    </p:set>
                                    <p:animEffect transition="in" filter="fade">
                                      <p:cBhvr>
                                        <p:cTn id="30" dur="500"/>
                                        <p:tgtEl>
                                          <p:spTgt spid="3">
                                            <p:graphicEl>
                                              <a:dgm id="{C462390E-22D4-4A08-80E8-E67FA96F1652}"/>
                                            </p:graphicEl>
                                          </p:spTgt>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3">
                                            <p:graphicEl>
                                              <a:dgm id="{7F43AD7A-29B3-48FE-89BD-A0E9CB251564}"/>
                                            </p:graphicEl>
                                          </p:spTgt>
                                        </p:tgtEl>
                                        <p:attrNameLst>
                                          <p:attrName>style.visibility</p:attrName>
                                        </p:attrNameLst>
                                      </p:cBhvr>
                                      <p:to>
                                        <p:strVal val="visible"/>
                                      </p:to>
                                    </p:set>
                                    <p:animEffect transition="in" filter="fade">
                                      <p:cBhvr>
                                        <p:cTn id="34" dur="500"/>
                                        <p:tgtEl>
                                          <p:spTgt spid="3">
                                            <p:graphicEl>
                                              <a:dgm id="{7F43AD7A-29B3-48FE-89BD-A0E9CB251564}"/>
                                            </p:graphicEl>
                                          </p:spTgt>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3">
                                            <p:graphicEl>
                                              <a:dgm id="{F519FE6A-67E2-40CA-B857-0938D04D882C}"/>
                                            </p:graphicEl>
                                          </p:spTgt>
                                        </p:tgtEl>
                                        <p:attrNameLst>
                                          <p:attrName>style.visibility</p:attrName>
                                        </p:attrNameLst>
                                      </p:cBhvr>
                                      <p:to>
                                        <p:strVal val="visible"/>
                                      </p:to>
                                    </p:set>
                                    <p:animEffect transition="in" filter="fade">
                                      <p:cBhvr>
                                        <p:cTn id="38" dur="500"/>
                                        <p:tgtEl>
                                          <p:spTgt spid="3">
                                            <p:graphicEl>
                                              <a:dgm id="{F519FE6A-67E2-40CA-B857-0938D04D882C}"/>
                                            </p:graphicEl>
                                          </p:spTgt>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3">
                                            <p:graphicEl>
                                              <a:dgm id="{407E5A32-6287-47F4-BBA7-87FA562E2209}"/>
                                            </p:graphicEl>
                                          </p:spTgt>
                                        </p:tgtEl>
                                        <p:attrNameLst>
                                          <p:attrName>style.visibility</p:attrName>
                                        </p:attrNameLst>
                                      </p:cBhvr>
                                      <p:to>
                                        <p:strVal val="visible"/>
                                      </p:to>
                                    </p:set>
                                    <p:animEffect transition="in" filter="fade">
                                      <p:cBhvr>
                                        <p:cTn id="42" dur="500"/>
                                        <p:tgtEl>
                                          <p:spTgt spid="3">
                                            <p:graphicEl>
                                              <a:dgm id="{407E5A32-6287-47F4-BBA7-87FA562E2209}"/>
                                            </p:graphicEl>
                                          </p:spTgt>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3">
                                            <p:graphicEl>
                                              <a:dgm id="{BBF18F3D-0EBB-47C8-BFB2-88B806ADA5C2}"/>
                                            </p:graphicEl>
                                          </p:spTgt>
                                        </p:tgtEl>
                                        <p:attrNameLst>
                                          <p:attrName>style.visibility</p:attrName>
                                        </p:attrNameLst>
                                      </p:cBhvr>
                                      <p:to>
                                        <p:strVal val="visible"/>
                                      </p:to>
                                    </p:set>
                                    <p:animEffect transition="in" filter="fade">
                                      <p:cBhvr>
                                        <p:cTn id="46" dur="500"/>
                                        <p:tgtEl>
                                          <p:spTgt spid="3">
                                            <p:graphicEl>
                                              <a:dgm id="{BBF18F3D-0EBB-47C8-BFB2-88B806ADA5C2}"/>
                                            </p:graphicEl>
                                          </p:spTgt>
                                        </p:tgtEl>
                                      </p:cBhvr>
                                    </p:animEffect>
                                  </p:childTnLst>
                                </p:cTn>
                              </p:par>
                            </p:childTnLst>
                          </p:cTn>
                        </p:par>
                        <p:par>
                          <p:cTn id="47" fill="hold">
                            <p:stCondLst>
                              <p:cond delay="3000"/>
                            </p:stCondLst>
                            <p:childTnLst>
                              <p:par>
                                <p:cTn id="48" presetID="10" presetClass="entr" presetSubtype="0" fill="hold" grpId="0" nodeType="afterEffect">
                                  <p:stCondLst>
                                    <p:cond delay="0"/>
                                  </p:stCondLst>
                                  <p:childTnLst>
                                    <p:set>
                                      <p:cBhvr>
                                        <p:cTn id="49" dur="1" fill="hold">
                                          <p:stCondLst>
                                            <p:cond delay="0"/>
                                          </p:stCondLst>
                                        </p:cTn>
                                        <p:tgtEl>
                                          <p:spTgt spid="3">
                                            <p:graphicEl>
                                              <a:dgm id="{258714E2-009B-4D62-ACA1-338A4BBB0C65}"/>
                                            </p:graphicEl>
                                          </p:spTgt>
                                        </p:tgtEl>
                                        <p:attrNameLst>
                                          <p:attrName>style.visibility</p:attrName>
                                        </p:attrNameLst>
                                      </p:cBhvr>
                                      <p:to>
                                        <p:strVal val="visible"/>
                                      </p:to>
                                    </p:set>
                                    <p:animEffect transition="in" filter="fade">
                                      <p:cBhvr>
                                        <p:cTn id="50" dur="500"/>
                                        <p:tgtEl>
                                          <p:spTgt spid="3">
                                            <p:graphicEl>
                                              <a:dgm id="{258714E2-009B-4D62-ACA1-338A4BBB0C65}"/>
                                            </p:graphicEl>
                                          </p:spTgt>
                                        </p:tgtEl>
                                      </p:cBhvr>
                                    </p:animEffect>
                                  </p:childTnLst>
                                </p:cTn>
                              </p:par>
                            </p:childTnLst>
                          </p:cTn>
                        </p:par>
                        <p:par>
                          <p:cTn id="51" fill="hold">
                            <p:stCondLst>
                              <p:cond delay="3500"/>
                            </p:stCondLst>
                            <p:childTnLst>
                              <p:par>
                                <p:cTn id="52" presetID="10" presetClass="entr" presetSubtype="0" fill="hold" grpId="0" nodeType="afterEffect">
                                  <p:stCondLst>
                                    <p:cond delay="0"/>
                                  </p:stCondLst>
                                  <p:childTnLst>
                                    <p:set>
                                      <p:cBhvr>
                                        <p:cTn id="53" dur="1" fill="hold">
                                          <p:stCondLst>
                                            <p:cond delay="0"/>
                                          </p:stCondLst>
                                        </p:cTn>
                                        <p:tgtEl>
                                          <p:spTgt spid="3">
                                            <p:graphicEl>
                                              <a:dgm id="{A84C7B8D-9B0F-4BF9-8300-C0B4EB4413A1}"/>
                                            </p:graphicEl>
                                          </p:spTgt>
                                        </p:tgtEl>
                                        <p:attrNameLst>
                                          <p:attrName>style.visibility</p:attrName>
                                        </p:attrNameLst>
                                      </p:cBhvr>
                                      <p:to>
                                        <p:strVal val="visible"/>
                                      </p:to>
                                    </p:set>
                                    <p:animEffect transition="in" filter="fade">
                                      <p:cBhvr>
                                        <p:cTn id="54" dur="500"/>
                                        <p:tgtEl>
                                          <p:spTgt spid="3">
                                            <p:graphicEl>
                                              <a:dgm id="{A84C7B8D-9B0F-4BF9-8300-C0B4EB4413A1}"/>
                                            </p:graphicEl>
                                          </p:spTgt>
                                        </p:tgtEl>
                                      </p:cBhvr>
                                    </p:animEffect>
                                  </p:childTnLst>
                                </p:cTn>
                              </p:par>
                            </p:childTnLst>
                          </p:cTn>
                        </p:par>
                        <p:par>
                          <p:cTn id="55" fill="hold">
                            <p:stCondLst>
                              <p:cond delay="4000"/>
                            </p:stCondLst>
                            <p:childTnLst>
                              <p:par>
                                <p:cTn id="56" presetID="10" presetClass="entr" presetSubtype="0" fill="hold" grpId="0" nodeType="afterEffect">
                                  <p:stCondLst>
                                    <p:cond delay="0"/>
                                  </p:stCondLst>
                                  <p:childTnLst>
                                    <p:set>
                                      <p:cBhvr>
                                        <p:cTn id="57" dur="1" fill="hold">
                                          <p:stCondLst>
                                            <p:cond delay="0"/>
                                          </p:stCondLst>
                                        </p:cTn>
                                        <p:tgtEl>
                                          <p:spTgt spid="3">
                                            <p:graphicEl>
                                              <a:dgm id="{BAC606D3-6395-4267-B906-5300658B1840}"/>
                                            </p:graphicEl>
                                          </p:spTgt>
                                        </p:tgtEl>
                                        <p:attrNameLst>
                                          <p:attrName>style.visibility</p:attrName>
                                        </p:attrNameLst>
                                      </p:cBhvr>
                                      <p:to>
                                        <p:strVal val="visible"/>
                                      </p:to>
                                    </p:set>
                                    <p:animEffect transition="in" filter="fade">
                                      <p:cBhvr>
                                        <p:cTn id="58" dur="500"/>
                                        <p:tgtEl>
                                          <p:spTgt spid="3">
                                            <p:graphicEl>
                                              <a:dgm id="{BAC606D3-6395-4267-B906-5300658B1840}"/>
                                            </p:graphicEl>
                                          </p:spTgt>
                                        </p:tgtEl>
                                      </p:cBhvr>
                                    </p:animEffect>
                                  </p:childTnLst>
                                </p:cTn>
                              </p:par>
                            </p:childTnLst>
                          </p:cTn>
                        </p:par>
                        <p:par>
                          <p:cTn id="59" fill="hold">
                            <p:stCondLst>
                              <p:cond delay="4500"/>
                            </p:stCondLst>
                            <p:childTnLst>
                              <p:par>
                                <p:cTn id="60" presetID="10" presetClass="entr" presetSubtype="0" fill="hold" grpId="0" nodeType="afterEffect">
                                  <p:stCondLst>
                                    <p:cond delay="0"/>
                                  </p:stCondLst>
                                  <p:childTnLst>
                                    <p:set>
                                      <p:cBhvr>
                                        <p:cTn id="61" dur="1" fill="hold">
                                          <p:stCondLst>
                                            <p:cond delay="0"/>
                                          </p:stCondLst>
                                        </p:cTn>
                                        <p:tgtEl>
                                          <p:spTgt spid="3">
                                            <p:graphicEl>
                                              <a:dgm id="{BAB31C03-EEDD-4B2F-A0E9-12D2F92432E3}"/>
                                            </p:graphicEl>
                                          </p:spTgt>
                                        </p:tgtEl>
                                        <p:attrNameLst>
                                          <p:attrName>style.visibility</p:attrName>
                                        </p:attrNameLst>
                                      </p:cBhvr>
                                      <p:to>
                                        <p:strVal val="visible"/>
                                      </p:to>
                                    </p:set>
                                    <p:animEffect transition="in" filter="fade">
                                      <p:cBhvr>
                                        <p:cTn id="62" dur="500"/>
                                        <p:tgtEl>
                                          <p:spTgt spid="3">
                                            <p:graphicEl>
                                              <a:dgm id="{BAB31C03-EEDD-4B2F-A0E9-12D2F92432E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Graphic spid="5"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437311" y="1844824"/>
            <a:ext cx="8229600" cy="945429"/>
          </a:xfrm>
        </p:spPr>
        <p:txBody>
          <a:bodyPr/>
          <a:lstStyle/>
          <a:p>
            <a:pPr algn="ctr" eaLnBrk="1" hangingPunct="1"/>
            <a:r>
              <a:rPr lang="en-GB" sz="2800" dirty="0" smtClean="0">
                <a:solidFill>
                  <a:srgbClr val="003399"/>
                </a:solidFill>
                <a:latin typeface="Arial" charset="0"/>
                <a:ea typeface="ヒラギノ角ゴ Pro W3" charset="0"/>
              </a:rPr>
              <a:t>General findings</a:t>
            </a:r>
            <a:endParaRPr lang="en-GB" sz="2800" dirty="0">
              <a:solidFill>
                <a:srgbClr val="003399"/>
              </a:solidFill>
              <a:latin typeface="Arial" charset="0"/>
              <a:ea typeface="ヒラギノ角ゴ Pro W3" charset="0"/>
            </a:endParaRPr>
          </a:p>
        </p:txBody>
      </p:sp>
      <p:sp>
        <p:nvSpPr>
          <p:cNvPr id="16386" name="Espace réservé du contenu 2"/>
          <p:cNvSpPr>
            <a:spLocks noGrp="1"/>
          </p:cNvSpPr>
          <p:nvPr>
            <p:ph idx="1"/>
          </p:nvPr>
        </p:nvSpPr>
        <p:spPr>
          <a:xfrm>
            <a:off x="345688" y="2484792"/>
            <a:ext cx="8798312" cy="4868862"/>
          </a:xfrm>
        </p:spPr>
        <p:txBody>
          <a:bodyPr/>
          <a:lstStyle/>
          <a:p>
            <a:pPr>
              <a:spcAft>
                <a:spcPts val="1200"/>
              </a:spcAft>
            </a:pPr>
            <a:r>
              <a:rPr lang="en-IE" sz="2200" dirty="0" smtClean="0">
                <a:ea typeface="ＭＳ Ｐゴシック" charset="0"/>
                <a:cs typeface="ＭＳ Ｐゴシック" charset="0"/>
              </a:rPr>
              <a:t>There is </a:t>
            </a:r>
            <a:r>
              <a:rPr lang="en-IE" sz="2200" b="1" dirty="0" smtClean="0">
                <a:ea typeface="ＭＳ Ｐゴシック" charset="0"/>
                <a:cs typeface="ＭＳ Ｐゴシック" charset="0"/>
              </a:rPr>
              <a:t>great variation of actual practices </a:t>
            </a:r>
            <a:r>
              <a:rPr lang="en-IE" sz="2200" dirty="0" smtClean="0">
                <a:ea typeface="ＭＳ Ｐゴシック" charset="0"/>
                <a:cs typeface="ＭＳ Ｐゴシック" charset="0"/>
              </a:rPr>
              <a:t>not only across Member States but also within.</a:t>
            </a:r>
          </a:p>
          <a:p>
            <a:pPr>
              <a:spcAft>
                <a:spcPts val="1200"/>
              </a:spcAft>
            </a:pPr>
            <a:r>
              <a:rPr lang="en-IE" sz="2200" dirty="0" smtClean="0">
                <a:ea typeface="ＭＳ Ｐゴシック" charset="0"/>
                <a:cs typeface="ＭＳ Ｐゴシック" charset="0"/>
              </a:rPr>
              <a:t>This often depends on the </a:t>
            </a:r>
            <a:r>
              <a:rPr lang="en-IE" sz="2200" b="1" dirty="0" smtClean="0">
                <a:ea typeface="ＭＳ Ｐゴシック" charset="0"/>
                <a:cs typeface="ＭＳ Ｐゴシック" charset="0"/>
              </a:rPr>
              <a:t>judgement of the individual professional</a:t>
            </a:r>
            <a:r>
              <a:rPr lang="en-IE" sz="2200" dirty="0" smtClean="0">
                <a:ea typeface="ＭＳ Ｐゴシック" charset="0"/>
                <a:cs typeface="ＭＳ Ｐゴシック" charset="0"/>
              </a:rPr>
              <a:t>.</a:t>
            </a:r>
          </a:p>
          <a:p>
            <a:pPr>
              <a:spcAft>
                <a:spcPts val="1200"/>
              </a:spcAft>
            </a:pPr>
            <a:r>
              <a:rPr lang="en-IE" sz="2200" b="1" dirty="0" smtClean="0">
                <a:ea typeface="ＭＳ Ｐゴシック" charset="0"/>
                <a:cs typeface="ＭＳ Ｐゴシック" charset="0"/>
              </a:rPr>
              <a:t>Concrete measures </a:t>
            </a:r>
            <a:r>
              <a:rPr lang="en-IE" sz="2200" dirty="0" smtClean="0">
                <a:ea typeface="ＭＳ Ｐゴシック" charset="0"/>
                <a:cs typeface="ＭＳ Ｐゴシック" charset="0"/>
              </a:rPr>
              <a:t>on a child’s right to be informed, to be heard and to be protected are </a:t>
            </a:r>
            <a:r>
              <a:rPr lang="en-IE" sz="2200" b="1" u="sng" dirty="0" smtClean="0">
                <a:ea typeface="ＭＳ Ｐゴシック" charset="0"/>
                <a:cs typeface="ＭＳ Ｐゴシック" charset="0"/>
              </a:rPr>
              <a:t>not</a:t>
            </a:r>
            <a:r>
              <a:rPr lang="en-IE" sz="2200" b="1" dirty="0" smtClean="0">
                <a:ea typeface="ＭＳ Ｐゴシック" charset="0"/>
                <a:cs typeface="ＭＳ Ｐゴシック" charset="0"/>
              </a:rPr>
              <a:t> standard practice</a:t>
            </a:r>
            <a:r>
              <a:rPr lang="en-IE" sz="2200" dirty="0" smtClean="0">
                <a:ea typeface="ＭＳ Ｐゴシック" charset="0"/>
                <a:cs typeface="ＭＳ Ｐゴシック" charset="0"/>
              </a:rPr>
              <a:t>.</a:t>
            </a:r>
          </a:p>
          <a:p>
            <a:pPr>
              <a:spcAft>
                <a:spcPts val="1200"/>
              </a:spcAft>
            </a:pPr>
            <a:r>
              <a:rPr lang="en-IE" sz="2200" dirty="0" smtClean="0">
                <a:ea typeface="ＭＳ Ｐゴシック" charset="0"/>
                <a:cs typeface="ＭＳ Ｐゴシック" charset="0"/>
              </a:rPr>
              <a:t>A lot more needs to be done </a:t>
            </a:r>
            <a:r>
              <a:rPr lang="en-IE" sz="2200" b="1" dirty="0" smtClean="0">
                <a:ea typeface="ＭＳ Ｐゴシック" charset="0"/>
                <a:cs typeface="ＭＳ Ｐゴシック" charset="0"/>
              </a:rPr>
              <a:t>to make justice more child-friendly  </a:t>
            </a:r>
            <a:r>
              <a:rPr lang="en-IE" sz="2200" dirty="0" smtClean="0">
                <a:ea typeface="ＭＳ Ｐゴシック" charset="0"/>
                <a:cs typeface="ＭＳ Ｐゴシック" charset="0"/>
              </a:rPr>
              <a:t>so that children feel safe and comfortable to be able to express their views freely and participate effectively.</a:t>
            </a:r>
          </a:p>
        </p:txBody>
      </p:sp>
      <p:pic>
        <p:nvPicPr>
          <p:cNvPr id="2" name="Picture 1"/>
          <p:cNvPicPr>
            <a:picLocks noChangeAspect="1"/>
          </p:cNvPicPr>
          <p:nvPr/>
        </p:nvPicPr>
        <p:blipFill>
          <a:blip r:embed="rId3"/>
          <a:stretch>
            <a:fillRect/>
          </a:stretch>
        </p:blipFill>
        <p:spPr>
          <a:xfrm>
            <a:off x="3516904" y="393850"/>
            <a:ext cx="5627096" cy="1450974"/>
          </a:xfrm>
          <a:prstGeom prst="rect">
            <a:avLst/>
          </a:prstGeom>
        </p:spPr>
      </p:pic>
    </p:spTree>
    <p:extLst>
      <p:ext uri="{BB962C8B-B14F-4D97-AF65-F5344CB8AC3E}">
        <p14:creationId xmlns:p14="http://schemas.microsoft.com/office/powerpoint/2010/main" val="123889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457200" y="1043709"/>
            <a:ext cx="8229600" cy="945429"/>
          </a:xfrm>
        </p:spPr>
        <p:txBody>
          <a:bodyPr/>
          <a:lstStyle/>
          <a:p>
            <a:pPr algn="ctr" eaLnBrk="1" hangingPunct="1"/>
            <a:r>
              <a:rPr lang="en-GB" sz="2800" dirty="0" smtClean="0">
                <a:solidFill>
                  <a:srgbClr val="003399"/>
                </a:solidFill>
                <a:latin typeface="Arial" charset="0"/>
                <a:ea typeface="ヒラギノ角ゴ Pro W3" charset="0"/>
              </a:rPr>
              <a:t>Child’s right to information - challenges</a:t>
            </a:r>
            <a:endParaRPr lang="en-GB" sz="2800" dirty="0">
              <a:solidFill>
                <a:srgbClr val="003399"/>
              </a:solidFill>
              <a:latin typeface="Arial" charset="0"/>
              <a:ea typeface="ヒラギノ角ゴ Pro W3" charset="0"/>
            </a:endParaRPr>
          </a:p>
        </p:txBody>
      </p:sp>
      <p:sp>
        <p:nvSpPr>
          <p:cNvPr id="16386" name="Espace réservé du contenu 2"/>
          <p:cNvSpPr>
            <a:spLocks noGrp="1"/>
          </p:cNvSpPr>
          <p:nvPr>
            <p:ph idx="1"/>
          </p:nvPr>
        </p:nvSpPr>
        <p:spPr>
          <a:xfrm>
            <a:off x="457200" y="2196790"/>
            <a:ext cx="8686800" cy="4204009"/>
          </a:xfrm>
        </p:spPr>
        <p:txBody>
          <a:bodyPr/>
          <a:lstStyle/>
          <a:p>
            <a:pPr>
              <a:buFont typeface="Wingdings" panose="05000000000000000000" pitchFamily="2" charset="2"/>
              <a:buChar char="v"/>
            </a:pPr>
            <a:r>
              <a:rPr lang="en-IE" sz="2400" dirty="0" smtClean="0"/>
              <a:t>Lack </a:t>
            </a:r>
            <a:r>
              <a:rPr lang="en-IE" sz="2400" dirty="0"/>
              <a:t>of clear and specific </a:t>
            </a:r>
            <a:r>
              <a:rPr lang="en-IE" sz="2400" dirty="0" smtClean="0"/>
              <a:t>provisions </a:t>
            </a:r>
            <a:r>
              <a:rPr lang="en-IE" sz="2400" dirty="0"/>
              <a:t>and </a:t>
            </a:r>
            <a:r>
              <a:rPr lang="en-IE" sz="2400" dirty="0" smtClean="0"/>
              <a:t>guidelines on</a:t>
            </a:r>
            <a:endParaRPr lang="en-IE" sz="2400" dirty="0"/>
          </a:p>
          <a:p>
            <a:pPr>
              <a:buFont typeface="Wingdings" panose="05000000000000000000" pitchFamily="2" charset="2"/>
              <a:buChar char="§"/>
            </a:pPr>
            <a:r>
              <a:rPr lang="en-IE" sz="2400" b="1" u="sng" dirty="0" smtClean="0"/>
              <a:t>how</a:t>
            </a:r>
            <a:r>
              <a:rPr lang="en-IE" sz="2400" dirty="0" smtClean="0"/>
              <a:t> </a:t>
            </a:r>
            <a:r>
              <a:rPr lang="en-IE" sz="2400" dirty="0"/>
              <a:t>to inform children</a:t>
            </a:r>
          </a:p>
          <a:p>
            <a:pPr>
              <a:buFont typeface="Wingdings" panose="05000000000000000000" pitchFamily="2" charset="2"/>
              <a:buChar char="§"/>
            </a:pPr>
            <a:r>
              <a:rPr lang="en-IE" sz="2400" b="1" u="sng" dirty="0" smtClean="0"/>
              <a:t>what</a:t>
            </a:r>
            <a:r>
              <a:rPr lang="en-IE" sz="2400" dirty="0" smtClean="0"/>
              <a:t> to tell them regarding the proceedings/ their rights</a:t>
            </a:r>
            <a:endParaRPr lang="en-IE" sz="2400" dirty="0"/>
          </a:p>
          <a:p>
            <a:pPr>
              <a:buFont typeface="Wingdings" panose="05000000000000000000" pitchFamily="2" charset="2"/>
              <a:buChar char="§"/>
            </a:pPr>
            <a:r>
              <a:rPr lang="en-IE" sz="2400" b="1" u="sng" dirty="0"/>
              <a:t>w</a:t>
            </a:r>
            <a:r>
              <a:rPr lang="en-IE" sz="2400" b="1" u="sng" dirty="0" smtClean="0"/>
              <a:t>hen</a:t>
            </a:r>
            <a:r>
              <a:rPr lang="en-IE" sz="2400" dirty="0" smtClean="0"/>
              <a:t> and </a:t>
            </a:r>
            <a:r>
              <a:rPr lang="en-IE" sz="2400" b="1" u="sng" dirty="0" smtClean="0"/>
              <a:t>who</a:t>
            </a:r>
            <a:r>
              <a:rPr lang="en-IE" sz="2400" dirty="0" smtClean="0"/>
              <a:t> should inform them</a:t>
            </a:r>
          </a:p>
          <a:p>
            <a:pPr>
              <a:buFont typeface="Wingdings" panose="05000000000000000000" pitchFamily="2" charset="2"/>
              <a:buChar char="§"/>
            </a:pPr>
            <a:endParaRPr lang="en-IE" sz="2400" dirty="0"/>
          </a:p>
          <a:p>
            <a:pPr>
              <a:buFont typeface="Wingdings" panose="05000000000000000000" pitchFamily="2" charset="2"/>
              <a:buChar char="v"/>
            </a:pPr>
            <a:r>
              <a:rPr lang="en-IE" sz="2400" dirty="0" smtClean="0"/>
              <a:t>In many cases practices are not appropriate</a:t>
            </a:r>
            <a:endParaRPr lang="en-IE" sz="2400" dirty="0"/>
          </a:p>
          <a:p>
            <a:r>
              <a:rPr lang="en-IE" sz="2400" dirty="0"/>
              <a:t>Information </a:t>
            </a:r>
            <a:r>
              <a:rPr lang="en-IE" sz="2400" dirty="0" smtClean="0"/>
              <a:t>is </a:t>
            </a:r>
            <a:r>
              <a:rPr lang="en-IE" sz="2400" dirty="0"/>
              <a:t>often minimal and not </a:t>
            </a:r>
            <a:r>
              <a:rPr lang="en-IE" sz="2400" dirty="0" smtClean="0"/>
              <a:t>understandable</a:t>
            </a:r>
            <a:endParaRPr lang="en-IE" sz="2400" dirty="0"/>
          </a:p>
          <a:p>
            <a:r>
              <a:rPr lang="en-IE" sz="2400" dirty="0"/>
              <a:t>Responsibility </a:t>
            </a:r>
            <a:r>
              <a:rPr lang="en-IE" sz="2400" dirty="0" smtClean="0"/>
              <a:t>often unclear and/or left to parents</a:t>
            </a:r>
            <a:endParaRPr lang="en-IE" sz="2400" dirty="0"/>
          </a:p>
          <a:p>
            <a:r>
              <a:rPr lang="en-IE" sz="2400" dirty="0"/>
              <a:t>Information material </a:t>
            </a:r>
            <a:r>
              <a:rPr lang="en-IE" sz="2400" dirty="0" smtClean="0"/>
              <a:t>rarely child-friendly and adapted</a:t>
            </a:r>
            <a:endParaRPr lang="en-IE" sz="2400" dirty="0"/>
          </a:p>
        </p:txBody>
      </p:sp>
    </p:spTree>
    <p:extLst>
      <p:ext uri="{BB962C8B-B14F-4D97-AF65-F5344CB8AC3E}">
        <p14:creationId xmlns:p14="http://schemas.microsoft.com/office/powerpoint/2010/main" val="2100404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C:\Users\melchka\Desktop\FR-LP-11_picture2.JPG-page-001.jpg"/>
          <p:cNvPicPr/>
          <p:nvPr/>
        </p:nvPicPr>
        <p:blipFill rotWithShape="1">
          <a:blip r:embed="rId3" cstate="print">
            <a:extLst>
              <a:ext uri="{28A0092B-C50C-407E-A947-70E740481C1C}">
                <a14:useLocalDpi xmlns:a14="http://schemas.microsoft.com/office/drawing/2010/main" val="0"/>
              </a:ext>
            </a:extLst>
          </a:blip>
          <a:srcRect l="2095" t="8309" r="2525" b="3780"/>
          <a:stretch/>
        </p:blipFill>
        <p:spPr bwMode="auto">
          <a:xfrm>
            <a:off x="-21022" y="0"/>
            <a:ext cx="6222125" cy="4225160"/>
          </a:xfrm>
          <a:prstGeom prst="rect">
            <a:avLst/>
          </a:prstGeom>
          <a:noFill/>
          <a:ln>
            <a:noFill/>
          </a:ln>
        </p:spPr>
      </p:pic>
      <p:pic>
        <p:nvPicPr>
          <p:cNvPr id="7" name="Content Placeholder 5" descr="C:\Users\pacchmi\Desktop\Pictures for comparative report\BG\BG-SP-7_picture explaining the court room.jpg"/>
          <p:cNvPicPr>
            <a:picLocks noGrp="1"/>
          </p:cNvPicPr>
          <p:nvPr>
            <p:ph idx="1"/>
          </p:nvPr>
        </p:nvPicPr>
        <p:blipFill>
          <a:blip r:embed="rId4" cstate="print">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895386" y="1873405"/>
            <a:ext cx="4248614" cy="4984595"/>
          </a:xfrm>
          <a:prstGeom prst="rect">
            <a:avLst/>
          </a:prstGeom>
          <a:noFill/>
          <a:ln>
            <a:noFill/>
          </a:ln>
        </p:spPr>
      </p:pic>
      <p:sp>
        <p:nvSpPr>
          <p:cNvPr id="4" name="Rectangle 3"/>
          <p:cNvSpPr/>
          <p:nvPr/>
        </p:nvSpPr>
        <p:spPr>
          <a:xfrm>
            <a:off x="0" y="4225160"/>
            <a:ext cx="4493942" cy="646331"/>
          </a:xfrm>
          <a:prstGeom prst="rect">
            <a:avLst/>
          </a:prstGeom>
          <a:ln/>
        </p:spPr>
        <p:style>
          <a:lnRef idx="3">
            <a:schemeClr val="lt1"/>
          </a:lnRef>
          <a:fillRef idx="1">
            <a:schemeClr val="accent5"/>
          </a:fillRef>
          <a:effectRef idx="1">
            <a:schemeClr val="accent5"/>
          </a:effectRef>
          <a:fontRef idx="minor">
            <a:schemeClr val="lt1"/>
          </a:fontRef>
        </p:style>
        <p:txBody>
          <a:bodyPr wrap="square">
            <a:spAutoFit/>
          </a:bodyPr>
          <a:lstStyle/>
          <a:p>
            <a:pPr eaLnBrk="0" hangingPunct="0">
              <a:spcBef>
                <a:spcPts val="0"/>
              </a:spcBef>
              <a:defRPr/>
            </a:pPr>
            <a:r>
              <a:rPr lang="en-IE" dirty="0" smtClean="0"/>
              <a:t>In France </a:t>
            </a:r>
            <a:r>
              <a:rPr lang="en-IE" b="1" dirty="0" err="1" smtClean="0"/>
              <a:t>Avoc’enfants</a:t>
            </a:r>
            <a:r>
              <a:rPr lang="en-IE" dirty="0" smtClean="0"/>
              <a:t> helps children find </a:t>
            </a:r>
            <a:r>
              <a:rPr lang="en-IE" dirty="0"/>
              <a:t>a </a:t>
            </a:r>
            <a:r>
              <a:rPr lang="en-IE" dirty="0" smtClean="0"/>
              <a:t>lawyer and get advice</a:t>
            </a:r>
            <a:endParaRPr lang="en-IE" dirty="0"/>
          </a:p>
        </p:txBody>
      </p:sp>
      <p:sp>
        <p:nvSpPr>
          <p:cNvPr id="9" name="Rectangle 8"/>
          <p:cNvSpPr/>
          <p:nvPr/>
        </p:nvSpPr>
        <p:spPr>
          <a:xfrm>
            <a:off x="6534613" y="528044"/>
            <a:ext cx="2609387" cy="1323439"/>
          </a:xfrm>
          <a:prstGeom prst="rect">
            <a:avLst/>
          </a:prstGeom>
          <a:ln/>
        </p:spPr>
        <p:style>
          <a:lnRef idx="3">
            <a:schemeClr val="lt1"/>
          </a:lnRef>
          <a:fillRef idx="1">
            <a:schemeClr val="accent4"/>
          </a:fillRef>
          <a:effectRef idx="1">
            <a:schemeClr val="accent4"/>
          </a:effectRef>
          <a:fontRef idx="minor">
            <a:schemeClr val="lt1"/>
          </a:fontRef>
        </p:style>
        <p:txBody>
          <a:bodyPr wrap="square">
            <a:spAutoFit/>
          </a:bodyPr>
          <a:lstStyle/>
          <a:p>
            <a:pPr eaLnBrk="0" hangingPunct="0">
              <a:spcBef>
                <a:spcPts val="0"/>
              </a:spcBef>
              <a:defRPr/>
            </a:pPr>
            <a:r>
              <a:rPr lang="en-IE" sz="2000" dirty="0" smtClean="0"/>
              <a:t>In Bulgaria a simple drawing helps children understand courts</a:t>
            </a:r>
            <a:endParaRPr lang="en-IE" sz="2000" dirty="0"/>
          </a:p>
        </p:txBody>
      </p:sp>
    </p:spTree>
    <p:extLst>
      <p:ext uri="{BB962C8B-B14F-4D97-AF65-F5344CB8AC3E}">
        <p14:creationId xmlns:p14="http://schemas.microsoft.com/office/powerpoint/2010/main" val="23348451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457200" y="1043709"/>
            <a:ext cx="8229600" cy="945429"/>
          </a:xfrm>
        </p:spPr>
        <p:txBody>
          <a:bodyPr/>
          <a:lstStyle/>
          <a:p>
            <a:pPr algn="ctr" eaLnBrk="1" hangingPunct="1"/>
            <a:r>
              <a:rPr lang="en-GB" sz="2800" dirty="0" smtClean="0">
                <a:solidFill>
                  <a:srgbClr val="003399"/>
                </a:solidFill>
                <a:latin typeface="Arial" charset="0"/>
                <a:ea typeface="ヒラギノ角ゴ Pro W3" charset="0"/>
              </a:rPr>
              <a:t>Child’s right to information – what could be done</a:t>
            </a:r>
            <a:endParaRPr lang="en-GB" sz="2800" dirty="0">
              <a:solidFill>
                <a:srgbClr val="003399"/>
              </a:solidFill>
              <a:latin typeface="Arial" charset="0"/>
              <a:ea typeface="ヒラギノ角ゴ Pro W3" charset="0"/>
            </a:endParaRPr>
          </a:p>
        </p:txBody>
      </p:sp>
      <p:sp>
        <p:nvSpPr>
          <p:cNvPr id="16386" name="Espace réservé du contenu 2"/>
          <p:cNvSpPr>
            <a:spLocks noGrp="1"/>
          </p:cNvSpPr>
          <p:nvPr>
            <p:ph idx="1"/>
          </p:nvPr>
        </p:nvSpPr>
        <p:spPr>
          <a:xfrm>
            <a:off x="457200" y="1995668"/>
            <a:ext cx="8229601" cy="1602897"/>
          </a:xfrm>
        </p:spPr>
        <p:txBody>
          <a:bodyPr/>
          <a:lstStyle/>
          <a:p>
            <a:pPr>
              <a:spcBef>
                <a:spcPts val="0"/>
              </a:spcBef>
              <a:spcAft>
                <a:spcPts val="600"/>
              </a:spcAft>
              <a:buFont typeface="Wingdings" panose="05000000000000000000" pitchFamily="2" charset="2"/>
              <a:buChar char="Ø"/>
            </a:pPr>
            <a:r>
              <a:rPr lang="en-US" sz="2400" dirty="0" smtClean="0"/>
              <a:t>Clear guidelines on how children should be informed </a:t>
            </a:r>
          </a:p>
          <a:p>
            <a:pPr>
              <a:spcBef>
                <a:spcPts val="0"/>
              </a:spcBef>
              <a:spcAft>
                <a:spcPts val="600"/>
              </a:spcAft>
              <a:buFont typeface="Wingdings" panose="05000000000000000000" pitchFamily="2" charset="2"/>
              <a:buChar char="Ø"/>
            </a:pPr>
            <a:r>
              <a:rPr lang="en-US" sz="2400" dirty="0" smtClean="0"/>
              <a:t>Clear responsibility: who provides this information</a:t>
            </a:r>
            <a:endParaRPr lang="en-US" sz="2400" dirty="0"/>
          </a:p>
          <a:p>
            <a:pPr>
              <a:spcBef>
                <a:spcPts val="0"/>
              </a:spcBef>
              <a:spcAft>
                <a:spcPts val="600"/>
              </a:spcAft>
              <a:buFont typeface="Wingdings" panose="05000000000000000000" pitchFamily="2" charset="2"/>
              <a:buChar char="Ø"/>
            </a:pPr>
            <a:r>
              <a:rPr lang="en-US" sz="2400" dirty="0"/>
              <a:t>S</a:t>
            </a:r>
            <a:r>
              <a:rPr lang="en-US" sz="2400" dirty="0" smtClean="0"/>
              <a:t>ocial - </a:t>
            </a:r>
            <a:r>
              <a:rPr lang="en-US" sz="2400" dirty="0"/>
              <a:t>psychological support and </a:t>
            </a:r>
            <a:r>
              <a:rPr lang="en-US" sz="2400" dirty="0" smtClean="0"/>
              <a:t>guidance</a:t>
            </a:r>
            <a:endParaRPr lang="en-US" sz="2400" dirty="0"/>
          </a:p>
          <a:p>
            <a:pPr marL="0" indent="0">
              <a:spcBef>
                <a:spcPts val="0"/>
              </a:spcBef>
              <a:spcAft>
                <a:spcPts val="600"/>
              </a:spcAft>
              <a:buNone/>
            </a:pPr>
            <a:endParaRPr lang="en-US" sz="2800" dirty="0"/>
          </a:p>
        </p:txBody>
      </p:sp>
      <p:sp>
        <p:nvSpPr>
          <p:cNvPr id="6" name="Right Arrow 5"/>
          <p:cNvSpPr/>
          <p:nvPr/>
        </p:nvSpPr>
        <p:spPr>
          <a:xfrm>
            <a:off x="457200" y="3999698"/>
            <a:ext cx="84894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7" name="TextBox 6"/>
          <p:cNvSpPr txBox="1"/>
          <p:nvPr/>
        </p:nvSpPr>
        <p:spPr>
          <a:xfrm>
            <a:off x="1306141" y="3826515"/>
            <a:ext cx="7727795" cy="830997"/>
          </a:xfrm>
          <a:prstGeom prst="rect">
            <a:avLst/>
          </a:prstGeom>
          <a:noFill/>
        </p:spPr>
        <p:txBody>
          <a:bodyPr wrap="square" rtlCol="0">
            <a:spAutoFit/>
          </a:bodyPr>
          <a:lstStyle/>
          <a:p>
            <a:r>
              <a:rPr lang="en-IE" sz="2400" dirty="0" smtClean="0"/>
              <a:t>Well informed children are more likely to provide good evidence that is taken into account by police and courts</a:t>
            </a:r>
            <a:endParaRPr lang="en-IE" sz="2400" dirty="0"/>
          </a:p>
        </p:txBody>
      </p:sp>
      <p:sp>
        <p:nvSpPr>
          <p:cNvPr id="8" name="TextBox 7"/>
          <p:cNvSpPr txBox="1"/>
          <p:nvPr/>
        </p:nvSpPr>
        <p:spPr>
          <a:xfrm>
            <a:off x="542260" y="5072750"/>
            <a:ext cx="8325292" cy="1477328"/>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Professionals suggest one contact </a:t>
            </a:r>
            <a:r>
              <a:rPr lang="en-US" sz="2400" dirty="0"/>
              <a:t>point/support person who is responsible for informing children (and their parents) throughout the proceedings</a:t>
            </a:r>
          </a:p>
          <a:p>
            <a:endParaRPr lang="en-GB" dirty="0"/>
          </a:p>
        </p:txBody>
      </p:sp>
    </p:spTree>
    <p:extLst>
      <p:ext uri="{BB962C8B-B14F-4D97-AF65-F5344CB8AC3E}">
        <p14:creationId xmlns:p14="http://schemas.microsoft.com/office/powerpoint/2010/main" val="78383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rPr>
              <a:t>Outline</a:t>
            </a:r>
            <a:endParaRPr lang="en-GB" dirty="0">
              <a:latin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latin typeface="Arial" panose="020B0604020202020204" pitchFamily="34" charset="0"/>
              </a:rPr>
              <a:t>Brief overview of FRA and related activities</a:t>
            </a:r>
          </a:p>
          <a:p>
            <a:pPr marL="0" indent="0">
              <a:buNone/>
            </a:pPr>
            <a:endParaRPr lang="en-GB" dirty="0" smtClean="0">
              <a:latin typeface="Arial" panose="020B0604020202020204" pitchFamily="34" charset="0"/>
            </a:endParaRPr>
          </a:p>
          <a:p>
            <a:r>
              <a:rPr lang="en-GB" dirty="0" smtClean="0">
                <a:latin typeface="Arial" panose="020B0604020202020204" pitchFamily="34" charset="0"/>
              </a:rPr>
              <a:t>Focused projects: </a:t>
            </a:r>
          </a:p>
          <a:p>
            <a:pPr lvl="1"/>
            <a:r>
              <a:rPr lang="en-GB" dirty="0" smtClean="0">
                <a:latin typeface="Arial" panose="020B0604020202020204" pitchFamily="34" charset="0"/>
              </a:rPr>
              <a:t>violence against children with disabilities and</a:t>
            </a:r>
          </a:p>
          <a:p>
            <a:pPr lvl="1"/>
            <a:r>
              <a:rPr lang="en-GB" dirty="0" smtClean="0">
                <a:latin typeface="Arial" panose="020B0604020202020204" pitchFamily="34" charset="0"/>
              </a:rPr>
              <a:t> treatment of children in judicial proceedings</a:t>
            </a:r>
            <a:endParaRPr lang="en-GB" dirty="0">
              <a:latin typeface="Arial" panose="020B0604020202020204" pitchFamily="34" charset="0"/>
            </a:endParaRPr>
          </a:p>
        </p:txBody>
      </p:sp>
    </p:spTree>
    <p:extLst>
      <p:ext uri="{BB962C8B-B14F-4D97-AF65-F5344CB8AC3E}">
        <p14:creationId xmlns:p14="http://schemas.microsoft.com/office/powerpoint/2010/main" val="3879209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dirty="0" smtClean="0"/>
              <a:t>Coordinated provision of information</a:t>
            </a:r>
            <a:endParaRPr lang="en-GB" sz="2800" dirty="0"/>
          </a:p>
        </p:txBody>
      </p:sp>
      <p:pic>
        <p:nvPicPr>
          <p:cNvPr id="3" name="Picture 2"/>
          <p:cNvPicPr/>
          <p:nvPr/>
        </p:nvPicPr>
        <p:blipFill>
          <a:blip r:embed="rId3">
            <a:extLst>
              <a:ext uri="{28A0092B-C50C-407E-A947-70E740481C1C}">
                <a14:useLocalDpi xmlns:a14="http://schemas.microsoft.com/office/drawing/2010/main" val="0"/>
              </a:ext>
            </a:extLst>
          </a:blip>
          <a:stretch>
            <a:fillRect/>
          </a:stretch>
        </p:blipFill>
        <p:spPr>
          <a:xfrm>
            <a:off x="329609" y="1989138"/>
            <a:ext cx="8038214" cy="3381153"/>
          </a:xfrm>
          <a:prstGeom prst="rect">
            <a:avLst/>
          </a:prstGeom>
        </p:spPr>
      </p:pic>
    </p:spTree>
    <p:extLst>
      <p:ext uri="{BB962C8B-B14F-4D97-AF65-F5344CB8AC3E}">
        <p14:creationId xmlns:p14="http://schemas.microsoft.com/office/powerpoint/2010/main" val="1894636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457201" y="1043851"/>
            <a:ext cx="8229600" cy="945429"/>
          </a:xfrm>
        </p:spPr>
        <p:txBody>
          <a:bodyPr/>
          <a:lstStyle/>
          <a:p>
            <a:pPr algn="ctr" eaLnBrk="1" hangingPunct="1"/>
            <a:r>
              <a:rPr lang="en-GB" sz="2800" dirty="0" smtClean="0">
                <a:solidFill>
                  <a:srgbClr val="003399"/>
                </a:solidFill>
                <a:latin typeface="Arial" charset="0"/>
                <a:ea typeface="ヒラギノ角ゴ Pro W3" charset="0"/>
              </a:rPr>
              <a:t>Child’s right to be heard - challenges</a:t>
            </a:r>
            <a:endParaRPr lang="en-GB" sz="2800" dirty="0">
              <a:solidFill>
                <a:srgbClr val="003399"/>
              </a:solidFill>
              <a:latin typeface="Arial" charset="0"/>
              <a:ea typeface="ヒラギノ角ゴ Pro W3" charset="0"/>
            </a:endParaRPr>
          </a:p>
        </p:txBody>
      </p:sp>
      <p:sp>
        <p:nvSpPr>
          <p:cNvPr id="16386" name="Espace réservé du contenu 2"/>
          <p:cNvSpPr>
            <a:spLocks noGrp="1"/>
          </p:cNvSpPr>
          <p:nvPr>
            <p:ph idx="1"/>
          </p:nvPr>
        </p:nvSpPr>
        <p:spPr>
          <a:xfrm>
            <a:off x="769433" y="1989280"/>
            <a:ext cx="8129239" cy="4143891"/>
          </a:xfrm>
        </p:spPr>
        <p:txBody>
          <a:bodyPr/>
          <a:lstStyle/>
          <a:p>
            <a:pPr marL="0" indent="0">
              <a:buNone/>
            </a:pPr>
            <a:r>
              <a:rPr lang="en-IE" sz="2400" dirty="0" smtClean="0">
                <a:solidFill>
                  <a:srgbClr val="C00000"/>
                </a:solidFill>
              </a:rPr>
              <a:t>“</a:t>
            </a:r>
            <a:r>
              <a:rPr lang="en-IE" sz="2400" i="1" dirty="0" smtClean="0">
                <a:solidFill>
                  <a:srgbClr val="C00000"/>
                </a:solidFill>
              </a:rPr>
              <a:t>… usually </a:t>
            </a:r>
            <a:r>
              <a:rPr lang="en-IE" sz="2400" i="1" dirty="0">
                <a:solidFill>
                  <a:srgbClr val="C00000"/>
                </a:solidFill>
              </a:rPr>
              <a:t>the child is already overcoming the situation and trauma, time has passed, and then the case gets finally to court and </a:t>
            </a:r>
            <a:r>
              <a:rPr lang="en-IE" sz="2400" i="1" dirty="0" smtClean="0">
                <a:solidFill>
                  <a:srgbClr val="C00000"/>
                </a:solidFill>
              </a:rPr>
              <a:t>it all </a:t>
            </a:r>
            <a:r>
              <a:rPr lang="en-IE" sz="2400" i="1" dirty="0">
                <a:solidFill>
                  <a:srgbClr val="C00000"/>
                </a:solidFill>
              </a:rPr>
              <a:t>starts over </a:t>
            </a:r>
            <a:r>
              <a:rPr lang="en-IE" sz="2400" i="1" dirty="0" smtClean="0">
                <a:solidFill>
                  <a:srgbClr val="C00000"/>
                </a:solidFill>
              </a:rPr>
              <a:t>again…” </a:t>
            </a:r>
          </a:p>
          <a:p>
            <a:pPr marL="0" indent="0">
              <a:buNone/>
            </a:pPr>
            <a:r>
              <a:rPr lang="en-US" sz="2000" dirty="0" smtClean="0"/>
              <a:t>Victim </a:t>
            </a:r>
            <a:r>
              <a:rPr lang="en-US" sz="2000" dirty="0"/>
              <a:t>Support </a:t>
            </a:r>
            <a:r>
              <a:rPr lang="en-US" sz="2000" dirty="0" smtClean="0"/>
              <a:t>officer in Estonia </a:t>
            </a:r>
            <a:endParaRPr lang="en-IE" sz="2000" dirty="0"/>
          </a:p>
          <a:p>
            <a:pPr marL="0" indent="0">
              <a:buNone/>
            </a:pPr>
            <a:endParaRPr lang="en-IE" sz="2800" dirty="0"/>
          </a:p>
          <a:p>
            <a:pPr>
              <a:spcAft>
                <a:spcPts val="600"/>
              </a:spcAft>
              <a:buFont typeface="Wingdings" panose="05000000000000000000" pitchFamily="2" charset="2"/>
              <a:buChar char="v"/>
            </a:pPr>
            <a:r>
              <a:rPr lang="en-IE" sz="2800" dirty="0" smtClean="0"/>
              <a:t>Length of proceedings and number of hearings</a:t>
            </a:r>
          </a:p>
          <a:p>
            <a:pPr>
              <a:spcAft>
                <a:spcPts val="600"/>
              </a:spcAft>
              <a:buFont typeface="Wingdings" panose="05000000000000000000" pitchFamily="2" charset="2"/>
              <a:buChar char="v"/>
            </a:pPr>
            <a:r>
              <a:rPr lang="en-IE" sz="2800" dirty="0" smtClean="0"/>
              <a:t>Inappropriate ways of questioning children</a:t>
            </a:r>
          </a:p>
          <a:p>
            <a:pPr>
              <a:spcAft>
                <a:spcPts val="600"/>
              </a:spcAft>
              <a:buFont typeface="Wingdings" panose="05000000000000000000" pitchFamily="2" charset="2"/>
              <a:buChar char="v"/>
            </a:pPr>
            <a:r>
              <a:rPr lang="en-IE" sz="2800" dirty="0" smtClean="0"/>
              <a:t>Hearing environments not child-friendly</a:t>
            </a:r>
            <a:endParaRPr lang="en-IE" sz="3200" dirty="0"/>
          </a:p>
        </p:txBody>
      </p:sp>
    </p:spTree>
    <p:extLst>
      <p:ext uri="{BB962C8B-B14F-4D97-AF65-F5344CB8AC3E}">
        <p14:creationId xmlns:p14="http://schemas.microsoft.com/office/powerpoint/2010/main" val="748107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CR\Child-friendly Justice\05 DELIVERABLES\13 FRANET deliverables Final\PL\Pictures\attachments to the final summary\PL-SP-31_picture_5.jpg"/>
          <p:cNvPicPr/>
          <p:nvPr/>
        </p:nvPicPr>
        <p:blipFill>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0" y="-1"/>
            <a:ext cx="4253023" cy="2913321"/>
          </a:xfrm>
          <a:prstGeom prst="rect">
            <a:avLst/>
          </a:prstGeom>
          <a:noFill/>
          <a:ln>
            <a:noFill/>
          </a:ln>
        </p:spPr>
      </p:pic>
      <p:pic>
        <p:nvPicPr>
          <p:cNvPr id="3" name="Picture 2" descr="P:\ECR\Child-friendly Justice\05 DELIVERABLES\13 FRANET deliverables Final\PL\Pictures\attachments to the final summary\PL-SP-22_picture_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95542" y="886931"/>
            <a:ext cx="3678607" cy="2674975"/>
          </a:xfrm>
          <a:prstGeom prst="rect">
            <a:avLst/>
          </a:prstGeom>
          <a:noFill/>
          <a:ln>
            <a:noFill/>
          </a:ln>
        </p:spPr>
      </p:pic>
      <p:sp>
        <p:nvSpPr>
          <p:cNvPr id="4" name="Rectangle 3"/>
          <p:cNvSpPr/>
          <p:nvPr/>
        </p:nvSpPr>
        <p:spPr>
          <a:xfrm>
            <a:off x="4348975" y="16792"/>
            <a:ext cx="4795025" cy="646331"/>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IE" dirty="0" smtClean="0"/>
              <a:t>In Poland, ‘blue rooms’ create safe spaces to host hearings</a:t>
            </a:r>
            <a:endParaRPr lang="en-IE" dirty="0"/>
          </a:p>
        </p:txBody>
      </p:sp>
      <p:pic>
        <p:nvPicPr>
          <p:cNvPr id="5" name="Picture 4" descr="EE-SP-34_picture3"/>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3561906"/>
            <a:ext cx="3094074" cy="2041974"/>
          </a:xfrm>
          <a:prstGeom prst="rect">
            <a:avLst/>
          </a:prstGeom>
          <a:noFill/>
          <a:ln>
            <a:noFill/>
          </a:ln>
        </p:spPr>
      </p:pic>
      <p:pic>
        <p:nvPicPr>
          <p:cNvPr id="6" name="Picture 5" descr="EE-SP-34_picture5"/>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85737" y="4880869"/>
            <a:ext cx="2889491" cy="1977131"/>
          </a:xfrm>
          <a:prstGeom prst="rect">
            <a:avLst/>
          </a:prstGeom>
          <a:noFill/>
          <a:ln>
            <a:noFill/>
          </a:ln>
        </p:spPr>
      </p:pic>
      <p:sp>
        <p:nvSpPr>
          <p:cNvPr id="7" name="Rectangle 6"/>
          <p:cNvSpPr/>
          <p:nvPr/>
        </p:nvSpPr>
        <p:spPr>
          <a:xfrm>
            <a:off x="3585737" y="3898222"/>
            <a:ext cx="4795025" cy="646331"/>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IE" dirty="0" smtClean="0"/>
              <a:t>In Estonia, dolls are used to facilitate child hearings </a:t>
            </a:r>
            <a:endParaRPr lang="en-IE" dirty="0"/>
          </a:p>
        </p:txBody>
      </p:sp>
    </p:spTree>
    <p:extLst>
      <p:ext uri="{BB962C8B-B14F-4D97-AF65-F5344CB8AC3E}">
        <p14:creationId xmlns:p14="http://schemas.microsoft.com/office/powerpoint/2010/main" val="2113306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533086" y="1187950"/>
            <a:ext cx="8229600" cy="945429"/>
          </a:xfrm>
        </p:spPr>
        <p:txBody>
          <a:bodyPr/>
          <a:lstStyle/>
          <a:p>
            <a:pPr algn="ctr" eaLnBrk="1" hangingPunct="1"/>
            <a:r>
              <a:rPr lang="en-GB" sz="2800" dirty="0" smtClean="0">
                <a:solidFill>
                  <a:srgbClr val="003399"/>
                </a:solidFill>
                <a:latin typeface="Arial" charset="0"/>
                <a:ea typeface="ヒラギノ角ゴ Pro W3" charset="0"/>
              </a:rPr>
              <a:t>Child’s right to be heard – what could be done</a:t>
            </a:r>
            <a:endParaRPr lang="en-GB" sz="2800" dirty="0">
              <a:solidFill>
                <a:srgbClr val="003399"/>
              </a:solidFill>
              <a:latin typeface="Arial" charset="0"/>
              <a:ea typeface="ヒラギノ角ゴ Pro W3" charset="0"/>
            </a:endParaRPr>
          </a:p>
        </p:txBody>
      </p:sp>
      <p:sp>
        <p:nvSpPr>
          <p:cNvPr id="16386" name="Espace réservé du contenu 2"/>
          <p:cNvSpPr>
            <a:spLocks noGrp="1"/>
          </p:cNvSpPr>
          <p:nvPr>
            <p:ph idx="1"/>
          </p:nvPr>
        </p:nvSpPr>
        <p:spPr>
          <a:xfrm>
            <a:off x="533087" y="2375695"/>
            <a:ext cx="8398318" cy="4297363"/>
          </a:xfrm>
        </p:spPr>
        <p:txBody>
          <a:bodyPr/>
          <a:lstStyle/>
          <a:p>
            <a:pPr lvl="0">
              <a:spcBef>
                <a:spcPts val="0"/>
              </a:spcBef>
              <a:spcAft>
                <a:spcPts val="600"/>
              </a:spcAft>
              <a:buFont typeface="Wingdings" panose="05000000000000000000" pitchFamily="2" charset="2"/>
              <a:buChar char="Ø"/>
            </a:pPr>
            <a:r>
              <a:rPr lang="en-US" sz="2400" dirty="0">
                <a:solidFill>
                  <a:prstClr val="black"/>
                </a:solidFill>
              </a:rPr>
              <a:t>Clear guidelines on how children should be </a:t>
            </a:r>
            <a:r>
              <a:rPr lang="en-US" sz="2400" dirty="0" smtClean="0">
                <a:solidFill>
                  <a:prstClr val="black"/>
                </a:solidFill>
              </a:rPr>
              <a:t>interviewed </a:t>
            </a:r>
          </a:p>
          <a:p>
            <a:pPr lvl="0">
              <a:spcBef>
                <a:spcPts val="0"/>
              </a:spcBef>
              <a:spcAft>
                <a:spcPts val="600"/>
              </a:spcAft>
              <a:buFont typeface="Wingdings" panose="05000000000000000000" pitchFamily="2" charset="2"/>
              <a:buChar char="Ø"/>
            </a:pPr>
            <a:r>
              <a:rPr lang="en-US" sz="2400" dirty="0" smtClean="0">
                <a:solidFill>
                  <a:prstClr val="black"/>
                </a:solidFill>
              </a:rPr>
              <a:t>Technical provisions as safeguards</a:t>
            </a:r>
          </a:p>
          <a:p>
            <a:pPr marL="0" lvl="0" indent="0">
              <a:spcBef>
                <a:spcPts val="0"/>
              </a:spcBef>
              <a:spcAft>
                <a:spcPts val="600"/>
              </a:spcAft>
              <a:buNone/>
            </a:pPr>
            <a:r>
              <a:rPr lang="en-US" sz="2400" dirty="0" smtClean="0">
                <a:solidFill>
                  <a:prstClr val="black"/>
                </a:solidFill>
              </a:rPr>
              <a:t>     Examples:</a:t>
            </a:r>
            <a:endParaRPr lang="en-US" sz="2400" dirty="0">
              <a:solidFill>
                <a:prstClr val="black"/>
              </a:solidFill>
            </a:endParaRPr>
          </a:p>
          <a:p>
            <a:pPr>
              <a:buFont typeface="Wingdings" panose="05000000000000000000" pitchFamily="2" charset="2"/>
              <a:buChar char="ü"/>
            </a:pPr>
            <a:r>
              <a:rPr lang="en-IE" sz="1800" dirty="0" smtClean="0"/>
              <a:t>Child-friendly interview rooms &amp; material</a:t>
            </a:r>
          </a:p>
          <a:p>
            <a:pPr>
              <a:buFont typeface="Wingdings" panose="05000000000000000000" pitchFamily="2" charset="2"/>
              <a:buChar char="ü"/>
            </a:pPr>
            <a:r>
              <a:rPr lang="en-IE" sz="1800" dirty="0" smtClean="0"/>
              <a:t>Video and/or video-links to avoid facing people that can re-traumatise</a:t>
            </a:r>
          </a:p>
          <a:p>
            <a:pPr>
              <a:buFont typeface="Wingdings" panose="05000000000000000000" pitchFamily="2" charset="2"/>
              <a:buChar char="ü"/>
            </a:pPr>
            <a:r>
              <a:rPr lang="en-IE" sz="1800" dirty="0" smtClean="0"/>
              <a:t>Familiarisation with court and judge before starting formal proceedings</a:t>
            </a:r>
          </a:p>
          <a:p>
            <a:pPr>
              <a:buFont typeface="Wingdings" panose="05000000000000000000" pitchFamily="2" charset="2"/>
              <a:buChar char="ü"/>
            </a:pPr>
            <a:r>
              <a:rPr lang="en-IE" sz="1800" dirty="0" smtClean="0"/>
              <a:t>Simplify judges appearance, e.g. avoid formal wigs and/or gowns</a:t>
            </a:r>
          </a:p>
          <a:p>
            <a:pPr>
              <a:buFont typeface="Wingdings" panose="05000000000000000000" pitchFamily="2" charset="2"/>
              <a:buChar char="ü"/>
            </a:pPr>
            <a:r>
              <a:rPr lang="en-IE" sz="1800" dirty="0" smtClean="0"/>
              <a:t>Co-operation between professionals to avoid repetitions and confusion</a:t>
            </a:r>
          </a:p>
          <a:p>
            <a:pPr>
              <a:buNone/>
            </a:pPr>
            <a:endParaRPr lang="en-IE" sz="2000" dirty="0"/>
          </a:p>
          <a:p>
            <a:pPr>
              <a:buFontTx/>
              <a:buChar char="-"/>
            </a:pPr>
            <a:endParaRPr lang="en-IE" sz="2000" dirty="0"/>
          </a:p>
        </p:txBody>
      </p:sp>
      <p:grpSp>
        <p:nvGrpSpPr>
          <p:cNvPr id="2" name="Group 1"/>
          <p:cNvGrpSpPr/>
          <p:nvPr/>
        </p:nvGrpSpPr>
        <p:grpSpPr>
          <a:xfrm>
            <a:off x="867623" y="5703716"/>
            <a:ext cx="8063781" cy="484632"/>
            <a:chOff x="867623" y="5145512"/>
            <a:chExt cx="8276377" cy="484632"/>
          </a:xfrm>
        </p:grpSpPr>
        <p:sp>
          <p:nvSpPr>
            <p:cNvPr id="4" name="Right Arrow 3"/>
            <p:cNvSpPr/>
            <p:nvPr/>
          </p:nvSpPr>
          <p:spPr>
            <a:xfrm>
              <a:off x="867623" y="5145512"/>
              <a:ext cx="84894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5" name="TextBox 4"/>
            <p:cNvSpPr txBox="1"/>
            <p:nvPr/>
          </p:nvSpPr>
          <p:spPr>
            <a:xfrm>
              <a:off x="1873405" y="5203162"/>
              <a:ext cx="7270595" cy="369332"/>
            </a:xfrm>
            <a:prstGeom prst="rect">
              <a:avLst/>
            </a:prstGeom>
            <a:noFill/>
          </p:spPr>
          <p:txBody>
            <a:bodyPr wrap="square" rtlCol="0">
              <a:spAutoFit/>
            </a:bodyPr>
            <a:lstStyle/>
            <a:p>
              <a:r>
                <a:rPr lang="en-IE" dirty="0" smtClean="0"/>
                <a:t>When children feel </a:t>
              </a:r>
              <a:r>
                <a:rPr lang="en-IE" b="1" u="sng" dirty="0" smtClean="0"/>
                <a:t>safe</a:t>
              </a:r>
              <a:r>
                <a:rPr lang="en-IE" dirty="0" smtClean="0"/>
                <a:t> they can contribute better to the process</a:t>
              </a:r>
              <a:endParaRPr lang="en-IE" dirty="0"/>
            </a:p>
          </p:txBody>
        </p:sp>
      </p:grpSp>
    </p:spTree>
    <p:extLst>
      <p:ext uri="{BB962C8B-B14F-4D97-AF65-F5344CB8AC3E}">
        <p14:creationId xmlns:p14="http://schemas.microsoft.com/office/powerpoint/2010/main" val="3640350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dirty="0" smtClean="0"/>
              <a:t>Protection measures in criminal proceedings</a:t>
            </a:r>
            <a:endParaRPr lang="en-GB" sz="2800" dirty="0"/>
          </a:p>
        </p:txBody>
      </p:sp>
      <p:pic>
        <p:nvPicPr>
          <p:cNvPr id="3" name="Picture 2"/>
          <p:cNvPicPr/>
          <p:nvPr/>
        </p:nvPicPr>
        <p:blipFill>
          <a:blip r:embed="rId3">
            <a:extLst>
              <a:ext uri="{28A0092B-C50C-407E-A947-70E740481C1C}">
                <a14:useLocalDpi xmlns:a14="http://schemas.microsoft.com/office/drawing/2010/main" val="0"/>
              </a:ext>
            </a:extLst>
          </a:blip>
          <a:stretch>
            <a:fillRect/>
          </a:stretch>
        </p:blipFill>
        <p:spPr>
          <a:xfrm>
            <a:off x="2200940" y="2067988"/>
            <a:ext cx="4348716" cy="4407240"/>
          </a:xfrm>
          <a:prstGeom prst="rect">
            <a:avLst/>
          </a:prstGeom>
        </p:spPr>
      </p:pic>
    </p:spTree>
    <p:extLst>
      <p:ext uri="{BB962C8B-B14F-4D97-AF65-F5344CB8AC3E}">
        <p14:creationId xmlns:p14="http://schemas.microsoft.com/office/powerpoint/2010/main" val="2100462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496" y="3786187"/>
            <a:ext cx="2519675" cy="307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8992" y="2854333"/>
            <a:ext cx="2382901" cy="3375777"/>
          </a:xfrm>
          <a:prstGeom prst="rect">
            <a:avLst/>
          </a:prstGeom>
        </p:spPr>
      </p:pic>
      <p:sp>
        <p:nvSpPr>
          <p:cNvPr id="31" name="Rectangle 3"/>
          <p:cNvSpPr txBox="1">
            <a:spLocks noChangeArrowheads="1"/>
          </p:cNvSpPr>
          <p:nvPr/>
        </p:nvSpPr>
        <p:spPr>
          <a:xfrm>
            <a:off x="4660875" y="114300"/>
            <a:ext cx="4296445" cy="34401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baseline="0">
                <a:solidFill>
                  <a:srgbClr val="003399"/>
                </a:solidFill>
                <a:latin typeface="Arial" pitchFamily="34" charset="0"/>
                <a:ea typeface="+mn-ea"/>
                <a:cs typeface="Arial" pitchFamily="34" charset="0"/>
              </a:defRPr>
            </a:lvl1pPr>
            <a:lvl2pPr marL="717550" indent="-358775" algn="l" defTabSz="914400" rtl="0" eaLnBrk="1" latinLnBrk="0" hangingPunct="1">
              <a:spcBef>
                <a:spcPct val="20000"/>
              </a:spcBef>
              <a:buFont typeface="Arial" pitchFamily="34" charset="0"/>
              <a:buChar char="–"/>
              <a:defRPr sz="2000" kern="1200" baseline="0">
                <a:solidFill>
                  <a:srgbClr val="003399"/>
                </a:solidFill>
                <a:latin typeface="Arial" pitchFamily="34" charset="0"/>
                <a:ea typeface="+mn-ea"/>
                <a:cs typeface="Arial" pitchFamily="34" charset="0"/>
              </a:defRPr>
            </a:lvl2pPr>
            <a:lvl3pPr marL="1076325" indent="-358775" algn="l" defTabSz="914400" rtl="0" eaLnBrk="1" latinLnBrk="0" hangingPunct="1">
              <a:spcBef>
                <a:spcPct val="20000"/>
              </a:spcBef>
              <a:buFont typeface="Arial" pitchFamily="34" charset="0"/>
              <a:buChar char="•"/>
              <a:defRPr sz="2000" kern="1200" baseline="0">
                <a:solidFill>
                  <a:srgbClr val="003399"/>
                </a:solidFill>
                <a:latin typeface="Arial" pitchFamily="34" charset="0"/>
                <a:ea typeface="+mn-ea"/>
                <a:cs typeface="Arial" pitchFamily="34" charset="0"/>
              </a:defRPr>
            </a:lvl3pPr>
            <a:lvl4pPr marL="1435100" indent="-358775" algn="l" defTabSz="914400" rtl="0" eaLnBrk="1" latinLnBrk="0" hangingPunct="1">
              <a:spcBef>
                <a:spcPct val="20000"/>
              </a:spcBef>
              <a:buFont typeface="Arial" pitchFamily="34" charset="0"/>
              <a:buChar char="–"/>
              <a:defRPr sz="1800" kern="1200" baseline="0">
                <a:solidFill>
                  <a:srgbClr val="003399"/>
                </a:solidFill>
                <a:latin typeface="Arial" pitchFamily="34" charset="0"/>
                <a:ea typeface="+mn-ea"/>
                <a:cs typeface="Arial" pitchFamily="34" charset="0"/>
              </a:defRPr>
            </a:lvl4pPr>
            <a:lvl5pPr marL="1792288" indent="-357188" algn="l" defTabSz="914400" rtl="0" eaLnBrk="1" latinLnBrk="0" hangingPunct="1">
              <a:spcBef>
                <a:spcPct val="20000"/>
              </a:spcBef>
              <a:buFont typeface="Arial" pitchFamily="34" charset="0"/>
              <a:buChar char="»"/>
              <a:defRPr sz="1800" kern="1200" baseline="0">
                <a:solidFill>
                  <a:srgbClr val="003399"/>
                </a:solidFill>
                <a:latin typeface="Arial" pitchFamily="34" charset="0"/>
                <a:ea typeface="+mn-ea"/>
                <a:cs typeface="Arial" pitchFamily="34" charset="0"/>
              </a:defRPr>
            </a:lvl5pPr>
            <a:lvl6pPr marL="2151063" indent="-358775" algn="l" defTabSz="914400" rtl="0" eaLnBrk="1" latinLnBrk="0" hangingPunct="1">
              <a:spcBef>
                <a:spcPct val="20000"/>
              </a:spcBef>
              <a:buFont typeface="Arial" pitchFamily="34" charset="0"/>
              <a:buChar char="•"/>
              <a:defRPr sz="1800" kern="1200">
                <a:solidFill>
                  <a:srgbClr val="003399"/>
                </a:solidFill>
                <a:latin typeface="DaxlinePro-Regular" pitchFamily="50" charset="0"/>
                <a:ea typeface="+mn-ea"/>
                <a:cs typeface="+mn-cs"/>
              </a:defRPr>
            </a:lvl6pPr>
            <a:lvl7pPr marL="2509838" indent="-358775" algn="l" defTabSz="914400" rtl="0" eaLnBrk="1" latinLnBrk="0" hangingPunct="1">
              <a:spcBef>
                <a:spcPct val="20000"/>
              </a:spcBef>
              <a:buFont typeface="Arial" pitchFamily="34" charset="0"/>
              <a:buChar char="•"/>
              <a:defRPr sz="1800" kern="1200">
                <a:solidFill>
                  <a:srgbClr val="003399"/>
                </a:solidFill>
                <a:latin typeface="DaxlinePro-Regular" pitchFamily="50" charset="0"/>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base">
              <a:lnSpc>
                <a:spcPct val="115000"/>
              </a:lnSpc>
              <a:spcAft>
                <a:spcPct val="0"/>
              </a:spcAft>
              <a:buFont typeface="Wingdings" pitchFamily="2" charset="2"/>
              <a:buNone/>
            </a:pPr>
            <a:r>
              <a:rPr lang="en-US" altLang="zh-CN" smtClean="0">
                <a:solidFill>
                  <a:srgbClr val="192C85"/>
                </a:solidFill>
              </a:rPr>
              <a:t>For more information or publications</a:t>
            </a:r>
          </a:p>
          <a:p>
            <a:pPr algn="ctr" fontAlgn="base">
              <a:lnSpc>
                <a:spcPct val="115000"/>
              </a:lnSpc>
              <a:spcAft>
                <a:spcPct val="0"/>
              </a:spcAft>
              <a:buFont typeface="Wingdings" pitchFamily="2" charset="2"/>
              <a:buNone/>
            </a:pPr>
            <a:r>
              <a:rPr lang="en-US" altLang="zh-CN" sz="3200" smtClean="0">
                <a:ea typeface="SimSun" pitchFamily="2" charset="-122"/>
                <a:hlinkClick r:id="rId5"/>
              </a:rPr>
              <a:t>www.fra.europa.eu</a:t>
            </a:r>
            <a:r>
              <a:rPr lang="en-US" altLang="zh-CN" sz="3200" smtClean="0">
                <a:ea typeface="SimSun" pitchFamily="2" charset="-122"/>
              </a:rPr>
              <a:t> </a:t>
            </a:r>
          </a:p>
          <a:p>
            <a:pPr algn="ctr" fontAlgn="base">
              <a:lnSpc>
                <a:spcPct val="115000"/>
              </a:lnSpc>
              <a:spcAft>
                <a:spcPct val="0"/>
              </a:spcAft>
              <a:buFont typeface="Wingdings" pitchFamily="2" charset="2"/>
              <a:buNone/>
            </a:pPr>
            <a:r>
              <a:rPr lang="en-US" altLang="zh-CN" smtClean="0">
                <a:solidFill>
                  <a:srgbClr val="192C85"/>
                </a:solidFill>
              </a:rPr>
              <a:t>or contact us</a:t>
            </a:r>
          </a:p>
          <a:p>
            <a:pPr algn="ctr" fontAlgn="base">
              <a:lnSpc>
                <a:spcPct val="115000"/>
              </a:lnSpc>
              <a:spcAft>
                <a:spcPct val="0"/>
              </a:spcAft>
              <a:buFont typeface="Wingdings" pitchFamily="2" charset="2"/>
              <a:buNone/>
            </a:pPr>
            <a:r>
              <a:rPr lang="en-US" altLang="zh-CN" smtClean="0">
                <a:ea typeface="SimSun" pitchFamily="2" charset="-122"/>
                <a:hlinkClick r:id="rId6"/>
              </a:rPr>
              <a:t>childrights@fra.europa.eu</a:t>
            </a:r>
            <a:r>
              <a:rPr lang="en-US" altLang="zh-CN" sz="3200" smtClean="0">
                <a:ea typeface="SimSun" pitchFamily="2" charset="-122"/>
              </a:rPr>
              <a:t> </a:t>
            </a:r>
            <a:endParaRPr lang="en-GB" altLang="zh-CN" sz="3200" smtClean="0">
              <a:ea typeface="SimSun" pitchFamily="2" charset="-122"/>
            </a:endParaRPr>
          </a:p>
          <a:p>
            <a:pPr fontAlgn="base">
              <a:spcAft>
                <a:spcPct val="0"/>
              </a:spcAft>
              <a:buFont typeface="Wingdings" pitchFamily="2" charset="2"/>
              <a:buNone/>
            </a:pPr>
            <a:endParaRPr lang="en-GB" dirty="0" smtClean="0"/>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0367" y="1403108"/>
            <a:ext cx="2436378" cy="3444769"/>
          </a:xfrm>
          <a:prstGeom prst="rect">
            <a:avLst/>
          </a:prstGeom>
        </p:spPr>
      </p:pic>
    </p:spTree>
    <p:extLst>
      <p:ext uri="{BB962C8B-B14F-4D97-AF65-F5344CB8AC3E}">
        <p14:creationId xmlns:p14="http://schemas.microsoft.com/office/powerpoint/2010/main" val="2214153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1344096"/>
            <a:ext cx="8229600" cy="762000"/>
          </a:xfrm>
        </p:spPr>
        <p:txBody>
          <a:bodyPr>
            <a:normAutofit fontScale="90000"/>
          </a:bodyPr>
          <a:lstStyle/>
          <a:p>
            <a:r>
              <a:rPr lang="fi-FI" b="1" u="sng" dirty="0" smtClean="0"/>
              <a:t/>
            </a:r>
            <a:br>
              <a:rPr lang="fi-FI" b="1" u="sng" dirty="0" smtClean="0"/>
            </a:br>
            <a:endParaRPr lang="en-GB" b="1" dirty="0"/>
          </a:p>
        </p:txBody>
      </p:sp>
      <p:sp>
        <p:nvSpPr>
          <p:cNvPr id="3" name="Sisällön paikkamerkki 2"/>
          <p:cNvSpPr>
            <a:spLocks noGrp="1"/>
          </p:cNvSpPr>
          <p:nvPr>
            <p:ph idx="1"/>
          </p:nvPr>
        </p:nvSpPr>
        <p:spPr>
          <a:xfrm>
            <a:off x="205377" y="2106096"/>
            <a:ext cx="8507505" cy="3962399"/>
          </a:xfrm>
        </p:spPr>
        <p:txBody>
          <a:bodyPr>
            <a:normAutofit fontScale="70000" lnSpcReduction="20000"/>
          </a:bodyPr>
          <a:lstStyle/>
          <a:p>
            <a:pPr algn="just" eaLnBrk="1" hangingPunct="1">
              <a:buFont typeface="Wingdings" pitchFamily="2" charset="2"/>
              <a:buChar char="Ø"/>
            </a:pPr>
            <a:endParaRPr lang="en-GB" altLang="de-DE" sz="2400" dirty="0" smtClean="0">
              <a:solidFill>
                <a:schemeClr val="tx2"/>
              </a:solidFill>
              <a:latin typeface="Calibri" pitchFamily="34" charset="0"/>
            </a:endParaRPr>
          </a:p>
          <a:p>
            <a:pPr algn="just" eaLnBrk="1" hangingPunct="1">
              <a:buFont typeface="Wingdings" pitchFamily="2" charset="2"/>
              <a:buChar char="Ø"/>
            </a:pPr>
            <a:r>
              <a:rPr lang="en-GB" altLang="de-DE" sz="2800" dirty="0">
                <a:latin typeface="Arial" panose="020B0604020202020204" pitchFamily="34" charset="0"/>
                <a:ea typeface="Verdana" panose="020B0604030504040204" pitchFamily="34" charset="0"/>
              </a:rPr>
              <a:t>to provide assistance and expertise on fundamental rights issues to the European Union institutions and the Member States, when they implement EU law </a:t>
            </a:r>
            <a:r>
              <a:rPr lang="en-GB" altLang="de-DE" sz="2800" dirty="0">
                <a:latin typeface="Arial" panose="020B0604020202020204" pitchFamily="34" charset="0"/>
                <a:ea typeface="Verdana" panose="020B0604030504040204" pitchFamily="34" charset="0"/>
                <a:sym typeface="Wingdings" panose="05000000000000000000" pitchFamily="2" charset="2"/>
              </a:rPr>
              <a:t> PROVIDING EVIDENCE-BASED ADVICE</a:t>
            </a:r>
            <a:r>
              <a:rPr lang="en-GB" altLang="de-DE" sz="2800" dirty="0">
                <a:latin typeface="Arial" panose="020B0604020202020204" pitchFamily="34" charset="0"/>
                <a:ea typeface="Verdana" panose="020B0604030504040204" pitchFamily="34" charset="0"/>
              </a:rPr>
              <a:t> </a:t>
            </a:r>
          </a:p>
          <a:p>
            <a:pPr algn="just" eaLnBrk="1" hangingPunct="1">
              <a:buFont typeface="Wingdings" pitchFamily="2" charset="2"/>
              <a:buChar char="Ø"/>
            </a:pPr>
            <a:endParaRPr lang="en-GB" altLang="de-DE" sz="2800" dirty="0">
              <a:latin typeface="Arial" panose="020B0604020202020204" pitchFamily="34" charset="0"/>
              <a:ea typeface="Verdana" panose="020B0604030504040204" pitchFamily="34" charset="0"/>
            </a:endParaRPr>
          </a:p>
          <a:p>
            <a:pPr lvl="0" algn="just" defTabSz="914400" eaLnBrk="1" hangingPunct="1">
              <a:buFont typeface="Wingdings" pitchFamily="2" charset="2"/>
              <a:buChar char="Ø"/>
            </a:pPr>
            <a:r>
              <a:rPr lang="en-GB" altLang="de-DE" sz="2800" dirty="0">
                <a:latin typeface="Arial" panose="020B0604020202020204" pitchFamily="34" charset="0"/>
                <a:ea typeface="Verdana" panose="020B0604030504040204" pitchFamily="34" charset="0"/>
              </a:rPr>
              <a:t>Information &amp; data collection: research &amp; </a:t>
            </a:r>
            <a:r>
              <a:rPr lang="en-GB" altLang="de-DE" sz="2800" dirty="0" err="1">
                <a:latin typeface="Arial" panose="020B0604020202020204" pitchFamily="34" charset="0"/>
                <a:ea typeface="Verdana" panose="020B0604030504040204" pitchFamily="34" charset="0"/>
              </a:rPr>
              <a:t>compar</a:t>
            </a:r>
            <a:r>
              <a:rPr lang="de-DE" altLang="de-DE" sz="2800" dirty="0">
                <a:latin typeface="Arial" panose="020B0604020202020204" pitchFamily="34" charset="0"/>
                <a:ea typeface="Verdana" panose="020B0604030504040204" pitchFamily="34" charset="0"/>
              </a:rPr>
              <a:t>ative </a:t>
            </a:r>
            <a:r>
              <a:rPr lang="en-GB" altLang="de-DE" sz="2800" dirty="0">
                <a:latin typeface="Arial" panose="020B0604020202020204" pitchFamily="34" charset="0"/>
                <a:ea typeface="Verdana" panose="020B0604030504040204" pitchFamily="34" charset="0"/>
              </a:rPr>
              <a:t>analysis          </a:t>
            </a:r>
            <a:r>
              <a:rPr lang="en-GB" altLang="de-DE" sz="2800" dirty="0">
                <a:latin typeface="Arial" panose="020B0604020202020204" pitchFamily="34" charset="0"/>
                <a:ea typeface="Verdana" panose="020B0604030504040204" pitchFamily="34" charset="0"/>
                <a:sym typeface="Wingdings" panose="05000000000000000000" pitchFamily="2" charset="2"/>
              </a:rPr>
              <a:t> INFORMATION ABOUT FRA WORK</a:t>
            </a:r>
          </a:p>
          <a:p>
            <a:pPr lvl="0" algn="just" defTabSz="914400" eaLnBrk="1" hangingPunct="1">
              <a:buFont typeface="Wingdings" pitchFamily="2" charset="2"/>
              <a:buChar char="Ø"/>
            </a:pPr>
            <a:endParaRPr lang="en-GB" altLang="de-DE" sz="2800" dirty="0">
              <a:latin typeface="Arial" panose="020B0604020202020204" pitchFamily="34" charset="0"/>
              <a:ea typeface="Verdana" panose="020B0604030504040204" pitchFamily="34" charset="0"/>
            </a:endParaRPr>
          </a:p>
          <a:p>
            <a:pPr algn="just" eaLnBrk="1" hangingPunct="1">
              <a:buFont typeface="Wingdings" pitchFamily="2" charset="2"/>
              <a:buChar char="Ø"/>
            </a:pPr>
            <a:r>
              <a:rPr lang="en-US" altLang="de-DE" sz="2800" dirty="0">
                <a:latin typeface="Arial" panose="020B0604020202020204" pitchFamily="34" charset="0"/>
                <a:ea typeface="Verdana" panose="020B0604030504040204" pitchFamily="34" charset="0"/>
              </a:rPr>
              <a:t>to promote dialogue with civil society, in order to raise public awareness of fundamental rights and actively disseminate information about its work </a:t>
            </a:r>
            <a:r>
              <a:rPr lang="en-US" altLang="de-DE" sz="2800" dirty="0">
                <a:latin typeface="Arial" panose="020B0604020202020204" pitchFamily="34" charset="0"/>
                <a:ea typeface="Verdana" panose="020B0604030504040204" pitchFamily="34" charset="0"/>
                <a:sym typeface="Wingdings" panose="05000000000000000000" pitchFamily="2" charset="2"/>
              </a:rPr>
              <a:t> AWARENESS RAISING</a:t>
            </a:r>
            <a:endParaRPr lang="de-DE" altLang="de-DE" sz="2800" dirty="0">
              <a:latin typeface="Arial" panose="020B0604020202020204" pitchFamily="34" charset="0"/>
              <a:ea typeface="Verdana" panose="020B0604030504040204" pitchFamily="34" charset="0"/>
            </a:endParaRPr>
          </a:p>
          <a:p>
            <a:pPr marL="0" indent="0" algn="just" eaLnBrk="1" hangingPunct="1">
              <a:buNone/>
            </a:pPr>
            <a:r>
              <a:rPr lang="en-GB" altLang="de-DE" sz="2800" dirty="0">
                <a:latin typeface="Arial" panose="020B0604020202020204" pitchFamily="34" charset="0"/>
                <a:ea typeface="Verdana" panose="020B0604030504040204" pitchFamily="34" charset="0"/>
              </a:rPr>
              <a:t>		</a:t>
            </a:r>
          </a:p>
          <a:p>
            <a:pPr marL="0" indent="0" algn="just" eaLnBrk="1" hangingPunct="1">
              <a:buNone/>
            </a:pPr>
            <a:r>
              <a:rPr lang="en-GB" altLang="de-DE" sz="2400" dirty="0">
                <a:solidFill>
                  <a:schemeClr val="tx2"/>
                </a:solidFill>
                <a:latin typeface="Arial" panose="020B0604020202020204" pitchFamily="34" charset="0"/>
              </a:rPr>
              <a:t>	</a:t>
            </a:r>
            <a:r>
              <a:rPr lang="en-GB" altLang="de-DE" sz="2400" dirty="0" smtClean="0">
                <a:solidFill>
                  <a:schemeClr val="tx2"/>
                </a:solidFill>
                <a:latin typeface="Arial" panose="020B0604020202020204" pitchFamily="34" charset="0"/>
              </a:rPr>
              <a:t>	</a:t>
            </a:r>
            <a:r>
              <a:rPr lang="en-GB" altLang="de-DE" sz="1600" dirty="0">
                <a:latin typeface="Arial" panose="020B0604020202020204" pitchFamily="34" charset="0"/>
                <a:ea typeface="Verdana" panose="020B0604030504040204" pitchFamily="34" charset="0"/>
              </a:rPr>
              <a:t>Ref. Council Regulation (EC) 168/2007 of 15 /02/2007</a:t>
            </a:r>
            <a:endParaRPr lang="de-DE" altLang="de-DE" sz="1600" dirty="0">
              <a:latin typeface="Arial" panose="020B0604020202020204" pitchFamily="34" charset="0"/>
              <a:ea typeface="Verdana" panose="020B0604030504040204" pitchFamily="34" charset="0"/>
            </a:endParaRPr>
          </a:p>
          <a:p>
            <a:pPr eaLnBrk="1" hangingPunct="1"/>
            <a:endParaRPr lang="fi-FI" sz="24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298071600"/>
              </p:ext>
            </p:extLst>
          </p:nvPr>
        </p:nvGraphicFramePr>
        <p:xfrm>
          <a:off x="595423" y="1316592"/>
          <a:ext cx="7045842" cy="673573"/>
        </p:xfrm>
        <a:graphic>
          <a:graphicData uri="http://schemas.openxmlformats.org/drawingml/2006/table">
            <a:tbl>
              <a:tblPr firstRow="1" bandRow="1">
                <a:tableStyleId>{5C22544A-7EE6-4342-B048-85BDC9FD1C3A}</a:tableStyleId>
              </a:tblPr>
              <a:tblGrid>
                <a:gridCol w="7045842"/>
              </a:tblGrid>
              <a:tr h="6735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E" sz="3200" b="1" kern="1200" dirty="0" smtClean="0">
                          <a:solidFill>
                            <a:srgbClr val="003399"/>
                          </a:solidFill>
                          <a:latin typeface="Arial" panose="020B0604020202020204" pitchFamily="34" charset="0"/>
                          <a:ea typeface="+mj-ea"/>
                          <a:cs typeface="Arial" pitchFamily="34" charset="0"/>
                        </a:rPr>
                        <a:t>FRA’S role and tasks</a:t>
                      </a:r>
                    </a:p>
                  </a:txBody>
                  <a:tcPr>
                    <a:noFill/>
                  </a:tcPr>
                </a:tc>
              </a:tr>
            </a:tbl>
          </a:graphicData>
        </a:graphic>
      </p:graphicFrame>
    </p:spTree>
    <p:extLst>
      <p:ext uri="{BB962C8B-B14F-4D97-AF65-F5344CB8AC3E}">
        <p14:creationId xmlns:p14="http://schemas.microsoft.com/office/powerpoint/2010/main" val="1254290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1344096"/>
            <a:ext cx="8229600" cy="762000"/>
          </a:xfrm>
        </p:spPr>
        <p:txBody>
          <a:bodyPr>
            <a:normAutofit fontScale="90000"/>
          </a:bodyPr>
          <a:lstStyle/>
          <a:p>
            <a:r>
              <a:rPr lang="fi-FI" b="1" u="sng" dirty="0" smtClean="0"/>
              <a:t/>
            </a:r>
            <a:br>
              <a:rPr lang="fi-FI" b="1" u="sng" dirty="0" smtClean="0"/>
            </a:br>
            <a:endParaRPr lang="en-GB" b="1" dirty="0"/>
          </a:p>
        </p:txBody>
      </p:sp>
      <p:sp>
        <p:nvSpPr>
          <p:cNvPr id="3" name="Sisällön paikkamerkki 2"/>
          <p:cNvSpPr>
            <a:spLocks noGrp="1"/>
          </p:cNvSpPr>
          <p:nvPr>
            <p:ph idx="1"/>
          </p:nvPr>
        </p:nvSpPr>
        <p:spPr>
          <a:xfrm>
            <a:off x="360980" y="2017670"/>
            <a:ext cx="8507505" cy="5515786"/>
          </a:xfrm>
        </p:spPr>
        <p:txBody>
          <a:bodyPr>
            <a:normAutofit fontScale="40000" lnSpcReduction="20000"/>
          </a:bodyPr>
          <a:lstStyle/>
          <a:p>
            <a:pPr marL="0" indent="0" algn="just" eaLnBrk="1" hangingPunct="1">
              <a:buNone/>
            </a:pPr>
            <a:r>
              <a:rPr lang="en-GB" altLang="de-DE" sz="4500" b="1" dirty="0" smtClean="0">
                <a:solidFill>
                  <a:schemeClr val="tx2"/>
                </a:solidFill>
                <a:latin typeface="Calibri" pitchFamily="34" charset="0"/>
              </a:rPr>
              <a:t>Violence against women:</a:t>
            </a:r>
          </a:p>
          <a:p>
            <a:pPr algn="just" eaLnBrk="1" hangingPunct="1">
              <a:buFont typeface="Wingdings" pitchFamily="2" charset="2"/>
              <a:buChar char="Ø"/>
            </a:pPr>
            <a:r>
              <a:rPr lang="en-GB" altLang="de-DE" sz="4500" dirty="0" smtClean="0">
                <a:solidFill>
                  <a:schemeClr val="tx2"/>
                </a:solidFill>
                <a:latin typeface="Calibri" pitchFamily="34" charset="0"/>
              </a:rPr>
              <a:t>33% of women have experienced physical or sexual violence by an adult before they were 15 years old</a:t>
            </a:r>
          </a:p>
          <a:p>
            <a:pPr algn="just" eaLnBrk="1" hangingPunct="1">
              <a:buFont typeface="Wingdings" pitchFamily="2" charset="2"/>
              <a:buChar char="Ø"/>
            </a:pPr>
            <a:r>
              <a:rPr lang="en-GB" altLang="de-DE" sz="4500" dirty="0" smtClean="0">
                <a:solidFill>
                  <a:schemeClr val="tx2"/>
                </a:solidFill>
                <a:latin typeface="Calibri" pitchFamily="34" charset="0"/>
              </a:rPr>
              <a:t>Some 12% of women have experienced some form of sexual violence by an adult before they were 15 years old.</a:t>
            </a:r>
          </a:p>
          <a:p>
            <a:pPr algn="just" eaLnBrk="1" hangingPunct="1">
              <a:buFont typeface="Wingdings" pitchFamily="2" charset="2"/>
              <a:buChar char="Ø"/>
            </a:pPr>
            <a:r>
              <a:rPr lang="en-GB" altLang="de-DE" sz="4500" dirty="0" smtClean="0">
                <a:solidFill>
                  <a:schemeClr val="tx2"/>
                </a:solidFill>
                <a:latin typeface="Calibri" pitchFamily="34" charset="0"/>
              </a:rPr>
              <a:t>Perpetrators of physical violence were family members: father (55%), the mother (46%)</a:t>
            </a:r>
          </a:p>
          <a:p>
            <a:pPr algn="just" eaLnBrk="1" hangingPunct="1">
              <a:buFont typeface="Wingdings" pitchFamily="2" charset="2"/>
              <a:buChar char="Ø"/>
            </a:pPr>
            <a:endParaRPr lang="en-GB" altLang="de-DE" sz="4500" dirty="0" smtClean="0">
              <a:solidFill>
                <a:schemeClr val="tx2"/>
              </a:solidFill>
              <a:latin typeface="Calibri" pitchFamily="34" charset="0"/>
            </a:endParaRPr>
          </a:p>
          <a:p>
            <a:pPr marL="0" indent="0" algn="just" eaLnBrk="1" hangingPunct="1">
              <a:buNone/>
            </a:pPr>
            <a:endParaRPr lang="en-GB" altLang="de-DE" sz="4500" dirty="0">
              <a:solidFill>
                <a:schemeClr val="tx2"/>
              </a:solidFill>
              <a:latin typeface="Calibri" pitchFamily="34" charset="0"/>
            </a:endParaRPr>
          </a:p>
          <a:p>
            <a:pPr marL="0" indent="0" algn="just" eaLnBrk="1" hangingPunct="1">
              <a:buNone/>
            </a:pPr>
            <a:r>
              <a:rPr lang="en-GB" altLang="de-DE" sz="4500" b="1" dirty="0" smtClean="0">
                <a:solidFill>
                  <a:schemeClr val="tx2"/>
                </a:solidFill>
                <a:latin typeface="Calibri" pitchFamily="34" charset="0"/>
              </a:rPr>
              <a:t>LGBT:</a:t>
            </a:r>
          </a:p>
          <a:p>
            <a:pPr lvl="0" algn="just">
              <a:buFont typeface="Wingdings" pitchFamily="2" charset="2"/>
              <a:buChar char="Ø"/>
            </a:pPr>
            <a:r>
              <a:rPr lang="en-US" sz="4500" dirty="0">
                <a:solidFill>
                  <a:schemeClr val="tx2"/>
                </a:solidFill>
                <a:latin typeface="Calibri" pitchFamily="34" charset="0"/>
              </a:rPr>
              <a:t>32% of the respondents across the EU aged 18-24 has experienced physical/sexual attacks in the last 5 years </a:t>
            </a:r>
            <a:endParaRPr lang="en-US" sz="4500" dirty="0" smtClean="0">
              <a:solidFill>
                <a:schemeClr val="tx2"/>
              </a:solidFill>
              <a:latin typeface="Calibri" pitchFamily="34" charset="0"/>
            </a:endParaRPr>
          </a:p>
          <a:p>
            <a:pPr lvl="0" algn="just">
              <a:buFont typeface="Wingdings" pitchFamily="2" charset="2"/>
              <a:buChar char="Ø"/>
            </a:pPr>
            <a:r>
              <a:rPr lang="en-US" sz="4500" dirty="0" smtClean="0">
                <a:solidFill>
                  <a:schemeClr val="tx2"/>
                </a:solidFill>
                <a:latin typeface="Calibri" pitchFamily="34" charset="0"/>
              </a:rPr>
              <a:t>54</a:t>
            </a:r>
            <a:r>
              <a:rPr lang="en-US" sz="4500" dirty="0">
                <a:solidFill>
                  <a:schemeClr val="tx2"/>
                </a:solidFill>
                <a:latin typeface="Calibri" pitchFamily="34" charset="0"/>
              </a:rPr>
              <a:t>% of them think that the most serious incident happened </a:t>
            </a:r>
            <a:r>
              <a:rPr lang="en-US" sz="4500" dirty="0" smtClean="0">
                <a:solidFill>
                  <a:schemeClr val="tx2"/>
                </a:solidFill>
                <a:latin typeface="Calibri" pitchFamily="34" charset="0"/>
              </a:rPr>
              <a:t>being </a:t>
            </a:r>
            <a:r>
              <a:rPr lang="en-US" sz="4500" dirty="0">
                <a:solidFill>
                  <a:schemeClr val="tx2"/>
                </a:solidFill>
                <a:latin typeface="Calibri" pitchFamily="34" charset="0"/>
              </a:rPr>
              <a:t>L, G, B and/or T. </a:t>
            </a:r>
            <a:endParaRPr lang="en-US" sz="4500" dirty="0" smtClean="0">
              <a:solidFill>
                <a:schemeClr val="tx2"/>
              </a:solidFill>
              <a:latin typeface="Calibri" pitchFamily="34" charset="0"/>
            </a:endParaRPr>
          </a:p>
          <a:p>
            <a:pPr lvl="0" algn="just">
              <a:buFont typeface="Wingdings" pitchFamily="2" charset="2"/>
              <a:buChar char="Ø"/>
            </a:pPr>
            <a:r>
              <a:rPr lang="en-US" sz="4500" dirty="0" smtClean="0">
                <a:solidFill>
                  <a:schemeClr val="tx2"/>
                </a:solidFill>
                <a:latin typeface="Calibri" pitchFamily="34" charset="0"/>
              </a:rPr>
              <a:t>7</a:t>
            </a:r>
            <a:r>
              <a:rPr lang="en-US" sz="4500" dirty="0">
                <a:solidFill>
                  <a:schemeClr val="tx2"/>
                </a:solidFill>
                <a:latin typeface="Calibri" pitchFamily="34" charset="0"/>
              </a:rPr>
              <a:t>% of them indicated a family member as perpetrator of the most serious incident. </a:t>
            </a:r>
            <a:endParaRPr lang="en-US" sz="4500" dirty="0" smtClean="0">
              <a:solidFill>
                <a:schemeClr val="tx2"/>
              </a:solidFill>
              <a:latin typeface="Calibri" pitchFamily="34" charset="0"/>
            </a:endParaRPr>
          </a:p>
          <a:p>
            <a:pPr lvl="0" algn="just">
              <a:buFont typeface="Wingdings" pitchFamily="2" charset="2"/>
              <a:buChar char="Ø"/>
            </a:pPr>
            <a:r>
              <a:rPr lang="en-US" sz="4500" dirty="0" smtClean="0">
                <a:solidFill>
                  <a:schemeClr val="tx2"/>
                </a:solidFill>
                <a:latin typeface="Calibri" pitchFamily="34" charset="0"/>
              </a:rPr>
              <a:t>When </a:t>
            </a:r>
            <a:r>
              <a:rPr lang="en-US" sz="4500" dirty="0">
                <a:solidFill>
                  <a:schemeClr val="tx2"/>
                </a:solidFill>
                <a:latin typeface="Calibri" pitchFamily="34" charset="0"/>
              </a:rPr>
              <a:t>under </a:t>
            </a:r>
            <a:r>
              <a:rPr lang="en-US" sz="4500" dirty="0" smtClean="0">
                <a:solidFill>
                  <a:schemeClr val="tx2"/>
                </a:solidFill>
                <a:latin typeface="Calibri" pitchFamily="34" charset="0"/>
              </a:rPr>
              <a:t>18 years old, </a:t>
            </a:r>
            <a:r>
              <a:rPr lang="en-US" sz="4500" dirty="0">
                <a:solidFill>
                  <a:schemeClr val="tx2"/>
                </a:solidFill>
                <a:latin typeface="Calibri" pitchFamily="34" charset="0"/>
              </a:rPr>
              <a:t>78% of the respondents experienced negative comments and/or conducts about them being G, L, B and/or T. </a:t>
            </a:r>
            <a:endParaRPr lang="en-GB" sz="4500" dirty="0">
              <a:solidFill>
                <a:schemeClr val="tx2"/>
              </a:solidFill>
              <a:latin typeface="Calibri" pitchFamily="34" charset="0"/>
            </a:endParaRPr>
          </a:p>
          <a:p>
            <a:pPr algn="just" eaLnBrk="1" hangingPunct="1">
              <a:buFont typeface="Wingdings" pitchFamily="2" charset="2"/>
              <a:buChar char="Ø"/>
            </a:pPr>
            <a:endParaRPr lang="en-GB" altLang="de-DE" sz="2400" dirty="0" smtClean="0">
              <a:solidFill>
                <a:schemeClr val="tx2"/>
              </a:solidFill>
              <a:latin typeface="Calibri" pitchFamily="34" charset="0"/>
            </a:endParaRPr>
          </a:p>
          <a:p>
            <a:pPr marL="0" indent="0" algn="just" eaLnBrk="1" hangingPunct="1">
              <a:buNone/>
            </a:pPr>
            <a:r>
              <a:rPr lang="en-GB" altLang="de-DE" sz="2800" dirty="0">
                <a:latin typeface="Arial" panose="020B0604020202020204" pitchFamily="34" charset="0"/>
                <a:ea typeface="Verdana" panose="020B0604030504040204" pitchFamily="34" charset="0"/>
              </a:rPr>
              <a:t>		</a:t>
            </a:r>
          </a:p>
          <a:p>
            <a:pPr marL="0" indent="0" algn="just" eaLnBrk="1" hangingPunct="1">
              <a:buNone/>
            </a:pPr>
            <a:r>
              <a:rPr lang="en-GB" altLang="de-DE" sz="2400" dirty="0">
                <a:solidFill>
                  <a:schemeClr val="tx2"/>
                </a:solidFill>
                <a:latin typeface="Arial" panose="020B0604020202020204" pitchFamily="34" charset="0"/>
              </a:rPr>
              <a:t>	</a:t>
            </a:r>
            <a:r>
              <a:rPr lang="en-GB" altLang="de-DE" sz="2400" dirty="0" smtClean="0">
                <a:solidFill>
                  <a:schemeClr val="tx2"/>
                </a:solidFill>
                <a:latin typeface="Arial" panose="020B0604020202020204" pitchFamily="34" charset="0"/>
              </a:rPr>
              <a:t>	</a:t>
            </a:r>
            <a:endParaRPr lang="fi-FI" sz="2400" dirty="0">
              <a:latin typeface="+mn-lt"/>
            </a:endParaRPr>
          </a:p>
        </p:txBody>
      </p:sp>
      <p:graphicFrame>
        <p:nvGraphicFramePr>
          <p:cNvPr id="4" name="Table 3"/>
          <p:cNvGraphicFramePr>
            <a:graphicFrameLocks noGrp="1"/>
          </p:cNvGraphicFramePr>
          <p:nvPr>
            <p:extLst/>
          </p:nvPr>
        </p:nvGraphicFramePr>
        <p:xfrm>
          <a:off x="288032" y="1316592"/>
          <a:ext cx="9036496" cy="673573"/>
        </p:xfrm>
        <a:graphic>
          <a:graphicData uri="http://schemas.openxmlformats.org/drawingml/2006/table">
            <a:tbl>
              <a:tblPr firstRow="1" bandRow="1">
                <a:tableStyleId>{5C22544A-7EE6-4342-B048-85BDC9FD1C3A}</a:tableStyleId>
              </a:tblPr>
              <a:tblGrid>
                <a:gridCol w="9036496"/>
              </a:tblGrid>
              <a:tr h="6735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E" sz="2800" b="1" kern="1200" dirty="0" smtClean="0">
                          <a:solidFill>
                            <a:srgbClr val="003399"/>
                          </a:solidFill>
                          <a:latin typeface="Arial" panose="020B0604020202020204" pitchFamily="34" charset="0"/>
                          <a:ea typeface="+mj-ea"/>
                          <a:cs typeface="Arial" pitchFamily="34" charset="0"/>
                        </a:rPr>
                        <a:t>Some</a:t>
                      </a:r>
                      <a:r>
                        <a:rPr lang="en-IE" sz="2800" b="1" kern="1200" baseline="0" dirty="0" smtClean="0">
                          <a:solidFill>
                            <a:srgbClr val="003399"/>
                          </a:solidFill>
                          <a:latin typeface="Arial" panose="020B0604020202020204" pitchFamily="34" charset="0"/>
                          <a:ea typeface="+mj-ea"/>
                          <a:cs typeface="Arial" pitchFamily="34" charset="0"/>
                        </a:rPr>
                        <a:t> survey data on violence against children</a:t>
                      </a:r>
                      <a:endParaRPr lang="en-IE" sz="2800" b="1" kern="1200" dirty="0" smtClean="0">
                        <a:solidFill>
                          <a:srgbClr val="003399"/>
                        </a:solidFill>
                        <a:latin typeface="Arial" panose="020B0604020202020204" pitchFamily="34" charset="0"/>
                        <a:ea typeface="+mj-ea"/>
                        <a:cs typeface="Arial" pitchFamily="34" charset="0"/>
                      </a:endParaRPr>
                    </a:p>
                  </a:txBody>
                  <a:tcPr>
                    <a:noFill/>
                  </a:tcPr>
                </a:tc>
              </a:tr>
            </a:tbl>
          </a:graphicData>
        </a:graphic>
      </p:graphicFrame>
    </p:spTree>
    <p:extLst>
      <p:ext uri="{BB962C8B-B14F-4D97-AF65-F5344CB8AC3E}">
        <p14:creationId xmlns:p14="http://schemas.microsoft.com/office/powerpoint/2010/main" val="13303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420" y="3501008"/>
            <a:ext cx="8353160" cy="2625155"/>
          </a:xfrm>
        </p:spPr>
        <p:txBody>
          <a:bodyPr>
            <a:normAutofit/>
          </a:bodyPr>
          <a:lstStyle/>
          <a:p>
            <a:pPr marL="0" indent="0">
              <a:buNone/>
            </a:pPr>
            <a:r>
              <a:rPr lang="en-GB" dirty="0">
                <a:latin typeface="Arial" panose="020B0604020202020204" pitchFamily="34" charset="0"/>
              </a:rPr>
              <a:t/>
            </a:r>
            <a:br>
              <a:rPr lang="en-GB" dirty="0">
                <a:latin typeface="Arial" panose="020B0604020202020204" pitchFamily="34" charset="0"/>
              </a:rPr>
            </a:br>
            <a:endParaRPr lang="en-GB" dirty="0" smtClean="0">
              <a:latin typeface="Arial" panose="020B0604020202020204" pitchFamily="34" charset="0"/>
            </a:endParaRPr>
          </a:p>
        </p:txBody>
      </p:sp>
      <p:sp>
        <p:nvSpPr>
          <p:cNvPr id="4" name="Oval Callout 3"/>
          <p:cNvSpPr/>
          <p:nvPr/>
        </p:nvSpPr>
        <p:spPr>
          <a:xfrm>
            <a:off x="3785712" y="1279507"/>
            <a:ext cx="5358288" cy="1224136"/>
          </a:xfrm>
          <a:prstGeom prst="wedgeEllipseCallout">
            <a:avLst>
              <a:gd name="adj1" fmla="val -54336"/>
              <a:gd name="adj2" fmla="val 65845"/>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 school: "You were told all the time that you were worthless, you’re bad, stupid and all that. So I never had any friends at all.“(Interview respondent)</a:t>
            </a:r>
            <a:endParaRPr lang="en-GB" sz="1400" i="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itle 4"/>
          <p:cNvSpPr>
            <a:spLocks noGrp="1"/>
          </p:cNvSpPr>
          <p:nvPr>
            <p:ph type="title"/>
          </p:nvPr>
        </p:nvSpPr>
        <p:spPr>
          <a:xfrm>
            <a:off x="395420" y="2348880"/>
            <a:ext cx="8353160" cy="2592288"/>
          </a:xfrm>
        </p:spPr>
        <p:txBody>
          <a:bodyPr>
            <a:normAutofit/>
          </a:bodyPr>
          <a:lstStyle/>
          <a:p>
            <a:r>
              <a:rPr lang="en-GB" dirty="0" smtClean="0"/>
              <a:t/>
            </a:r>
            <a:br>
              <a:rPr lang="en-GB" dirty="0" smtClean="0"/>
            </a:br>
            <a:r>
              <a:rPr lang="en-GB" dirty="0" smtClean="0"/>
              <a:t/>
            </a:r>
            <a:br>
              <a:rPr lang="en-GB" dirty="0" smtClean="0"/>
            </a:br>
            <a:r>
              <a:rPr lang="en-GB" dirty="0" smtClean="0"/>
              <a:t>Research on </a:t>
            </a:r>
            <a:r>
              <a:rPr lang="en-GB" dirty="0">
                <a:latin typeface="Arial" panose="020B0604020202020204" pitchFamily="34" charset="0"/>
              </a:rPr>
              <a:t>Violence against children with disabilities</a:t>
            </a:r>
            <a:endParaRPr lang="en-GB" dirty="0"/>
          </a:p>
        </p:txBody>
      </p:sp>
    </p:spTree>
    <p:extLst>
      <p:ext uri="{BB962C8B-B14F-4D97-AF65-F5344CB8AC3E}">
        <p14:creationId xmlns:p14="http://schemas.microsoft.com/office/powerpoint/2010/main" val="86499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420" y="1268760"/>
            <a:ext cx="8353160" cy="1008112"/>
          </a:xfrm>
        </p:spPr>
        <p:txBody>
          <a:bodyPr>
            <a:normAutofit fontScale="90000"/>
          </a:bodyPr>
          <a:lstStyle/>
          <a:p>
            <a:r>
              <a:rPr lang="en-GB" dirty="0" smtClean="0">
                <a:latin typeface="Arial" panose="020B0604020202020204" pitchFamily="34" charset="0"/>
              </a:rPr>
              <a:t>Violence against children with disabilities: overview</a:t>
            </a:r>
            <a:br>
              <a:rPr lang="en-GB" dirty="0" smtClean="0">
                <a:latin typeface="Arial" panose="020B0604020202020204" pitchFamily="34" charset="0"/>
              </a:rPr>
            </a:br>
            <a:endParaRPr lang="en-GB" dirty="0">
              <a:latin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GB" dirty="0" smtClean="0">
              <a:latin typeface="Arial" panose="020B0604020202020204" pitchFamily="34" charset="0"/>
            </a:endParaRPr>
          </a:p>
          <a:p>
            <a:r>
              <a:rPr lang="en-GB" dirty="0" smtClean="0">
                <a:latin typeface="Arial" panose="020B0604020202020204" pitchFamily="34" charset="0"/>
              </a:rPr>
              <a:t>What? </a:t>
            </a:r>
            <a:r>
              <a:rPr lang="en-IE" dirty="0">
                <a:latin typeface="Arial" panose="020B0604020202020204" pitchFamily="34" charset="0"/>
                <a:ea typeface="Verdana" panose="020B0604030504040204" pitchFamily="34" charset="0"/>
              </a:rPr>
              <a:t>Violence against children with </a:t>
            </a:r>
            <a:r>
              <a:rPr lang="en-IE" dirty="0" smtClean="0">
                <a:latin typeface="Arial" panose="020B0604020202020204" pitchFamily="34" charset="0"/>
                <a:ea typeface="Verdana" panose="020B0604030504040204" pitchFamily="34" charset="0"/>
              </a:rPr>
              <a:t>disabilities </a:t>
            </a:r>
          </a:p>
          <a:p>
            <a:pPr lvl="1"/>
            <a:r>
              <a:rPr lang="en-IE" dirty="0" smtClean="0">
                <a:latin typeface="Arial" panose="020B0604020202020204" pitchFamily="34" charset="0"/>
                <a:ea typeface="Verdana" panose="020B0604030504040204" pitchFamily="34" charset="0"/>
              </a:rPr>
              <a:t>legal </a:t>
            </a:r>
            <a:r>
              <a:rPr lang="en-IE" dirty="0">
                <a:latin typeface="Arial" panose="020B0604020202020204" pitchFamily="34" charset="0"/>
                <a:ea typeface="Verdana" panose="020B0604030504040204" pitchFamily="34" charset="0"/>
              </a:rPr>
              <a:t>and policy </a:t>
            </a:r>
            <a:r>
              <a:rPr lang="en-IE" dirty="0" smtClean="0">
                <a:latin typeface="Arial" panose="020B0604020202020204" pitchFamily="34" charset="0"/>
                <a:ea typeface="Verdana" panose="020B0604030504040204" pitchFamily="34" charset="0"/>
              </a:rPr>
              <a:t>framework </a:t>
            </a:r>
          </a:p>
          <a:p>
            <a:pPr lvl="1"/>
            <a:r>
              <a:rPr lang="en-IE" dirty="0" smtClean="0">
                <a:latin typeface="Arial" panose="020B0604020202020204" pitchFamily="34" charset="0"/>
                <a:ea typeface="Verdana" panose="020B0604030504040204" pitchFamily="34" charset="0"/>
              </a:rPr>
              <a:t>Extent, triggers, forms </a:t>
            </a:r>
            <a:r>
              <a:rPr lang="en-IE" dirty="0">
                <a:latin typeface="Arial" panose="020B0604020202020204" pitchFamily="34" charset="0"/>
                <a:ea typeface="Verdana" panose="020B0604030504040204" pitchFamily="34" charset="0"/>
              </a:rPr>
              <a:t>and </a:t>
            </a:r>
            <a:r>
              <a:rPr lang="en-IE" dirty="0" smtClean="0">
                <a:latin typeface="Arial" panose="020B0604020202020204" pitchFamily="34" charset="0"/>
                <a:ea typeface="Verdana" panose="020B0604030504040204" pitchFamily="34" charset="0"/>
              </a:rPr>
              <a:t>contexts </a:t>
            </a:r>
          </a:p>
          <a:p>
            <a:pPr lvl="1"/>
            <a:r>
              <a:rPr lang="en-IE" dirty="0" smtClean="0">
                <a:latin typeface="Arial" panose="020B0604020202020204" pitchFamily="34" charset="0"/>
                <a:ea typeface="Verdana" panose="020B0604030504040204" pitchFamily="34" charset="0"/>
              </a:rPr>
              <a:t>challenges </a:t>
            </a:r>
            <a:r>
              <a:rPr lang="en-IE" dirty="0">
                <a:latin typeface="Arial" panose="020B0604020202020204" pitchFamily="34" charset="0"/>
                <a:ea typeface="Verdana" panose="020B0604030504040204" pitchFamily="34" charset="0"/>
              </a:rPr>
              <a:t>and promising </a:t>
            </a:r>
            <a:r>
              <a:rPr lang="en-IE" dirty="0" smtClean="0">
                <a:latin typeface="Arial" panose="020B0604020202020204" pitchFamily="34" charset="0"/>
                <a:ea typeface="Verdana" panose="020B0604030504040204" pitchFamily="34" charset="0"/>
              </a:rPr>
              <a:t>practices</a:t>
            </a:r>
          </a:p>
          <a:p>
            <a:endParaRPr lang="en-IE" dirty="0">
              <a:latin typeface="Arial" panose="020B0604020202020204" pitchFamily="34" charset="0"/>
              <a:ea typeface="Verdana" panose="020B0604030504040204" pitchFamily="34" charset="0"/>
            </a:endParaRPr>
          </a:p>
          <a:p>
            <a:r>
              <a:rPr lang="en-GB" dirty="0" smtClean="0">
                <a:latin typeface="Arial" panose="020B0604020202020204" pitchFamily="34" charset="0"/>
              </a:rPr>
              <a:t>Why? Previous evidence. Under-researched area falling between the gaps</a:t>
            </a:r>
          </a:p>
          <a:p>
            <a:endParaRPr lang="en-GB" dirty="0" smtClean="0">
              <a:latin typeface="Arial" panose="020B0604020202020204" pitchFamily="34" charset="0"/>
            </a:endParaRPr>
          </a:p>
          <a:p>
            <a:r>
              <a:rPr lang="en-GB" dirty="0" smtClean="0">
                <a:latin typeface="Arial" panose="020B0604020202020204" pitchFamily="34" charset="0"/>
              </a:rPr>
              <a:t>How? </a:t>
            </a:r>
          </a:p>
          <a:p>
            <a:pPr lvl="1"/>
            <a:r>
              <a:rPr lang="en-GB" dirty="0" smtClean="0">
                <a:latin typeface="Arial" panose="020B0604020202020204" pitchFamily="34" charset="0"/>
              </a:rPr>
              <a:t>Desk research on laws and policies in 28 EU Member States</a:t>
            </a:r>
          </a:p>
          <a:p>
            <a:pPr lvl="1"/>
            <a:r>
              <a:rPr lang="en-GB" dirty="0" smtClean="0">
                <a:latin typeface="Arial" panose="020B0604020202020204" pitchFamily="34" charset="0"/>
              </a:rPr>
              <a:t>132 interviews with stakeholders in 13 EU Member States (AT, BG, CZ, DK, HR, IT, LT, NL, PL, PT, SE, SI and UK)</a:t>
            </a:r>
            <a:endParaRPr lang="en-GB" dirty="0">
              <a:latin typeface="Arial" panose="020B0604020202020204" pitchFamily="34" charset="0"/>
            </a:endParaRPr>
          </a:p>
        </p:txBody>
      </p:sp>
      <p:sp>
        <p:nvSpPr>
          <p:cNvPr id="4" name="Oval Callout 3"/>
          <p:cNvSpPr/>
          <p:nvPr/>
        </p:nvSpPr>
        <p:spPr>
          <a:xfrm>
            <a:off x="3785712" y="55371"/>
            <a:ext cx="5358288" cy="1224136"/>
          </a:xfrm>
          <a:prstGeom prst="wedgeEllipseCallout">
            <a:avLst>
              <a:gd name="adj1" fmla="val -54336"/>
              <a:gd name="adj2" fmla="val 65845"/>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 school: "You were told all the time that you were worthless, you’re bad, stupid and all that. So I never had any friends at all.“(Interview respondent)</a:t>
            </a:r>
            <a:endParaRPr lang="en-GB" sz="1400" i="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478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465296" y="1167847"/>
            <a:ext cx="8229600" cy="762000"/>
          </a:xfrm>
        </p:spPr>
        <p:txBody>
          <a:bodyPr/>
          <a:lstStyle/>
          <a:p>
            <a:pPr eaLnBrk="1" hangingPunct="1"/>
            <a:r>
              <a:rPr lang="en-IE" sz="2800" dirty="0">
                <a:solidFill>
                  <a:srgbClr val="003399"/>
                </a:solidFill>
                <a:latin typeface="Arial" panose="020B0604020202020204" pitchFamily="34" charset="0"/>
                <a:ea typeface="Verdana" panose="020B0604030504040204" pitchFamily="34" charset="0"/>
              </a:rPr>
              <a:t>National </a:t>
            </a:r>
            <a:r>
              <a:rPr lang="en-IE" sz="2800" dirty="0" smtClean="0">
                <a:solidFill>
                  <a:srgbClr val="003399"/>
                </a:solidFill>
                <a:latin typeface="Arial" panose="020B0604020202020204" pitchFamily="34" charset="0"/>
                <a:ea typeface="Verdana" panose="020B0604030504040204" pitchFamily="34" charset="0"/>
              </a:rPr>
              <a:t>legal and policy </a:t>
            </a:r>
            <a:r>
              <a:rPr lang="en-IE" sz="2800" dirty="0" smtClean="0">
                <a:latin typeface="Arial" panose="020B0604020202020204" pitchFamily="34" charset="0"/>
                <a:ea typeface="Verdana" panose="020B0604030504040204" pitchFamily="34" charset="0"/>
              </a:rPr>
              <a:t>frameworks</a:t>
            </a:r>
            <a:endParaRPr lang="en-IE" sz="2800" dirty="0">
              <a:solidFill>
                <a:srgbClr val="003399"/>
              </a:solidFill>
              <a:latin typeface="Arial" panose="020B0604020202020204" pitchFamily="34" charset="0"/>
              <a:ea typeface="Verdana" panose="020B0604030504040204" pitchFamily="34" charset="0"/>
            </a:endParaRPr>
          </a:p>
        </p:txBody>
      </p:sp>
      <p:sp>
        <p:nvSpPr>
          <p:cNvPr id="16386" name="Espace réservé du contenu 2"/>
          <p:cNvSpPr>
            <a:spLocks noGrp="1"/>
          </p:cNvSpPr>
          <p:nvPr>
            <p:ph idx="1"/>
          </p:nvPr>
        </p:nvSpPr>
        <p:spPr>
          <a:xfrm>
            <a:off x="465297" y="2002472"/>
            <a:ext cx="7912894" cy="4124007"/>
          </a:xfrm>
        </p:spPr>
        <p:txBody>
          <a:bodyPr>
            <a:normAutofit lnSpcReduction="10000"/>
          </a:bodyPr>
          <a:lstStyle/>
          <a:p>
            <a:pPr algn="just" eaLnBrk="1" hangingPunct="1"/>
            <a:r>
              <a:rPr lang="de-AT" dirty="0" smtClean="0">
                <a:latin typeface="Arial" panose="020B0604020202020204" pitchFamily="34" charset="0"/>
                <a:ea typeface="Verdana" panose="020B0604030504040204" pitchFamily="34" charset="0"/>
              </a:rPr>
              <a:t>Law: </a:t>
            </a:r>
          </a:p>
          <a:p>
            <a:pPr lvl="1" algn="just"/>
            <a:r>
              <a:rPr lang="de-AT" dirty="0">
                <a:latin typeface="Arial" panose="020B0604020202020204" pitchFamily="34" charset="0"/>
                <a:ea typeface="Verdana" panose="020B0604030504040204" pitchFamily="34" charset="0"/>
              </a:rPr>
              <a:t>Right of the child to be free from violence</a:t>
            </a:r>
          </a:p>
          <a:p>
            <a:pPr lvl="1" algn="just"/>
            <a:r>
              <a:rPr lang="de-AT" dirty="0" smtClean="0">
                <a:latin typeface="Arial" panose="020B0604020202020204" pitchFamily="34" charset="0"/>
                <a:ea typeface="Verdana" panose="020B0604030504040204" pitchFamily="34" charset="0"/>
              </a:rPr>
              <a:t>Disability and age as aggravating circumstances</a:t>
            </a:r>
          </a:p>
          <a:p>
            <a:pPr lvl="1" algn="just"/>
            <a:r>
              <a:rPr lang="de-AT" dirty="0" smtClean="0">
                <a:latin typeface="Arial" panose="020B0604020202020204" pitchFamily="34" charset="0"/>
                <a:ea typeface="Verdana" panose="020B0604030504040204" pitchFamily="34" charset="0"/>
              </a:rPr>
              <a:t>Obligation to report</a:t>
            </a:r>
          </a:p>
          <a:p>
            <a:pPr marL="358775" lvl="1" indent="0" algn="just">
              <a:buNone/>
            </a:pPr>
            <a:endParaRPr lang="de-AT" dirty="0">
              <a:latin typeface="Arial" panose="020B0604020202020204" pitchFamily="34" charset="0"/>
              <a:ea typeface="Verdana" panose="020B0604030504040204" pitchFamily="34" charset="0"/>
            </a:endParaRPr>
          </a:p>
          <a:p>
            <a:pPr algn="just" eaLnBrk="1" hangingPunct="1"/>
            <a:r>
              <a:rPr lang="de-AT" dirty="0" smtClean="0">
                <a:latin typeface="Arial" panose="020B0604020202020204" pitchFamily="34" charset="0"/>
                <a:ea typeface="Verdana" panose="020B0604030504040204" pitchFamily="34" charset="0"/>
              </a:rPr>
              <a:t>Policies: weak </a:t>
            </a:r>
            <a:r>
              <a:rPr lang="de-AT" dirty="0">
                <a:latin typeface="Arial" panose="020B0604020202020204" pitchFamily="34" charset="0"/>
                <a:ea typeface="Verdana" panose="020B0604030504040204" pitchFamily="34" charset="0"/>
              </a:rPr>
              <a:t>coverage and few practical </a:t>
            </a:r>
            <a:r>
              <a:rPr lang="de-AT" dirty="0" smtClean="0">
                <a:latin typeface="Arial" panose="020B0604020202020204" pitchFamily="34" charset="0"/>
                <a:ea typeface="Verdana" panose="020B0604030504040204" pitchFamily="34" charset="0"/>
              </a:rPr>
              <a:t>tools</a:t>
            </a:r>
          </a:p>
          <a:p>
            <a:pPr lvl="1" algn="just"/>
            <a:r>
              <a:rPr lang="de-AT" dirty="0" smtClean="0">
                <a:latin typeface="Arial" panose="020B0604020202020204" pitchFamily="34" charset="0"/>
                <a:ea typeface="Verdana" panose="020B0604030504040204" pitchFamily="34" charset="0"/>
              </a:rPr>
              <a:t>National policies on child rights or disability</a:t>
            </a:r>
          </a:p>
          <a:p>
            <a:pPr lvl="1" algn="just"/>
            <a:r>
              <a:rPr lang="de-AT" dirty="0" smtClean="0">
                <a:latin typeface="Arial" panose="020B0604020202020204" pitchFamily="34" charset="0"/>
                <a:ea typeface="Verdana" panose="020B0604030504040204" pitchFamily="34" charset="0"/>
              </a:rPr>
              <a:t>Violence in </a:t>
            </a:r>
            <a:r>
              <a:rPr lang="de-AT" dirty="0" err="1" smtClean="0">
                <a:latin typeface="Arial" panose="020B0604020202020204" pitchFamily="34" charset="0"/>
                <a:ea typeface="Verdana" panose="020B0604030504040204" pitchFamily="34" charset="0"/>
              </a:rPr>
              <a:t>particular</a:t>
            </a:r>
            <a:r>
              <a:rPr lang="de-AT" dirty="0" smtClean="0">
                <a:latin typeface="Arial" panose="020B0604020202020204" pitchFamily="34" charset="0"/>
                <a:ea typeface="Verdana" panose="020B0604030504040204" pitchFamily="34" charset="0"/>
              </a:rPr>
              <a:t> </a:t>
            </a:r>
            <a:r>
              <a:rPr lang="de-AT" dirty="0" err="1" smtClean="0">
                <a:latin typeface="Arial" panose="020B0604020202020204" pitchFamily="34" charset="0"/>
                <a:ea typeface="Verdana" panose="020B0604030504040204" pitchFamily="34" charset="0"/>
              </a:rPr>
              <a:t>settings</a:t>
            </a:r>
            <a:endParaRPr lang="de-AT" dirty="0" smtClean="0">
              <a:latin typeface="Arial" panose="020B0604020202020204" pitchFamily="34" charset="0"/>
              <a:ea typeface="Verdana" panose="020B0604030504040204" pitchFamily="34" charset="0"/>
            </a:endParaRPr>
          </a:p>
          <a:p>
            <a:pPr lvl="1" algn="just"/>
            <a:r>
              <a:rPr lang="de-AT" dirty="0" smtClean="0">
                <a:latin typeface="Arial" panose="020B0604020202020204" pitchFamily="34" charset="0"/>
                <a:ea typeface="Verdana" panose="020B0604030504040204" pitchFamily="34" charset="0"/>
              </a:rPr>
              <a:t> </a:t>
            </a:r>
            <a:r>
              <a:rPr lang="de-AT" dirty="0" err="1" smtClean="0">
                <a:latin typeface="Arial" panose="020B0604020202020204" pitchFamily="34" charset="0"/>
                <a:ea typeface="Verdana" panose="020B0604030504040204" pitchFamily="34" charset="0"/>
              </a:rPr>
              <a:t>Weak</a:t>
            </a:r>
            <a:r>
              <a:rPr lang="de-AT" dirty="0" smtClean="0">
                <a:latin typeface="Arial" panose="020B0604020202020204" pitchFamily="34" charset="0"/>
                <a:ea typeface="Verdana" panose="020B0604030504040204" pitchFamily="34" charset="0"/>
              </a:rPr>
              <a:t> </a:t>
            </a:r>
            <a:r>
              <a:rPr lang="de-AT" dirty="0" err="1" smtClean="0">
                <a:latin typeface="Arial" panose="020B0604020202020204" pitchFamily="34" charset="0"/>
                <a:ea typeface="Verdana" panose="020B0604030504040204" pitchFamily="34" charset="0"/>
              </a:rPr>
              <a:t>monitoring</a:t>
            </a:r>
            <a:endParaRPr lang="de-AT" dirty="0">
              <a:latin typeface="Arial" panose="020B0604020202020204" pitchFamily="34" charset="0"/>
            </a:endParaRPr>
          </a:p>
          <a:p>
            <a:pPr algn="just"/>
            <a:endParaRPr lang="de-AT" dirty="0" smtClean="0">
              <a:latin typeface="Arial" panose="020B0604020202020204" pitchFamily="34" charset="0"/>
              <a:ea typeface="Verdana" panose="020B0604030504040204" pitchFamily="34" charset="0"/>
            </a:endParaRPr>
          </a:p>
          <a:p>
            <a:pPr algn="just"/>
            <a:r>
              <a:rPr lang="de-AT" dirty="0" smtClean="0">
                <a:latin typeface="Arial" panose="020B0604020202020204" pitchFamily="34" charset="0"/>
                <a:ea typeface="Verdana" panose="020B0604030504040204" pitchFamily="34" charset="0"/>
              </a:rPr>
              <a:t>Implementation a challenge</a:t>
            </a:r>
          </a:p>
          <a:p>
            <a:pPr algn="just" eaLnBrk="1" hangingPunct="1">
              <a:buFont typeface="Wingdings" panose="05000000000000000000" pitchFamily="2" charset="2"/>
              <a:buChar char="Ø"/>
            </a:pPr>
            <a:endParaRPr lang="de-AT" dirty="0"/>
          </a:p>
          <a:p>
            <a:pPr marL="0" indent="0" algn="just" eaLnBrk="1" hangingPunct="1">
              <a:buNone/>
            </a:pPr>
            <a:endParaRPr lang="de-AT" sz="2800" dirty="0"/>
          </a:p>
          <a:p>
            <a:pPr marL="0" indent="0" algn="just" eaLnBrk="1" hangingPunct="1"/>
            <a:endParaRPr lang="fr-FR" sz="2400" dirty="0">
              <a:latin typeface="Arial" charset="0"/>
              <a:ea typeface="ヒラギノ角ゴ Pro W3" charset="0"/>
            </a:endParaRPr>
          </a:p>
        </p:txBody>
      </p:sp>
      <p:sp>
        <p:nvSpPr>
          <p:cNvPr id="6" name="Oval 5"/>
          <p:cNvSpPr/>
          <p:nvPr/>
        </p:nvSpPr>
        <p:spPr>
          <a:xfrm>
            <a:off x="6876256" y="159735"/>
            <a:ext cx="2160240" cy="2016224"/>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black"/>
                </a:solidFill>
                <a:latin typeface="Arial" panose="020B0604020202020204" pitchFamily="34" charset="0"/>
                <a:ea typeface="Verdana" panose="020B0604030504040204" pitchFamily="34" charset="0"/>
                <a:cs typeface="Arial" panose="020B0604020202020204" pitchFamily="34" charset="0"/>
              </a:rPr>
              <a:t>Various approaches to legal and policy coverage</a:t>
            </a:r>
            <a:endParaRPr lang="en-GB" dirty="0">
              <a:solidFill>
                <a:prstClr val="black"/>
              </a:solidFill>
              <a:latin typeface="Arial" panose="020B0604020202020204" pitchFamily="34" charset="0"/>
              <a:ea typeface="Verdana" panose="020B0604030504040204" pitchFamily="34" charset="0"/>
              <a:cs typeface="Arial" panose="020B0604020202020204" pitchFamily="34" charset="0"/>
            </a:endParaRPr>
          </a:p>
        </p:txBody>
      </p:sp>
      <p:sp>
        <p:nvSpPr>
          <p:cNvPr id="7" name="Oval Callout 6"/>
          <p:cNvSpPr/>
          <p:nvPr/>
        </p:nvSpPr>
        <p:spPr>
          <a:xfrm>
            <a:off x="4860032" y="4869160"/>
            <a:ext cx="3744416" cy="1473342"/>
          </a:xfrm>
          <a:prstGeom prst="wedgeEllipseCallout">
            <a:avLst>
              <a:gd name="adj1" fmla="val -54336"/>
              <a:gd name="adj2" fmla="val 65845"/>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400"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“We </a:t>
            </a:r>
            <a:r>
              <a:rPr lang="en-GB" sz="1400" i="1" dirty="0">
                <a:solidFill>
                  <a:prstClr val="black"/>
                </a:solidFill>
                <a:latin typeface="Verdana" panose="020B0604030504040204" pitchFamily="34" charset="0"/>
                <a:ea typeface="Verdana" panose="020B0604030504040204" pitchFamily="34" charset="0"/>
                <a:cs typeface="Verdana" panose="020B0604030504040204" pitchFamily="34" charset="0"/>
              </a:rPr>
              <a:t>have almost stopped saying that we want more legislation. We actually just want the existing legislation to be </a:t>
            </a:r>
            <a:r>
              <a:rPr lang="en-GB" sz="1400"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respected”</a:t>
            </a:r>
          </a:p>
          <a:p>
            <a:r>
              <a:rPr lang="en-GB" sz="1400"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(Interview respondent)</a:t>
            </a:r>
            <a:endParaRPr lang="en-GB" sz="1400" i="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35156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600" u="sng" dirty="0">
                <a:latin typeface="Arial" panose="020B0604020202020204" pitchFamily="34" charset="0"/>
                <a:ea typeface="Verdana" panose="020B0604030504040204" pitchFamily="34" charset="0"/>
              </a:rPr>
              <a:t>Extent</a:t>
            </a:r>
            <a:r>
              <a:rPr lang="en-GB" sz="2600" dirty="0">
                <a:latin typeface="Arial" panose="020B0604020202020204" pitchFamily="34" charset="0"/>
                <a:ea typeface="Verdana" panose="020B0604030504040204" pitchFamily="34" charset="0"/>
              </a:rPr>
              <a:t> of violence against children with disabilities</a:t>
            </a:r>
            <a:endParaRPr lang="en-GB" sz="2600" dirty="0"/>
          </a:p>
        </p:txBody>
      </p:sp>
      <p:sp>
        <p:nvSpPr>
          <p:cNvPr id="3" name="Content Placeholder 2"/>
          <p:cNvSpPr>
            <a:spLocks noGrp="1"/>
          </p:cNvSpPr>
          <p:nvPr>
            <p:ph idx="1"/>
          </p:nvPr>
        </p:nvSpPr>
        <p:spPr/>
        <p:txBody>
          <a:bodyPr/>
          <a:lstStyle/>
          <a:p>
            <a:r>
              <a:rPr lang="en-GB" dirty="0" smtClean="0">
                <a:latin typeface="Arial" panose="020B0604020202020204" pitchFamily="34" charset="0"/>
              </a:rPr>
              <a:t>More vulnerable to violence than children without disabilities</a:t>
            </a:r>
          </a:p>
          <a:p>
            <a:endParaRPr lang="en-GB" dirty="0">
              <a:latin typeface="Arial" panose="020B0604020202020204" pitchFamily="34" charset="0"/>
            </a:endParaRPr>
          </a:p>
          <a:p>
            <a:r>
              <a:rPr lang="en-GB" dirty="0" smtClean="0">
                <a:latin typeface="Arial" panose="020B0604020202020204" pitchFamily="34" charset="0"/>
              </a:rPr>
              <a:t>Children with ‘invisible disabilities’ at higher risk</a:t>
            </a:r>
          </a:p>
          <a:p>
            <a:endParaRPr lang="en-GB" dirty="0">
              <a:latin typeface="Arial" panose="020B0604020202020204" pitchFamily="34" charset="0"/>
            </a:endParaRPr>
          </a:p>
          <a:p>
            <a:r>
              <a:rPr lang="en-GB" dirty="0" smtClean="0">
                <a:latin typeface="Arial" panose="020B0604020202020204" pitchFamily="34" charset="0"/>
              </a:rPr>
              <a:t>Children with multiple and severe impairments, and children who communicate in a non-traditional way are particularly vulnerable</a:t>
            </a:r>
          </a:p>
        </p:txBody>
      </p:sp>
      <p:sp>
        <p:nvSpPr>
          <p:cNvPr id="4" name="Content Placeholder 11"/>
          <p:cNvSpPr txBox="1">
            <a:spLocks/>
          </p:cNvSpPr>
          <p:nvPr/>
        </p:nvSpPr>
        <p:spPr>
          <a:xfrm>
            <a:off x="4355977" y="4941168"/>
            <a:ext cx="4680520" cy="1795196"/>
          </a:xfrm>
          <a:prstGeom prst="wedgeEllipseCallout">
            <a:avLst>
              <a:gd name="adj1" fmla="val -20269"/>
              <a:gd name="adj2" fmla="val 55142"/>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1pPr>
            <a:lvl2pPr marL="717550" indent="-358775"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2pPr>
            <a:lvl3pPr marL="1076325" indent="-358775"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3pPr>
            <a:lvl4pPr marL="1435100" indent="-358775" algn="l" defTabSz="914400" rtl="0" eaLnBrk="1" latinLnBrk="0" hangingPunct="1">
              <a:spcBef>
                <a:spcPct val="20000"/>
              </a:spcBef>
              <a:buFont typeface="Arial" pitchFamily="34" charset="0"/>
              <a:buChar char="–"/>
              <a:defRPr sz="1800" kern="1200">
                <a:solidFill>
                  <a:schemeClr val="dk1"/>
                </a:solidFill>
                <a:latin typeface="+mn-lt"/>
                <a:ea typeface="+mn-ea"/>
                <a:cs typeface="+mn-cs"/>
              </a:defRPr>
            </a:lvl4pPr>
            <a:lvl5pPr marL="1792288" indent="-357188" algn="l" defTabSz="914400" rtl="0" eaLnBrk="1" latinLnBrk="0" hangingPunct="1">
              <a:spcBef>
                <a:spcPct val="20000"/>
              </a:spcBef>
              <a:buFont typeface="Arial" pitchFamily="34" charset="0"/>
              <a:buChar char="»"/>
              <a:defRPr sz="1800" kern="1200">
                <a:solidFill>
                  <a:schemeClr val="dk1"/>
                </a:solidFill>
                <a:latin typeface="+mn-lt"/>
                <a:ea typeface="+mn-ea"/>
                <a:cs typeface="+mn-cs"/>
              </a:defRPr>
            </a:lvl5pPr>
            <a:lvl6pPr marL="2151063" indent="0" algn="l" defTabSz="914400" rtl="0" eaLnBrk="1" latinLnBrk="0" hangingPunct="1">
              <a:spcBef>
                <a:spcPct val="20000"/>
              </a:spcBef>
              <a:buFont typeface="Arial" pitchFamily="34" charset="0"/>
              <a:buNone/>
              <a:defRPr sz="1800" kern="1200">
                <a:solidFill>
                  <a:schemeClr val="dk1"/>
                </a:solidFill>
                <a:latin typeface="+mn-lt"/>
                <a:ea typeface="+mn-ea"/>
                <a:cs typeface="+mn-cs"/>
              </a:defRPr>
            </a:lvl6pPr>
            <a:lvl7pPr marL="2509838" indent="-358775" algn="l" defTabSz="914400" rtl="0" eaLnBrk="1" latinLnBrk="0" hangingPunct="1">
              <a:spcBef>
                <a:spcPct val="20000"/>
              </a:spcBef>
              <a:buFont typeface="Arial" pitchFamily="34" charset="0"/>
              <a:buChar char="•"/>
              <a:defRPr sz="18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Font typeface="Arial" pitchFamily="34" charset="0"/>
              <a:buNone/>
            </a:pPr>
            <a:r>
              <a:rPr lang="en-GB" sz="1200"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“The degree of disability is a deciding factor, who suffers from a serious or a severe disability, s/he will never report any abuse” (Interview respondent)</a:t>
            </a:r>
            <a:endParaRPr lang="en-GB" sz="1800" dirty="0">
              <a:solidFill>
                <a:prstClr val="black"/>
              </a:solidFill>
            </a:endParaRPr>
          </a:p>
        </p:txBody>
      </p:sp>
    </p:spTree>
    <p:extLst>
      <p:ext uri="{BB962C8B-B14F-4D97-AF65-F5344CB8AC3E}">
        <p14:creationId xmlns:p14="http://schemas.microsoft.com/office/powerpoint/2010/main" val="46844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95288" y="1196752"/>
          <a:ext cx="8497192" cy="4929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9230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PP-4x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RA-CVI compliant">
      <a:majorFont>
        <a:latin typeface="Daxline Offc Pro"/>
        <a:ea typeface=""/>
        <a:cs typeface=""/>
      </a:majorFont>
      <a:minorFont>
        <a:latin typeface="Daxline Offc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RAFT_power-point">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ContentTypeConfiguration xmlns:i="http://www.w3.org/2001/XMLSchema-instance" xmlns="http://schemas.com/sharepoint/v4/contenttype/eworx">
  <VirtualGroup>Basic Documents</VirtualGroup>
</ContentTypeConfiguration>
</file>

<file path=customXml/item2.xml><?xml version="1.0" encoding="utf-8"?>
<p:properties xmlns:p="http://schemas.microsoft.com/office/2006/metadata/properties" xmlns:xsi="http://www.w3.org/2001/XMLSchema-instance" xmlns:pc="http://schemas.microsoft.com/office/infopath/2007/PartnerControls">
  <documentManagement>
    <_dlc_DocId xmlns="16097700-bd0a-4b4b-83d5-90842b5175e0">D-2015-74586</_dlc_DocId>
    <_dlc_DocIdUrl xmlns="16097700-bd0a-4b4b-83d5-90842b5175e0">
      <Url>http://dms/research/rocsector/_layouts/15/DocIdRedir.aspx?ID=D-2015-74586</Url>
      <Description>D-2015-74586</Description>
    </_dlc_DocIdUrl>
    <fraNotifyUsers xmlns="200fed6a-fac6-4054-bdd4-71a44c395734">
      <UserInfo>
        <DisplayName/>
        <AccountId xsi:nil="true"/>
        <AccountType/>
      </UserInfo>
    </fraNotifyUsers>
    <RelatedItem xmlns="200fed6a-fac6-4054-bdd4-71a44c395734" xsi:nil="true"/>
    <TaxCatchAll xmlns="200fed6a-fac6-4054-bdd4-71a44c395734">
      <Value>3116</Value>
      <Value>3063</Value>
      <Value>11</Value>
      <Value>2535</Value>
      <Value>798</Value>
    </TaxCatchAll>
    <fraPermissions xmlns="200fed6a-fac6-4054-bdd4-71a44c395734">Public: Read for all, write dept.</fraPermissions>
    <fraClassification xmlns="16097700-bd0a-4b4b-83d5-90842b5175e0">Public</fraClassification>
  </documentManagement>
</p:properties>
</file>

<file path=customXml/item3.xml><?xml version="1.0" encoding="utf-8"?>
<?mso-contentType ?>
<SharedContentType xmlns="Microsoft.SharePoint.Taxonomy.ContentTypeSync" SourceId="72f02d29-08ed-4ba3-8631-04ec787fba6c" ContentTypeId="0x01010067AD7CD5C461412DBD5AECDF4DD01DD000C0CD4D2585974D42B5CE8F2431434F40" PreviousValue="false"/>
</file>

<file path=customXml/item4.xml><?xml version="1.0" encoding="utf-8"?>
<ct:contentTypeSchema xmlns:ct="http://schemas.microsoft.com/office/2006/metadata/contentType" xmlns:ma="http://schemas.microsoft.com/office/2006/metadata/properties/metaAttributes" ct:_="" ma:_="" ma:contentTypeName="FRA_BASE_DOC" ma:contentTypeID="0x01010067AD7CD5C461412DBD5AECDF4DD01DD000C0CD4D2585974D42B5CE8F2431434F4000EB935966905EBD4DA5A94FBE82B66C2F" ma:contentTypeVersion="12" ma:contentTypeDescription="" ma:contentTypeScope="" ma:versionID="3aa26b48ed676bdf8053e2a04bb1df4a">
  <xsd:schema xmlns:xsd="http://www.w3.org/2001/XMLSchema" xmlns:xs="http://www.w3.org/2001/XMLSchema" xmlns:p="http://schemas.microsoft.com/office/2006/metadata/properties" xmlns:ns2="200fed6a-fac6-4054-bdd4-71a44c395734" xmlns:ns3="16097700-bd0a-4b4b-83d5-90842b5175e0" targetNamespace="http://schemas.microsoft.com/office/2006/metadata/properties" ma:root="true" ma:fieldsID="cb24bf7c2196a19b7e4054c141f3c694" ns2:_="" ns3:_="">
    <xsd:import namespace="200fed6a-fac6-4054-bdd4-71a44c395734"/>
    <xsd:import namespace="16097700-bd0a-4b4b-83d5-90842b5175e0"/>
    <xsd:element name="properties">
      <xsd:complexType>
        <xsd:sequence>
          <xsd:element name="documentManagement">
            <xsd:complexType>
              <xsd:all>
                <xsd:element ref="ns2:RelatedItem" minOccurs="0"/>
                <xsd:element ref="ns2:fraNotifyUsers" minOccurs="0"/>
                <xsd:element ref="ns3:fraClassification" minOccurs="0"/>
                <xsd:element ref="ns2:TaxCatchAll" minOccurs="0"/>
                <xsd:element ref="ns2:TaxCatchAllLabel" minOccurs="0"/>
                <xsd:element ref="ns2:fraPermissions"/>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0fed6a-fac6-4054-bdd4-71a44c395734" elementFormDefault="qualified">
    <xsd:import namespace="http://schemas.microsoft.com/office/2006/documentManagement/types"/>
    <xsd:import namespace="http://schemas.microsoft.com/office/infopath/2007/PartnerControls"/>
    <xsd:element name="RelatedItem" ma:index="10" nillable="true" ma:displayName="Related Item" ma:description="" ma:internalName="RelatedItem">
      <xsd:simpleType>
        <xsd:restriction base="dms:Unknown"/>
      </xsd:simpleType>
    </xsd:element>
    <xsd:element name="fraNotifyUsers" ma:index="12" nillable="true" ma:displayName="Notify Users" ma:description="" ma:SearchPeopleOnly="false" ma:SharePointGroup="0" ma:internalName="fraNotifyUsers"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CatchAll" ma:index="16" nillable="true" ma:displayName="Taxonomy Catch All Column" ma:hidden="true" ma:list="{c66506aa-e50b-4570-8211-41edbd73317f}" ma:internalName="TaxCatchAll" ma:showField="CatchAllData" ma:web="16097700-bd0a-4b4b-83d5-90842b5175e0">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c66506aa-e50b-4570-8211-41edbd73317f}" ma:internalName="TaxCatchAllLabel" ma:readOnly="true" ma:showField="CatchAllDataLabel" ma:web="16097700-bd0a-4b4b-83d5-90842b5175e0">
      <xsd:complexType>
        <xsd:complexContent>
          <xsd:extension base="dms:MultiChoiceLookup">
            <xsd:sequence>
              <xsd:element name="Value" type="dms:Lookup" maxOccurs="unbounded" minOccurs="0" nillable="true"/>
            </xsd:sequence>
          </xsd:extension>
        </xsd:complexContent>
      </xsd:complexType>
    </xsd:element>
    <xsd:element name="fraPermissions" ma:index="18" ma:displayName="Permissions" ma:default="All: Read and write for all" ma:description="" ma:format="Dropdown" ma:internalName="fraPermissions" ma:readOnly="false">
      <xsd:simpleType>
        <xsd:restriction base="dms:Choice">
          <xsd:enumeration value="All: Read and write for all"/>
          <xsd:enumeration value="Public: Read for all, write dept."/>
          <xsd:enumeration value="Department: Read and write for dept."/>
          <xsd:enumeration value="Team: Read and write team and office"/>
        </xsd:restriction>
      </xsd:simpleType>
    </xsd:element>
  </xsd:schema>
  <xsd:schema xmlns:xsd="http://www.w3.org/2001/XMLSchema" xmlns:xs="http://www.w3.org/2001/XMLSchema" xmlns:dms="http://schemas.microsoft.com/office/2006/documentManagement/types" xmlns:pc="http://schemas.microsoft.com/office/infopath/2007/PartnerControls" targetNamespace="16097700-bd0a-4b4b-83d5-90842b5175e0" elementFormDefault="qualified">
    <xsd:import namespace="http://schemas.microsoft.com/office/2006/documentManagement/types"/>
    <xsd:import namespace="http://schemas.microsoft.com/office/infopath/2007/PartnerControls"/>
    <xsd:element name="fraClassification" ma:index="15" nillable="true" ma:displayName="Classification" ma:default="Public" ma:description="Classification" ma:format="Dropdown" ma:internalName="fraClassification" ma:readOnly="true">
      <xsd:simpleType>
        <xsd:restriction base="dms:Choice">
          <xsd:enumeration value="Confidential"/>
          <xsd:enumeration value="Limited"/>
          <xsd:enumeration value="Internal"/>
          <xsd:enumeration value="Public"/>
        </xsd:restriction>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7B031CB-97AD-4936-8FF3-AEF73CAB6733}">
  <ds:schemaRefs>
    <ds:schemaRef ds:uri="http://schemas.com/sharepoint/v4/contenttype/eworx"/>
  </ds:schemaRefs>
</ds:datastoreItem>
</file>

<file path=customXml/itemProps2.xml><?xml version="1.0" encoding="utf-8"?>
<ds:datastoreItem xmlns:ds="http://schemas.openxmlformats.org/officeDocument/2006/customXml" ds:itemID="{4703BDD1-4456-47A4-90BF-3F95BC60BBF7}">
  <ds:schemaRefs>
    <ds:schemaRef ds:uri="http://schemas.microsoft.com/office/2006/documentManagement/types"/>
    <ds:schemaRef ds:uri="http://purl.org/dc/terms/"/>
    <ds:schemaRef ds:uri="http://purl.org/dc/dcmitype/"/>
    <ds:schemaRef ds:uri="http://www.w3.org/XML/1998/namespace"/>
    <ds:schemaRef ds:uri="http://purl.org/dc/elements/1.1/"/>
    <ds:schemaRef ds:uri="200fed6a-fac6-4054-bdd4-71a44c395734"/>
    <ds:schemaRef ds:uri="http://schemas.microsoft.com/office/infopath/2007/PartnerControls"/>
    <ds:schemaRef ds:uri="http://schemas.openxmlformats.org/package/2006/metadata/core-properties"/>
    <ds:schemaRef ds:uri="16097700-bd0a-4b4b-83d5-90842b5175e0"/>
    <ds:schemaRef ds:uri="http://schemas.microsoft.com/office/2006/metadata/properties"/>
  </ds:schemaRefs>
</ds:datastoreItem>
</file>

<file path=customXml/itemProps3.xml><?xml version="1.0" encoding="utf-8"?>
<ds:datastoreItem xmlns:ds="http://schemas.openxmlformats.org/officeDocument/2006/customXml" ds:itemID="{38357E37-0A38-498F-A3DE-3F74408E7ED1}">
  <ds:schemaRefs>
    <ds:schemaRef ds:uri="Microsoft.SharePoint.Taxonomy.ContentTypeSync"/>
  </ds:schemaRefs>
</ds:datastoreItem>
</file>

<file path=customXml/itemProps4.xml><?xml version="1.0" encoding="utf-8"?>
<ds:datastoreItem xmlns:ds="http://schemas.openxmlformats.org/officeDocument/2006/customXml" ds:itemID="{E8C66A31-D102-406C-BC2C-C337F55F9B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0fed6a-fac6-4054-bdd4-71a44c395734"/>
    <ds:schemaRef ds:uri="16097700-bd0a-4b4b-83d5-90842b5175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5F82F7DB-FD47-49AC-8D2C-DD3A192940E3}">
  <ds:schemaRefs>
    <ds:schemaRef ds:uri="http://schemas.microsoft.com/sharepoint/v3/contenttype/forms"/>
  </ds:schemaRefs>
</ds:datastoreItem>
</file>

<file path=customXml/itemProps6.xml><?xml version="1.0" encoding="utf-8"?>
<ds:datastoreItem xmlns:ds="http://schemas.openxmlformats.org/officeDocument/2006/customXml" ds:itemID="{E9E7171D-B6B5-4357-AAC4-DDECD83AD11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CVI_PP_4x3_no-numbering</Template>
  <TotalTime>10170</TotalTime>
  <Words>5210</Words>
  <Application>Microsoft Office PowerPoint</Application>
  <PresentationFormat>On-screen Show (4:3)</PresentationFormat>
  <Paragraphs>475</Paragraphs>
  <Slides>25</Slides>
  <Notes>25</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25</vt:i4>
      </vt:variant>
    </vt:vector>
  </HeadingPairs>
  <TitlesOfParts>
    <vt:vector size="39" baseType="lpstr">
      <vt:lpstr>微软雅黑</vt:lpstr>
      <vt:lpstr>ＭＳ Ｐゴシック</vt:lpstr>
      <vt:lpstr>SimSun</vt:lpstr>
      <vt:lpstr>Arial</vt:lpstr>
      <vt:lpstr>Calibri</vt:lpstr>
      <vt:lpstr>DaxlinePro-Regular</vt:lpstr>
      <vt:lpstr>Helvetica</vt:lpstr>
      <vt:lpstr>Symbol</vt:lpstr>
      <vt:lpstr>Verdana</vt:lpstr>
      <vt:lpstr>Wingdings</vt:lpstr>
      <vt:lpstr>ヒラギノ角ゴ Pro W3</vt:lpstr>
      <vt:lpstr>FRA-PP-4x3</vt:lpstr>
      <vt:lpstr>1_Office Theme</vt:lpstr>
      <vt:lpstr>DRAFT_power-point</vt:lpstr>
      <vt:lpstr>Violence against children: FRA’s research  </vt:lpstr>
      <vt:lpstr>Outline</vt:lpstr>
      <vt:lpstr> </vt:lpstr>
      <vt:lpstr> </vt:lpstr>
      <vt:lpstr>  Research on Violence against children with disabilities</vt:lpstr>
      <vt:lpstr>Violence against children with disabilities: overview </vt:lpstr>
      <vt:lpstr>National legal and policy frameworks</vt:lpstr>
      <vt:lpstr>Extent of violence against children with disabilities</vt:lpstr>
      <vt:lpstr>PowerPoint Presentation</vt:lpstr>
      <vt:lpstr>Intersection with other characteristics</vt:lpstr>
      <vt:lpstr>Promising practices</vt:lpstr>
      <vt:lpstr>Key recommendations: 10 points</vt:lpstr>
      <vt:lpstr>  Research on  Children and Justice</vt:lpstr>
      <vt:lpstr>Judicial proceedings  How are children involved and treated</vt:lpstr>
      <vt:lpstr>FRA research on child-friendly justice</vt:lpstr>
      <vt:lpstr>General findings</vt:lpstr>
      <vt:lpstr>Child’s right to information - challenges</vt:lpstr>
      <vt:lpstr>PowerPoint Presentation</vt:lpstr>
      <vt:lpstr>Child’s right to information – what could be done</vt:lpstr>
      <vt:lpstr>Coordinated provision of information</vt:lpstr>
      <vt:lpstr>Child’s right to be heard - challenges</vt:lpstr>
      <vt:lpstr>PowerPoint Presentation</vt:lpstr>
      <vt:lpstr>Child’s right to be heard – what could be done</vt:lpstr>
      <vt:lpstr>Protection measures in criminal proceedings</vt:lpstr>
      <vt:lpstr>PowerPoint Presentation</vt:lpstr>
    </vt:vector>
  </TitlesOfParts>
  <Company>EU Fundamental Rights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ENOC</dc:title>
  <dc:creator>Monica.GUTIERREZ@fra.europa.eu</dc:creator>
  <cp:lastModifiedBy>PODSIADLOWSKI Astrid (FRA)</cp:lastModifiedBy>
  <cp:revision>294</cp:revision>
  <cp:lastPrinted>2015-06-04T11:13:43Z</cp:lastPrinted>
  <dcterms:created xsi:type="dcterms:W3CDTF">2014-10-15T15:19:44Z</dcterms:created>
  <dcterms:modified xsi:type="dcterms:W3CDTF">2015-09-17T10:55:31Z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0x01010067AD7CD5C461412DBD5AECDF4DD01DD000C0CD4D2585974D42B5CE8F2431434F4000EB935966905EBD4DA5A94FBE82B66C2F</vt:lpwstr>
  </property>
  <property fmtid="{D5CDD505-2E9C-101B-9397-08002B2CF9AE}" pid="3" name="fraContentLanguageMM">
    <vt:lpwstr>11;#English|2d2b19a9-1f9f-48bb-ac48-c1a45d7d0217</vt:lpwstr>
  </property>
  <property fmtid="{D5CDD505-2E9C-101B-9397-08002B2CF9AE}" pid="4" name="fraYearMM">
    <vt:lpwstr>798;#2014|8baaa8f3-44c5-4089-92a3-b846a70ffb40</vt:lpwstr>
  </property>
  <property fmtid="{D5CDD505-2E9C-101B-9397-08002B2CF9AE}" pid="5" name="fraTagsMM">
    <vt:lpwstr/>
  </property>
  <property fmtid="{D5CDD505-2E9C-101B-9397-08002B2CF9AE}" pid="6" name="fraDepartmentSiteMM">
    <vt:lpwstr>3063;#Research|63c432e6-ebe7-4030-9f7b-2bd4d556aa4a</vt:lpwstr>
  </property>
  <property fmtid="{D5CDD505-2E9C-101B-9397-08002B2CF9AE}" pid="7" name="_dlc_DocIdItemGuid">
    <vt:lpwstr>b322a94f-094d-4fb8-939d-7cb698b9bfbf</vt:lpwstr>
  </property>
  <property fmtid="{D5CDD505-2E9C-101B-9397-08002B2CF9AE}" pid="8" name="Order">
    <vt:r8>500</vt:r8>
  </property>
  <property fmtid="{D5CDD505-2E9C-101B-9397-08002B2CF9AE}" pid="9" name="fraStaffName">
    <vt:lpwstr>73</vt:lpwstr>
  </property>
  <property fmtid="{D5CDD505-2E9C-101B-9397-08002B2CF9AE}" pid="10" name="fraThematicTeamMM">
    <vt:lpwstr/>
  </property>
  <property fmtid="{D5CDD505-2E9C-101B-9397-08002B2CF9AE}" pid="11" name="f6eb09b4966645d7bcc6cd8ec29780b6">
    <vt:lpwstr/>
  </property>
  <property fmtid="{D5CDD505-2E9C-101B-9397-08002B2CF9AE}" pid="12" name="e623834e931940f8be4cd8c482af4c6d">
    <vt:lpwstr/>
  </property>
  <property fmtid="{D5CDD505-2E9C-101B-9397-08002B2CF9AE}" pid="13" name="d2a9ab7d3e1d411c9977f17465ad34bc">
    <vt:lpwstr/>
  </property>
  <property fmtid="{D5CDD505-2E9C-101B-9397-08002B2CF9AE}" pid="14" name="eedc28dbfc83414ea22c0fb729b3bb8c">
    <vt:lpwstr/>
  </property>
  <property fmtid="{D5CDD505-2E9C-101B-9397-08002B2CF9AE}" pid="15" name="fraMatrixProject">
    <vt:lpwstr>2535;#2012-ECR-05 - Children with disabilities: experiences of discrimination, inclusion and hate speech|f513224a-5376-4c43-8b99-5c0241277141</vt:lpwstr>
  </property>
  <property fmtid="{D5CDD505-2E9C-101B-9397-08002B2CF9AE}" pid="16" name="fraTeamSiteMM">
    <vt:lpwstr>3116;#Research Office|1fd3deeb-7945-4e97-ab67-c6bd437b9133</vt:lpwstr>
  </property>
  <property fmtid="{D5CDD505-2E9C-101B-9397-08002B2CF9AE}" pid="17" name="edfbbce1f2434830951aaf742da57400">
    <vt:lpwstr/>
  </property>
  <property fmtid="{D5CDD505-2E9C-101B-9397-08002B2CF9AE}" pid="18" name="fraAudienceTypeMM">
    <vt:lpwstr/>
  </property>
  <property fmtid="{D5CDD505-2E9C-101B-9397-08002B2CF9AE}" pid="19" name="a124740cd92e4dadad95111afe7812a8">
    <vt:lpwstr>Research Office|1fd3deeb-7945-4e97-ab67-c6bd437b9133</vt:lpwstr>
  </property>
  <property fmtid="{D5CDD505-2E9C-101B-9397-08002B2CF9AE}" pid="20" name="i5ce7087b5204814a0029bd9f29ccc90">
    <vt:lpwstr>2014|8baaa8f3-44c5-4089-92a3-b846a70ffb40</vt:lpwstr>
  </property>
  <property fmtid="{D5CDD505-2E9C-101B-9397-08002B2CF9AE}" pid="21" name="o71ee79a4fd140c7933e84878fd431da">
    <vt:lpwstr>2012-ECR-05 - Children with disabilities: experiences of discrimination, inclusion and hate speech|f513224a-5376-4c43-8b99-5c0241277141</vt:lpwstr>
  </property>
  <property fmtid="{D5CDD505-2E9C-101B-9397-08002B2CF9AE}" pid="22" name="p7f1c324123540189b9acbfd4c3c0c9f">
    <vt:lpwstr>Research|63c432e6-ebe7-4030-9f7b-2bd4d556aa4a</vt:lpwstr>
  </property>
  <property fmtid="{D5CDD505-2E9C-101B-9397-08002B2CF9AE}" pid="23" name="mea2126e36834a0eb3415250650cf607">
    <vt:lpwstr>English|2d2b19a9-1f9f-48bb-ac48-c1a45d7d0217</vt:lpwstr>
  </property>
</Properties>
</file>