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3"/>
  </p:normalViewPr>
  <p:slideViewPr>
    <p:cSldViewPr snapToGrid="0" snapToObjects="1">
      <p:cViewPr varScale="1">
        <p:scale>
          <a:sx n="90" d="100"/>
          <a:sy n="90"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2A14EB-588E-7841-864D-967D568F070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1750AD6-504F-9A42-8F53-29DC320FE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C87AB3A-B542-2643-B4E8-EF935414317C}"/>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1FDEABB8-53C9-044E-AEFE-582E3C98AA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EF4853-FAAD-EF48-920F-C531DF4EEF98}"/>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339439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76079E-F679-AE4E-85F5-E5A308E255D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D2E989E-0476-4341-A001-CD9E545172D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BDBC6-BBA8-414A-9149-2DB86C4013E4}"/>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32405F1C-E9E2-564C-9264-527B6B518C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CF2726-5F9C-CD4E-8C05-08D63109055F}"/>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257749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0E14FF-F3DC-AE45-8E40-B8FD0597524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B11D2BB-F961-204D-9C0C-621912CAE25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41BD5EC-F1CB-6641-984B-764D6C0C0940}"/>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FD1256C4-0DCB-9D43-A867-D171D914C30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06DD007-0EE5-CE48-9A28-F059D497C614}"/>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327428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AE2220-E8E1-8646-9CC8-EFF6F1800F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48707F-F423-354B-A988-8A89FB0D779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A187344-6A0A-C845-BC96-FD6CA61C5C44}"/>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0C32A31C-E0D7-5341-999A-323A7E588DD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9C4F0C-D936-4F4D-8C08-D72AB465F8DF}"/>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134437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FE3E83-9613-F841-9566-D7C565252A0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04CF293-23F3-214D-B3E4-ECA112099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9571F98-B3B7-B34E-A36D-5EE4DC4CB380}"/>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2992B5DD-8A43-CB44-B9EB-FFDC3BB633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739C378-550E-3746-9021-B031FAB47A1D}"/>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1553884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A1E0FE-2C3A-9E48-A5DB-7A34E75D49C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E0E70D7-BE56-6840-9F0C-D2F134678E6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F5F4896-2FA7-EF49-87D1-07468B33B38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308E20A-8AF4-814F-82B7-8DAF3636254D}"/>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6" name="Θέση υποσέλιδου 5">
            <a:extLst>
              <a:ext uri="{FF2B5EF4-FFF2-40B4-BE49-F238E27FC236}">
                <a16:creationId xmlns:a16="http://schemas.microsoft.com/office/drawing/2014/main" id="{8DDC09F2-A0BC-3E43-ABD7-E64B2ED159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D87E4C2-80BD-F846-A605-DF517BF5DDBE}"/>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271237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38AB3-2C48-4748-8CC4-7314A675605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C95CBA3-EE4E-6C45-BC15-7B0F530D4A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F5AA6D1-5B05-B241-A6C8-D3F2FF35343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E85D5DE-00AC-9D4A-8680-DE8049B966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7589785-F7EE-C74D-843B-815AA47326D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862984B-E09C-4341-B877-8912C76DFCBA}"/>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8" name="Θέση υποσέλιδου 7">
            <a:extLst>
              <a:ext uri="{FF2B5EF4-FFF2-40B4-BE49-F238E27FC236}">
                <a16:creationId xmlns:a16="http://schemas.microsoft.com/office/drawing/2014/main" id="{C2EF7234-D744-5F46-9FA2-1EC4972F4EC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1F3128E-894F-854C-AD23-DA1A3C35373A}"/>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188070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7A1CC4-FDFF-844A-9577-9E7A48981A2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2F32FCF-AF3F-D049-A9D0-536DD8E8E8E5}"/>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4" name="Θέση υποσέλιδου 3">
            <a:extLst>
              <a:ext uri="{FF2B5EF4-FFF2-40B4-BE49-F238E27FC236}">
                <a16:creationId xmlns:a16="http://schemas.microsoft.com/office/drawing/2014/main" id="{A090437A-4E77-8548-8635-2F84780FB2D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C220A69-9746-AD45-A76A-36B84A8CD218}"/>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285720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AD1C388-98BA-1B48-9A85-4DBBBD45BA9B}"/>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3" name="Θέση υποσέλιδου 2">
            <a:extLst>
              <a:ext uri="{FF2B5EF4-FFF2-40B4-BE49-F238E27FC236}">
                <a16:creationId xmlns:a16="http://schemas.microsoft.com/office/drawing/2014/main" id="{1178FE29-CFCF-AB41-8392-1A86355C58A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7E94581-78A9-A94F-984C-3890BA4E9B51}"/>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27552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B278D-4B65-3A45-B850-8A3D18D622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54C3A5E-9DB3-9343-AC45-AD9E69771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6AE6CD2-4A12-474F-829A-D26D5514C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6EBFDC9-AEAB-D14A-8070-9DD4C3838E6B}"/>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6" name="Θέση υποσέλιδου 5">
            <a:extLst>
              <a:ext uri="{FF2B5EF4-FFF2-40B4-BE49-F238E27FC236}">
                <a16:creationId xmlns:a16="http://schemas.microsoft.com/office/drawing/2014/main" id="{10933B59-3062-9343-AF41-4277C362215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3E377F3-3C55-9441-8916-DA53C587D5B3}"/>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689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5A40D-01B6-CC48-85C3-4BE83687516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14F8F1F-4B6B-FE4B-B40F-F4AAEC8A15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08F1540-E680-D74B-9384-C97EF8EC7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2CF87A4-520C-DA4B-A3D1-3C37E283D92B}"/>
              </a:ext>
            </a:extLst>
          </p:cNvPr>
          <p:cNvSpPr>
            <a:spLocks noGrp="1"/>
          </p:cNvSpPr>
          <p:nvPr>
            <p:ph type="dt" sz="half" idx="10"/>
          </p:nvPr>
        </p:nvSpPr>
        <p:spPr/>
        <p:txBody>
          <a:bodyPr/>
          <a:lstStyle/>
          <a:p>
            <a:fld id="{DCFD19CA-4AE6-B54F-AAC0-8043F6733A55}" type="datetimeFigureOut">
              <a:rPr lang="el-GR" smtClean="0"/>
              <a:t>26/9/21</a:t>
            </a:fld>
            <a:endParaRPr lang="el-GR"/>
          </a:p>
        </p:txBody>
      </p:sp>
      <p:sp>
        <p:nvSpPr>
          <p:cNvPr id="6" name="Θέση υποσέλιδου 5">
            <a:extLst>
              <a:ext uri="{FF2B5EF4-FFF2-40B4-BE49-F238E27FC236}">
                <a16:creationId xmlns:a16="http://schemas.microsoft.com/office/drawing/2014/main" id="{37CF1FE0-FAA3-6042-B9CB-5DD14DAE7AF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34E9DDF-88C9-C749-B24D-902574899A57}"/>
              </a:ext>
            </a:extLst>
          </p:cNvPr>
          <p:cNvSpPr>
            <a:spLocks noGrp="1"/>
          </p:cNvSpPr>
          <p:nvPr>
            <p:ph type="sldNum" sz="quarter" idx="12"/>
          </p:nvPr>
        </p:nvSpPr>
        <p:spPr/>
        <p:txBody>
          <a:bodyPr/>
          <a:lstStyle/>
          <a:p>
            <a:fld id="{6447AC08-CF6A-1C4A-8BF3-AFB336A826EF}" type="slidenum">
              <a:rPr lang="el-GR" smtClean="0"/>
              <a:t>‹#›</a:t>
            </a:fld>
            <a:endParaRPr lang="el-GR"/>
          </a:p>
        </p:txBody>
      </p:sp>
    </p:spTree>
    <p:extLst>
      <p:ext uri="{BB962C8B-B14F-4D97-AF65-F5344CB8AC3E}">
        <p14:creationId xmlns:p14="http://schemas.microsoft.com/office/powerpoint/2010/main" val="266304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CF5D03F-325D-3A45-8ED2-8D7BBA073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BCE9CC5-DA3F-CC4E-BE5F-C61FC1392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E437B9-CDDF-1840-85A9-B39AD67661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D19CA-4AE6-B54F-AAC0-8043F6733A55}" type="datetimeFigureOut">
              <a:rPr lang="el-GR" smtClean="0"/>
              <a:t>26/9/21</a:t>
            </a:fld>
            <a:endParaRPr lang="el-GR"/>
          </a:p>
        </p:txBody>
      </p:sp>
      <p:sp>
        <p:nvSpPr>
          <p:cNvPr id="5" name="Θέση υποσέλιδου 4">
            <a:extLst>
              <a:ext uri="{FF2B5EF4-FFF2-40B4-BE49-F238E27FC236}">
                <a16:creationId xmlns:a16="http://schemas.microsoft.com/office/drawing/2014/main" id="{63DEFD6D-3491-834A-8DB4-697E6E973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20AC35F-F0BE-2744-9C74-0D1524B84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7AC08-CF6A-1C4A-8BF3-AFB336A826EF}" type="slidenum">
              <a:rPr lang="el-GR" smtClean="0"/>
              <a:t>‹#›</a:t>
            </a:fld>
            <a:endParaRPr lang="el-GR"/>
          </a:p>
        </p:txBody>
      </p:sp>
    </p:spTree>
    <p:extLst>
      <p:ext uri="{BB962C8B-B14F-4D97-AF65-F5344CB8AC3E}">
        <p14:creationId xmlns:p14="http://schemas.microsoft.com/office/powerpoint/2010/main" val="51911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E50F5B-01F0-B946-9D44-9770E681424B}"/>
              </a:ext>
            </a:extLst>
          </p:cNvPr>
          <p:cNvSpPr>
            <a:spLocks noGrp="1"/>
          </p:cNvSpPr>
          <p:nvPr>
            <p:ph type="ctrTitle"/>
          </p:nvPr>
        </p:nvSpPr>
        <p:spPr/>
        <p:txBody>
          <a:bodyPr>
            <a:normAutofit/>
          </a:bodyPr>
          <a:lstStyle/>
          <a:p>
            <a:r>
              <a:rPr lang="en-US" sz="3600" b="1" dirty="0"/>
              <a:t>Perceptions, emotional reactions and needs of adolescent psychiatric inpatients during the COVID-19 pandemic</a:t>
            </a:r>
            <a:endParaRPr lang="el-GR" sz="3600" dirty="0"/>
          </a:p>
        </p:txBody>
      </p:sp>
      <p:sp>
        <p:nvSpPr>
          <p:cNvPr id="3" name="Υπότιτλος 2">
            <a:extLst>
              <a:ext uri="{FF2B5EF4-FFF2-40B4-BE49-F238E27FC236}">
                <a16:creationId xmlns:a16="http://schemas.microsoft.com/office/drawing/2014/main" id="{78B3E128-8A71-C143-8D75-EF50C37276ED}"/>
              </a:ext>
            </a:extLst>
          </p:cNvPr>
          <p:cNvSpPr>
            <a:spLocks noGrp="1"/>
          </p:cNvSpPr>
          <p:nvPr>
            <p:ph type="subTitle" idx="1"/>
          </p:nvPr>
        </p:nvSpPr>
        <p:spPr>
          <a:xfrm>
            <a:off x="1524000" y="3602037"/>
            <a:ext cx="9144000" cy="2027237"/>
          </a:xfrm>
        </p:spPr>
        <p:txBody>
          <a:bodyPr>
            <a:normAutofit fontScale="92500" lnSpcReduction="10000"/>
          </a:bodyPr>
          <a:lstStyle/>
          <a:p>
            <a:endParaRPr lang="en-US" b="1" dirty="0"/>
          </a:p>
          <a:p>
            <a:r>
              <a:rPr lang="en-US" b="1" dirty="0"/>
              <a:t>George Giannakopoulos</a:t>
            </a:r>
          </a:p>
          <a:p>
            <a:r>
              <a:rPr lang="en-US" dirty="0"/>
              <a:t>Asst Professor</a:t>
            </a:r>
          </a:p>
          <a:p>
            <a:r>
              <a:rPr lang="en-US" dirty="0"/>
              <a:t>Department of Child Psychiatry</a:t>
            </a:r>
          </a:p>
          <a:p>
            <a:r>
              <a:rPr lang="en-US" dirty="0"/>
              <a:t>National and Kapodistrian University of Athens</a:t>
            </a:r>
            <a:endParaRPr lang="el-GR" dirty="0"/>
          </a:p>
        </p:txBody>
      </p:sp>
    </p:spTree>
    <p:extLst>
      <p:ext uri="{BB962C8B-B14F-4D97-AF65-F5344CB8AC3E}">
        <p14:creationId xmlns:p14="http://schemas.microsoft.com/office/powerpoint/2010/main" val="22340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DFF181-7D93-6942-B02B-F9A4E140DD8B}"/>
              </a:ext>
            </a:extLst>
          </p:cNvPr>
          <p:cNvSpPr>
            <a:spLocks noGrp="1"/>
          </p:cNvSpPr>
          <p:nvPr>
            <p:ph type="title"/>
          </p:nvPr>
        </p:nvSpPr>
        <p:spPr/>
        <p:txBody>
          <a:bodyPr/>
          <a:lstStyle/>
          <a:p>
            <a:r>
              <a:rPr lang="en-US" dirty="0"/>
              <a:t>Feelings about the pandemic</a:t>
            </a:r>
            <a:br>
              <a:rPr lang="en-US" dirty="0"/>
            </a:br>
            <a:r>
              <a:rPr lang="en-US" sz="2800" b="1" dirty="0">
                <a:latin typeface="+mn-lt"/>
              </a:rPr>
              <a:t>Negative feelings 1</a:t>
            </a:r>
            <a:endParaRPr lang="el-GR" sz="2800" b="1" dirty="0"/>
          </a:p>
        </p:txBody>
      </p:sp>
      <p:sp>
        <p:nvSpPr>
          <p:cNvPr id="3" name="Θέση περιεχομένου 2">
            <a:extLst>
              <a:ext uri="{FF2B5EF4-FFF2-40B4-BE49-F238E27FC236}">
                <a16:creationId xmlns:a16="http://schemas.microsoft.com/office/drawing/2014/main" id="{CD249B80-AB57-3B46-9F30-542D50D94A41}"/>
              </a:ext>
            </a:extLst>
          </p:cNvPr>
          <p:cNvSpPr>
            <a:spLocks noGrp="1"/>
          </p:cNvSpPr>
          <p:nvPr>
            <p:ph idx="1"/>
          </p:nvPr>
        </p:nvSpPr>
        <p:spPr/>
        <p:txBody>
          <a:bodyPr/>
          <a:lstStyle/>
          <a:p>
            <a:r>
              <a:rPr lang="en-US" sz="2400" i="1" dirty="0"/>
              <a:t>I feel a bit anxious because my mum unfortunately belongs to a vulnerable group ...and I want to know that she is well, all the time... I am very concerned about my grandparents who are old... about the people whom I love, and I care about</a:t>
            </a:r>
            <a:r>
              <a:rPr lang="en-US" sz="2400" dirty="0"/>
              <a:t> (Participant 8)</a:t>
            </a:r>
          </a:p>
          <a:p>
            <a:r>
              <a:rPr lang="en-US" sz="2400" i="1" dirty="0"/>
              <a:t>I see my brother, who is a student and obviously used to go out very often, being more irritable and getting mad more easily...</a:t>
            </a:r>
            <a:r>
              <a:rPr lang="en-US" sz="2400" dirty="0"/>
              <a:t> (Participant 1)</a:t>
            </a:r>
          </a:p>
          <a:p>
            <a:r>
              <a:rPr lang="en-US" sz="2400" i="1" dirty="0"/>
              <a:t>... but ok, I can’t say I am really worried about contracting it myself...</a:t>
            </a:r>
            <a:r>
              <a:rPr lang="en-US" sz="2400" dirty="0"/>
              <a:t> (Participant 1)</a:t>
            </a:r>
          </a:p>
          <a:p>
            <a:endParaRPr lang="el-GR" dirty="0"/>
          </a:p>
        </p:txBody>
      </p:sp>
    </p:spTree>
    <p:extLst>
      <p:ext uri="{BB962C8B-B14F-4D97-AF65-F5344CB8AC3E}">
        <p14:creationId xmlns:p14="http://schemas.microsoft.com/office/powerpoint/2010/main" val="245357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C0F1EA-4EDF-6A45-898B-2351FE5DD95A}"/>
              </a:ext>
            </a:extLst>
          </p:cNvPr>
          <p:cNvSpPr>
            <a:spLocks noGrp="1"/>
          </p:cNvSpPr>
          <p:nvPr>
            <p:ph type="title"/>
          </p:nvPr>
        </p:nvSpPr>
        <p:spPr/>
        <p:txBody>
          <a:bodyPr/>
          <a:lstStyle/>
          <a:p>
            <a:r>
              <a:rPr lang="en-US" dirty="0">
                <a:solidFill>
                  <a:prstClr val="black"/>
                </a:solidFill>
              </a:rPr>
              <a:t>Feelings about the pandemic</a:t>
            </a:r>
            <a:br>
              <a:rPr lang="en-US" dirty="0">
                <a:solidFill>
                  <a:prstClr val="black"/>
                </a:solidFill>
              </a:rPr>
            </a:br>
            <a:r>
              <a:rPr lang="en-US" sz="2800" b="1" dirty="0">
                <a:solidFill>
                  <a:prstClr val="black"/>
                </a:solidFill>
                <a:latin typeface="Calibri" panose="020F0502020204030204"/>
              </a:rPr>
              <a:t>Negative feelings 2</a:t>
            </a:r>
            <a:endParaRPr lang="el-GR" dirty="0"/>
          </a:p>
        </p:txBody>
      </p:sp>
      <p:sp>
        <p:nvSpPr>
          <p:cNvPr id="3" name="Θέση περιεχομένου 2">
            <a:extLst>
              <a:ext uri="{FF2B5EF4-FFF2-40B4-BE49-F238E27FC236}">
                <a16:creationId xmlns:a16="http://schemas.microsoft.com/office/drawing/2014/main" id="{C67BD457-EF34-3E44-85D6-F99ED37DB9E4}"/>
              </a:ext>
            </a:extLst>
          </p:cNvPr>
          <p:cNvSpPr>
            <a:spLocks noGrp="1"/>
          </p:cNvSpPr>
          <p:nvPr>
            <p:ph idx="1"/>
          </p:nvPr>
        </p:nvSpPr>
        <p:spPr/>
        <p:txBody>
          <a:bodyPr>
            <a:normAutofit/>
          </a:bodyPr>
          <a:lstStyle/>
          <a:p>
            <a:r>
              <a:rPr lang="en-US" sz="2400" i="1" dirty="0"/>
              <a:t>I’m worried about how things will evolve – I mean, how am I to go to school next year ... what will happen with the exams ... all this stresses me out ... I like to know my schedule and not be, like, in a "wait- and-see" situation...</a:t>
            </a:r>
            <a:r>
              <a:rPr lang="en-US" sz="2400" dirty="0"/>
              <a:t> (Participant 1)</a:t>
            </a:r>
          </a:p>
          <a:p>
            <a:r>
              <a:rPr lang="en-US" sz="2400" i="1" dirty="0"/>
              <a:t>I feel anxiety about when this thing will come to an end …</a:t>
            </a:r>
            <a:r>
              <a:rPr lang="en-US" sz="2400" dirty="0"/>
              <a:t> (Participant 6)</a:t>
            </a:r>
          </a:p>
          <a:p>
            <a:r>
              <a:rPr lang="en-US" sz="2400" i="1" dirty="0"/>
              <a:t>In other countries, cases are either increased daily or are way too many...</a:t>
            </a:r>
            <a:r>
              <a:rPr lang="en-US" sz="2400" dirty="0"/>
              <a:t> (Participant 2)</a:t>
            </a:r>
            <a:endParaRPr lang="el-GR" sz="2400" dirty="0"/>
          </a:p>
        </p:txBody>
      </p:sp>
    </p:spTree>
    <p:extLst>
      <p:ext uri="{BB962C8B-B14F-4D97-AF65-F5344CB8AC3E}">
        <p14:creationId xmlns:p14="http://schemas.microsoft.com/office/powerpoint/2010/main" val="396513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08688-09FC-EC47-9BBB-A1A7E7B7AE51}"/>
              </a:ext>
            </a:extLst>
          </p:cNvPr>
          <p:cNvSpPr>
            <a:spLocks noGrp="1"/>
          </p:cNvSpPr>
          <p:nvPr>
            <p:ph type="title"/>
          </p:nvPr>
        </p:nvSpPr>
        <p:spPr/>
        <p:txBody>
          <a:bodyPr/>
          <a:lstStyle/>
          <a:p>
            <a:r>
              <a:rPr lang="en-US" dirty="0">
                <a:solidFill>
                  <a:prstClr val="black"/>
                </a:solidFill>
              </a:rPr>
              <a:t>Feelings about the pandemic</a:t>
            </a:r>
            <a:br>
              <a:rPr lang="en-US" dirty="0">
                <a:solidFill>
                  <a:prstClr val="black"/>
                </a:solidFill>
              </a:rPr>
            </a:br>
            <a:r>
              <a:rPr lang="en-US" sz="2800" b="1" dirty="0">
                <a:solidFill>
                  <a:prstClr val="black"/>
                </a:solidFill>
                <a:latin typeface="Calibri" panose="020F0502020204030204"/>
              </a:rPr>
              <a:t>Negative feelings 3</a:t>
            </a:r>
            <a:endParaRPr lang="el-GR" dirty="0"/>
          </a:p>
        </p:txBody>
      </p:sp>
      <p:sp>
        <p:nvSpPr>
          <p:cNvPr id="3" name="Θέση περιεχομένου 2">
            <a:extLst>
              <a:ext uri="{FF2B5EF4-FFF2-40B4-BE49-F238E27FC236}">
                <a16:creationId xmlns:a16="http://schemas.microsoft.com/office/drawing/2014/main" id="{1A55C6DD-54D7-3244-BD64-528C0B2B8124}"/>
              </a:ext>
            </a:extLst>
          </p:cNvPr>
          <p:cNvSpPr>
            <a:spLocks noGrp="1"/>
          </p:cNvSpPr>
          <p:nvPr>
            <p:ph idx="1"/>
          </p:nvPr>
        </p:nvSpPr>
        <p:spPr/>
        <p:txBody>
          <a:bodyPr/>
          <a:lstStyle/>
          <a:p>
            <a:r>
              <a:rPr lang="en-US" sz="2400" i="1" dirty="0"/>
              <a:t>I’m sad about all these people who have died, or those who are ill, and we still don’t know their outcome …</a:t>
            </a:r>
            <a:r>
              <a:rPr lang="en-US" sz="2400" dirty="0"/>
              <a:t> (Participant 2)</a:t>
            </a:r>
          </a:p>
          <a:p>
            <a:r>
              <a:rPr lang="en-US" sz="2400" i="1" dirty="0"/>
              <a:t>I also feel very bad about the other people who used to be free before but now are all homebound...</a:t>
            </a:r>
            <a:r>
              <a:rPr lang="en-US" sz="2400" dirty="0"/>
              <a:t> (Participant 8)</a:t>
            </a:r>
          </a:p>
          <a:p>
            <a:r>
              <a:rPr lang="en-US" sz="2400" i="1" dirty="0"/>
              <a:t>I feel a bit sad for not being able to see my dad, because - as a high-risk individual - he is not allowed to get around...</a:t>
            </a:r>
            <a:r>
              <a:rPr lang="en-US" sz="2400" dirty="0"/>
              <a:t> (Participant 3)</a:t>
            </a:r>
          </a:p>
          <a:p>
            <a:r>
              <a:rPr lang="en-US" sz="2400" i="1" dirty="0"/>
              <a:t>I also feel sorrow that I do not see my family...</a:t>
            </a:r>
            <a:r>
              <a:rPr lang="en-US" sz="2400" dirty="0"/>
              <a:t> (Participant 9)</a:t>
            </a:r>
          </a:p>
          <a:p>
            <a:r>
              <a:rPr lang="en-US" sz="2400" i="1" dirty="0"/>
              <a:t>I feel sadder because I’m mainly bored...</a:t>
            </a:r>
            <a:r>
              <a:rPr lang="en-US" sz="2400" dirty="0"/>
              <a:t> (Participant 6)</a:t>
            </a:r>
          </a:p>
          <a:p>
            <a:r>
              <a:rPr lang="en-US" sz="2400" i="1" dirty="0"/>
              <a:t>... I simultaneously feel anger... and maybe sadness...</a:t>
            </a:r>
            <a:r>
              <a:rPr lang="en-US" sz="2400" dirty="0"/>
              <a:t> (Participant 9)</a:t>
            </a:r>
          </a:p>
          <a:p>
            <a:pPr marL="0" indent="0">
              <a:buNone/>
            </a:pPr>
            <a:endParaRPr lang="el-GR" dirty="0"/>
          </a:p>
        </p:txBody>
      </p:sp>
    </p:spTree>
    <p:extLst>
      <p:ext uri="{BB962C8B-B14F-4D97-AF65-F5344CB8AC3E}">
        <p14:creationId xmlns:p14="http://schemas.microsoft.com/office/powerpoint/2010/main" val="1027774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C60147-A69F-7E41-8857-81994A0397E6}"/>
              </a:ext>
            </a:extLst>
          </p:cNvPr>
          <p:cNvSpPr>
            <a:spLocks noGrp="1"/>
          </p:cNvSpPr>
          <p:nvPr>
            <p:ph type="title"/>
          </p:nvPr>
        </p:nvSpPr>
        <p:spPr/>
        <p:txBody>
          <a:bodyPr/>
          <a:lstStyle/>
          <a:p>
            <a:r>
              <a:rPr lang="en-US" dirty="0">
                <a:solidFill>
                  <a:prstClr val="black"/>
                </a:solidFill>
              </a:rPr>
              <a:t>Feelings about the pandemic</a:t>
            </a:r>
            <a:br>
              <a:rPr lang="en-US" dirty="0">
                <a:solidFill>
                  <a:prstClr val="black"/>
                </a:solidFill>
              </a:rPr>
            </a:br>
            <a:r>
              <a:rPr lang="en-US" sz="2800" b="1" dirty="0">
                <a:solidFill>
                  <a:prstClr val="black"/>
                </a:solidFill>
                <a:latin typeface="Calibri" panose="020F0502020204030204"/>
              </a:rPr>
              <a:t>Negative feelings 4</a:t>
            </a:r>
            <a:endParaRPr lang="el-GR" dirty="0"/>
          </a:p>
        </p:txBody>
      </p:sp>
      <p:sp>
        <p:nvSpPr>
          <p:cNvPr id="3" name="Θέση περιεχομένου 2">
            <a:extLst>
              <a:ext uri="{FF2B5EF4-FFF2-40B4-BE49-F238E27FC236}">
                <a16:creationId xmlns:a16="http://schemas.microsoft.com/office/drawing/2014/main" id="{5119F915-DCB5-344A-A3A9-BA099F9EF580}"/>
              </a:ext>
            </a:extLst>
          </p:cNvPr>
          <p:cNvSpPr>
            <a:spLocks noGrp="1"/>
          </p:cNvSpPr>
          <p:nvPr>
            <p:ph idx="1"/>
          </p:nvPr>
        </p:nvSpPr>
        <p:spPr/>
        <p:txBody>
          <a:bodyPr>
            <a:normAutofit/>
          </a:bodyPr>
          <a:lstStyle/>
          <a:p>
            <a:r>
              <a:rPr lang="en-US" sz="2400" i="1" dirty="0"/>
              <a:t>I don’t feel very well ... but I manage. Everybody must be feeling like that, like they are ‘boxed’ in a house</a:t>
            </a:r>
            <a:r>
              <a:rPr lang="en-US" sz="2400" dirty="0"/>
              <a:t> (Participant 5)</a:t>
            </a:r>
          </a:p>
          <a:p>
            <a:r>
              <a:rPr lang="en-US" sz="2400" i="1" dirty="0"/>
              <a:t>... It would help me to be out, not in here... to be with my brothers, my family, with the ones I love. ... I cannot do the things I want when I’m shut in here, and I feel like being on my own.</a:t>
            </a:r>
            <a:r>
              <a:rPr lang="en-US" sz="2400" dirty="0"/>
              <a:t> (Participant 7)</a:t>
            </a:r>
          </a:p>
        </p:txBody>
      </p:sp>
    </p:spTree>
    <p:extLst>
      <p:ext uri="{BB962C8B-B14F-4D97-AF65-F5344CB8AC3E}">
        <p14:creationId xmlns:p14="http://schemas.microsoft.com/office/powerpoint/2010/main" val="1906552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FE90CD-B711-A243-B0D8-99464DEB4A0D}"/>
              </a:ext>
            </a:extLst>
          </p:cNvPr>
          <p:cNvSpPr>
            <a:spLocks noGrp="1"/>
          </p:cNvSpPr>
          <p:nvPr>
            <p:ph type="title"/>
          </p:nvPr>
        </p:nvSpPr>
        <p:spPr/>
        <p:txBody>
          <a:bodyPr/>
          <a:lstStyle/>
          <a:p>
            <a:r>
              <a:rPr lang="en-US" dirty="0">
                <a:solidFill>
                  <a:prstClr val="black"/>
                </a:solidFill>
              </a:rPr>
              <a:t>Feelings about the pandemic</a:t>
            </a:r>
            <a:br>
              <a:rPr lang="en-US" dirty="0">
                <a:solidFill>
                  <a:prstClr val="black"/>
                </a:solidFill>
              </a:rPr>
            </a:br>
            <a:r>
              <a:rPr lang="en-US" sz="2800" b="1" dirty="0">
                <a:solidFill>
                  <a:prstClr val="black"/>
                </a:solidFill>
                <a:latin typeface="Calibri" panose="020F0502020204030204"/>
              </a:rPr>
              <a:t>Positive feelings</a:t>
            </a:r>
            <a:endParaRPr lang="el-GR" dirty="0"/>
          </a:p>
        </p:txBody>
      </p:sp>
      <p:sp>
        <p:nvSpPr>
          <p:cNvPr id="3" name="Θέση περιεχομένου 2">
            <a:extLst>
              <a:ext uri="{FF2B5EF4-FFF2-40B4-BE49-F238E27FC236}">
                <a16:creationId xmlns:a16="http://schemas.microsoft.com/office/drawing/2014/main" id="{7D034FAF-BD3F-8C43-813B-090EBDCF7DF2}"/>
              </a:ext>
            </a:extLst>
          </p:cNvPr>
          <p:cNvSpPr>
            <a:spLocks noGrp="1"/>
          </p:cNvSpPr>
          <p:nvPr>
            <p:ph idx="1"/>
          </p:nvPr>
        </p:nvSpPr>
        <p:spPr/>
        <p:txBody>
          <a:bodyPr>
            <a:normAutofit/>
          </a:bodyPr>
          <a:lstStyle/>
          <a:p>
            <a:r>
              <a:rPr lang="en-US" sz="2400" i="1" dirty="0"/>
              <a:t>This will not be for too long, now that the temperature is rising and it’ll be warm, it will </a:t>
            </a:r>
            <a:r>
              <a:rPr lang="en-US" sz="2400" i="1" dirty="0" err="1"/>
              <a:t>go</a:t>
            </a:r>
            <a:r>
              <a:rPr lang="en-US" sz="2400" dirty="0" err="1"/>
              <a:t>away</a:t>
            </a:r>
            <a:r>
              <a:rPr lang="en-US" sz="2400" dirty="0"/>
              <a:t> (Participant 3)</a:t>
            </a:r>
          </a:p>
          <a:p>
            <a:r>
              <a:rPr lang="en-US" sz="2400" i="1" dirty="0"/>
              <a:t>...on the other hand, I’m happy to hear on the news that cases are decreasing daily, at least in Greece... I believe everything will be fine...</a:t>
            </a:r>
            <a:r>
              <a:rPr lang="en-US" sz="2400" dirty="0"/>
              <a:t> (Participant 2)</a:t>
            </a:r>
          </a:p>
          <a:p>
            <a:r>
              <a:rPr lang="en-US" sz="2400" i="1" dirty="0"/>
              <a:t>I enjoy the days spent with my parents, because I know that when we go back to normality my mum will be working work until late, my dad will return to his shifts and all that... so it was a chance for all of us to be together</a:t>
            </a:r>
            <a:r>
              <a:rPr lang="en-US" sz="2400" dirty="0"/>
              <a:t> (Participant 1)</a:t>
            </a:r>
          </a:p>
        </p:txBody>
      </p:sp>
    </p:spTree>
    <p:extLst>
      <p:ext uri="{BB962C8B-B14F-4D97-AF65-F5344CB8AC3E}">
        <p14:creationId xmlns:p14="http://schemas.microsoft.com/office/powerpoint/2010/main" val="3998562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1D7E7A-5798-4B44-A177-7ADB192806BA}"/>
              </a:ext>
            </a:extLst>
          </p:cNvPr>
          <p:cNvSpPr>
            <a:spLocks noGrp="1"/>
          </p:cNvSpPr>
          <p:nvPr>
            <p:ph type="title"/>
          </p:nvPr>
        </p:nvSpPr>
        <p:spPr/>
        <p:txBody>
          <a:bodyPr/>
          <a:lstStyle/>
          <a:p>
            <a:r>
              <a:rPr lang="en-US" dirty="0"/>
              <a:t>Helpful thoughts</a:t>
            </a:r>
            <a:endParaRPr lang="el-GR" dirty="0"/>
          </a:p>
        </p:txBody>
      </p:sp>
      <p:sp>
        <p:nvSpPr>
          <p:cNvPr id="3" name="Θέση περιεχομένου 2">
            <a:extLst>
              <a:ext uri="{FF2B5EF4-FFF2-40B4-BE49-F238E27FC236}">
                <a16:creationId xmlns:a16="http://schemas.microsoft.com/office/drawing/2014/main" id="{C8EB44B3-DFE8-AD4C-9147-E04044AC3423}"/>
              </a:ext>
            </a:extLst>
          </p:cNvPr>
          <p:cNvSpPr>
            <a:spLocks noGrp="1"/>
          </p:cNvSpPr>
          <p:nvPr>
            <p:ph idx="1"/>
          </p:nvPr>
        </p:nvSpPr>
        <p:spPr/>
        <p:txBody>
          <a:bodyPr>
            <a:normAutofit/>
          </a:bodyPr>
          <a:lstStyle/>
          <a:p>
            <a:r>
              <a:rPr lang="en-US" dirty="0"/>
              <a:t>avoidance of ruminating about the pandemic</a:t>
            </a:r>
          </a:p>
          <a:p>
            <a:r>
              <a:rPr lang="en-US" dirty="0"/>
              <a:t>focusing on the positive aspects</a:t>
            </a:r>
          </a:p>
          <a:p>
            <a:r>
              <a:rPr lang="en-US" dirty="0"/>
              <a:t>focusing on what the future brings</a:t>
            </a:r>
          </a:p>
          <a:p>
            <a:r>
              <a:rPr lang="en-US" dirty="0"/>
              <a:t>feeling that they are not alone</a:t>
            </a:r>
            <a:endParaRPr lang="el-GR" dirty="0"/>
          </a:p>
        </p:txBody>
      </p:sp>
    </p:spTree>
    <p:extLst>
      <p:ext uri="{BB962C8B-B14F-4D97-AF65-F5344CB8AC3E}">
        <p14:creationId xmlns:p14="http://schemas.microsoft.com/office/powerpoint/2010/main" val="373013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4F9379-083D-4D4C-AEB2-BC736C899439}"/>
              </a:ext>
            </a:extLst>
          </p:cNvPr>
          <p:cNvSpPr>
            <a:spLocks noGrp="1"/>
          </p:cNvSpPr>
          <p:nvPr>
            <p:ph type="title"/>
          </p:nvPr>
        </p:nvSpPr>
        <p:spPr/>
        <p:txBody>
          <a:bodyPr>
            <a:normAutofit/>
          </a:bodyPr>
          <a:lstStyle/>
          <a:p>
            <a:r>
              <a:rPr lang="en-US" dirty="0"/>
              <a:t>Helpful thoughts</a:t>
            </a:r>
            <a:br>
              <a:rPr lang="en-US" dirty="0"/>
            </a:br>
            <a:r>
              <a:rPr lang="en-US" sz="3100" b="1" dirty="0">
                <a:latin typeface="+mn-lt"/>
              </a:rPr>
              <a:t>Trust in the authorities and in the community</a:t>
            </a:r>
            <a:endParaRPr lang="el-GR" sz="3100" b="1" dirty="0">
              <a:latin typeface="+mn-lt"/>
            </a:endParaRPr>
          </a:p>
        </p:txBody>
      </p:sp>
      <p:sp>
        <p:nvSpPr>
          <p:cNvPr id="3" name="Θέση περιεχομένου 2">
            <a:extLst>
              <a:ext uri="{FF2B5EF4-FFF2-40B4-BE49-F238E27FC236}">
                <a16:creationId xmlns:a16="http://schemas.microsoft.com/office/drawing/2014/main" id="{152749FE-F185-8A40-A2DD-E6907E3B2A28}"/>
              </a:ext>
            </a:extLst>
          </p:cNvPr>
          <p:cNvSpPr>
            <a:spLocks noGrp="1"/>
          </p:cNvSpPr>
          <p:nvPr>
            <p:ph idx="1"/>
          </p:nvPr>
        </p:nvSpPr>
        <p:spPr/>
        <p:txBody>
          <a:bodyPr>
            <a:normAutofit/>
          </a:bodyPr>
          <a:lstStyle/>
          <a:p>
            <a:r>
              <a:rPr lang="en-US" sz="2400" i="1" dirty="0"/>
              <a:t>… and I think that Greece has taken preventive measures much earlier, compared to other countries, and [I think] that, at present, we are one of the safest countries</a:t>
            </a:r>
            <a:r>
              <a:rPr lang="en-US" sz="2400" dirty="0"/>
              <a:t> (Participant 6)</a:t>
            </a:r>
          </a:p>
          <a:p>
            <a:r>
              <a:rPr lang="en-US" sz="2400" dirty="0"/>
              <a:t>… </a:t>
            </a:r>
            <a:r>
              <a:rPr lang="en-US" sz="2400" i="1" dirty="0"/>
              <a:t>there haven’t been many violations</a:t>
            </a:r>
            <a:r>
              <a:rPr lang="en-US" sz="2400" dirty="0"/>
              <a:t> (Participant 1)</a:t>
            </a:r>
          </a:p>
          <a:p>
            <a:r>
              <a:rPr lang="en-US" sz="2400" i="1" dirty="0"/>
              <a:t>... we have taken precautions ... and that reassures me</a:t>
            </a:r>
            <a:r>
              <a:rPr lang="en-US" sz="2400" dirty="0"/>
              <a:t>... (Participant 6)</a:t>
            </a:r>
          </a:p>
          <a:p>
            <a:r>
              <a:rPr lang="en-US" sz="2400" i="1" dirty="0"/>
              <a:t>... both doctors and experts do the best they can to help people feel safe...</a:t>
            </a:r>
            <a:r>
              <a:rPr lang="en-US" sz="2400" dirty="0"/>
              <a:t> (Participant 2)</a:t>
            </a:r>
          </a:p>
        </p:txBody>
      </p:sp>
    </p:spTree>
    <p:extLst>
      <p:ext uri="{BB962C8B-B14F-4D97-AF65-F5344CB8AC3E}">
        <p14:creationId xmlns:p14="http://schemas.microsoft.com/office/powerpoint/2010/main" val="2426969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28B221-6B43-6049-8475-ADA15BD3D01E}"/>
              </a:ext>
            </a:extLst>
          </p:cNvPr>
          <p:cNvSpPr>
            <a:spLocks noGrp="1"/>
          </p:cNvSpPr>
          <p:nvPr>
            <p:ph type="title"/>
          </p:nvPr>
        </p:nvSpPr>
        <p:spPr/>
        <p:txBody>
          <a:bodyPr/>
          <a:lstStyle/>
          <a:p>
            <a:r>
              <a:rPr lang="en-US" dirty="0">
                <a:solidFill>
                  <a:prstClr val="black"/>
                </a:solidFill>
              </a:rPr>
              <a:t>Helpful behaviors</a:t>
            </a:r>
            <a:endParaRPr lang="el-GR" dirty="0"/>
          </a:p>
        </p:txBody>
      </p:sp>
      <p:sp>
        <p:nvSpPr>
          <p:cNvPr id="3" name="Θέση περιεχομένου 2">
            <a:extLst>
              <a:ext uri="{FF2B5EF4-FFF2-40B4-BE49-F238E27FC236}">
                <a16:creationId xmlns:a16="http://schemas.microsoft.com/office/drawing/2014/main" id="{5E01B42D-250A-554A-A839-03FA43DE4530}"/>
              </a:ext>
            </a:extLst>
          </p:cNvPr>
          <p:cNvSpPr>
            <a:spLocks noGrp="1"/>
          </p:cNvSpPr>
          <p:nvPr>
            <p:ph idx="1"/>
          </p:nvPr>
        </p:nvSpPr>
        <p:spPr/>
        <p:txBody>
          <a:bodyPr>
            <a:normAutofit/>
          </a:bodyPr>
          <a:lstStyle/>
          <a:p>
            <a:r>
              <a:rPr lang="en-US" sz="2400" i="1" dirty="0"/>
              <a:t>I generally don't sit and watch the news all the time … this doesn’t help me obviously … I watch very little, just enough so as not to live in a bubble</a:t>
            </a:r>
            <a:r>
              <a:rPr lang="en-US" sz="2400" dirty="0"/>
              <a:t> (Participant 1)</a:t>
            </a:r>
          </a:p>
          <a:p>
            <a:r>
              <a:rPr lang="en-US" sz="2400" i="1" dirty="0"/>
              <a:t>Obviously, talking to my friends and not isolating myself helps; the same goes for talking with my grandparents via Skype as much as I can .... and, when I'm feeling anxious, I visit my parents for support ... I believe in this...</a:t>
            </a:r>
            <a:r>
              <a:rPr lang="en-US" sz="2400" dirty="0"/>
              <a:t> (Participant 1)</a:t>
            </a:r>
            <a:endParaRPr lang="el-GR" sz="2400" dirty="0"/>
          </a:p>
        </p:txBody>
      </p:sp>
    </p:spTree>
    <p:extLst>
      <p:ext uri="{BB962C8B-B14F-4D97-AF65-F5344CB8AC3E}">
        <p14:creationId xmlns:p14="http://schemas.microsoft.com/office/powerpoint/2010/main" val="103755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A7241B-2AA0-5F48-B3B1-D6EC2B28F2BD}"/>
              </a:ext>
            </a:extLst>
          </p:cNvPr>
          <p:cNvSpPr>
            <a:spLocks noGrp="1"/>
          </p:cNvSpPr>
          <p:nvPr>
            <p:ph type="title"/>
          </p:nvPr>
        </p:nvSpPr>
        <p:spPr/>
        <p:txBody>
          <a:bodyPr>
            <a:normAutofit/>
          </a:bodyPr>
          <a:lstStyle/>
          <a:p>
            <a:r>
              <a:rPr lang="en-US" dirty="0"/>
              <a:t>How the social environment can help</a:t>
            </a:r>
            <a:br>
              <a:rPr lang="en-US" dirty="0"/>
            </a:br>
            <a:r>
              <a:rPr lang="en-US" sz="3100" b="1" dirty="0">
                <a:latin typeface="+mn-lt"/>
              </a:rPr>
              <a:t>Balanced health messaging</a:t>
            </a:r>
            <a:endParaRPr lang="el-GR" sz="3100" dirty="0">
              <a:latin typeface="+mn-lt"/>
            </a:endParaRPr>
          </a:p>
        </p:txBody>
      </p:sp>
      <p:sp>
        <p:nvSpPr>
          <p:cNvPr id="3" name="Θέση περιεχομένου 2">
            <a:extLst>
              <a:ext uri="{FF2B5EF4-FFF2-40B4-BE49-F238E27FC236}">
                <a16:creationId xmlns:a16="http://schemas.microsoft.com/office/drawing/2014/main" id="{6DD0E3A2-88DC-3E46-AD0F-E834F9E7CD9B}"/>
              </a:ext>
            </a:extLst>
          </p:cNvPr>
          <p:cNvSpPr>
            <a:spLocks noGrp="1"/>
          </p:cNvSpPr>
          <p:nvPr>
            <p:ph idx="1"/>
          </p:nvPr>
        </p:nvSpPr>
        <p:spPr/>
        <p:txBody>
          <a:bodyPr>
            <a:normAutofit/>
          </a:bodyPr>
          <a:lstStyle/>
          <a:p>
            <a:r>
              <a:rPr lang="en-US" sz="2400" i="1" dirty="0"/>
              <a:t>Obviously [I want the family] to not hide things from me, to not tell me ‘everything is fine’, because, ok, I wouldn’t like to not know what is going on... but I wouldn’t like to hear them overanalyzing all this with aimless discussions either</a:t>
            </a:r>
            <a:r>
              <a:rPr lang="en-US" sz="2400" dirty="0"/>
              <a:t> (Participant 1)</a:t>
            </a:r>
          </a:p>
        </p:txBody>
      </p:sp>
    </p:spTree>
    <p:extLst>
      <p:ext uri="{BB962C8B-B14F-4D97-AF65-F5344CB8AC3E}">
        <p14:creationId xmlns:p14="http://schemas.microsoft.com/office/powerpoint/2010/main" val="32020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66B169-EF70-E349-AB49-DA917645094E}"/>
              </a:ext>
            </a:extLst>
          </p:cNvPr>
          <p:cNvSpPr>
            <a:spLocks noGrp="1"/>
          </p:cNvSpPr>
          <p:nvPr>
            <p:ph type="title"/>
          </p:nvPr>
        </p:nvSpPr>
        <p:spPr/>
        <p:txBody>
          <a:bodyPr>
            <a:normAutofit/>
          </a:bodyPr>
          <a:lstStyle/>
          <a:p>
            <a:r>
              <a:rPr lang="en-US" dirty="0">
                <a:solidFill>
                  <a:prstClr val="black"/>
                </a:solidFill>
              </a:rPr>
              <a:t>How the social environment can help</a:t>
            </a:r>
            <a:br>
              <a:rPr lang="en-US" dirty="0">
                <a:solidFill>
                  <a:prstClr val="black"/>
                </a:solidFill>
              </a:rPr>
            </a:br>
            <a:r>
              <a:rPr lang="en-US" sz="3100" b="1" dirty="0">
                <a:solidFill>
                  <a:prstClr val="black"/>
                </a:solidFill>
                <a:latin typeface="Calibri" panose="020F0502020204030204"/>
              </a:rPr>
              <a:t>Balanced approach and mindset</a:t>
            </a:r>
            <a:endParaRPr lang="el-GR" dirty="0"/>
          </a:p>
        </p:txBody>
      </p:sp>
      <p:sp>
        <p:nvSpPr>
          <p:cNvPr id="3" name="Θέση περιεχομένου 2">
            <a:extLst>
              <a:ext uri="{FF2B5EF4-FFF2-40B4-BE49-F238E27FC236}">
                <a16:creationId xmlns:a16="http://schemas.microsoft.com/office/drawing/2014/main" id="{E61D97AF-F797-5C48-9B4E-160304685273}"/>
              </a:ext>
            </a:extLst>
          </p:cNvPr>
          <p:cNvSpPr>
            <a:spLocks noGrp="1"/>
          </p:cNvSpPr>
          <p:nvPr>
            <p:ph idx="1"/>
          </p:nvPr>
        </p:nvSpPr>
        <p:spPr/>
        <p:txBody>
          <a:bodyPr/>
          <a:lstStyle/>
          <a:p>
            <a:r>
              <a:rPr lang="en-US" sz="2400" i="1" dirty="0"/>
              <a:t>… if a family’s or the relatives, or the wider environment’s general perception is positive and correct, then the child does not worry that much and feels relief</a:t>
            </a:r>
            <a:r>
              <a:rPr lang="en-US" sz="2400" dirty="0"/>
              <a:t> instead (Participant 2)</a:t>
            </a:r>
          </a:p>
          <a:p>
            <a:r>
              <a:rPr lang="en-US" sz="2400" i="1" dirty="0"/>
              <a:t>Just others to not feel sad and not give up</a:t>
            </a:r>
            <a:r>
              <a:rPr lang="en-US" sz="2400" dirty="0"/>
              <a:t> (Participant 5)</a:t>
            </a:r>
          </a:p>
          <a:p>
            <a:r>
              <a:rPr lang="en-US" sz="2400" i="1" dirty="0"/>
              <a:t>To not exaggerate... to not act as if this is the end of the world …</a:t>
            </a:r>
            <a:r>
              <a:rPr lang="en-US" sz="2400" dirty="0"/>
              <a:t> (Participant 1)</a:t>
            </a:r>
          </a:p>
        </p:txBody>
      </p:sp>
    </p:spTree>
    <p:extLst>
      <p:ext uri="{BB962C8B-B14F-4D97-AF65-F5344CB8AC3E}">
        <p14:creationId xmlns:p14="http://schemas.microsoft.com/office/powerpoint/2010/main" val="1866353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49633A-9BA3-1040-97EE-052D9FFD83E2}"/>
              </a:ext>
            </a:extLst>
          </p:cNvPr>
          <p:cNvSpPr>
            <a:spLocks noGrp="1"/>
          </p:cNvSpPr>
          <p:nvPr>
            <p:ph type="title"/>
          </p:nvPr>
        </p:nvSpPr>
        <p:spPr/>
        <p:txBody>
          <a:bodyPr/>
          <a:lstStyle/>
          <a:p>
            <a:r>
              <a:rPr lang="en-US" dirty="0"/>
              <a:t>Background</a:t>
            </a:r>
            <a:endParaRPr lang="el-GR" dirty="0"/>
          </a:p>
        </p:txBody>
      </p:sp>
      <p:sp>
        <p:nvSpPr>
          <p:cNvPr id="3" name="Θέση περιεχομένου 2">
            <a:extLst>
              <a:ext uri="{FF2B5EF4-FFF2-40B4-BE49-F238E27FC236}">
                <a16:creationId xmlns:a16="http://schemas.microsoft.com/office/drawing/2014/main" id="{FB7214E7-7402-EC48-86FE-D55BA208382E}"/>
              </a:ext>
            </a:extLst>
          </p:cNvPr>
          <p:cNvSpPr>
            <a:spLocks noGrp="1"/>
          </p:cNvSpPr>
          <p:nvPr>
            <p:ph idx="1"/>
          </p:nvPr>
        </p:nvSpPr>
        <p:spPr/>
        <p:txBody>
          <a:bodyPr/>
          <a:lstStyle/>
          <a:p>
            <a:r>
              <a:rPr lang="en-US" dirty="0"/>
              <a:t>The new coronavirus pandemic has been accompanied by severe psychological pressure</a:t>
            </a:r>
          </a:p>
          <a:p>
            <a:r>
              <a:rPr lang="en-US" dirty="0"/>
              <a:t>Little is known about how this pandemic could affect the population with severe mental illness</a:t>
            </a:r>
            <a:endParaRPr lang="el-GR" dirty="0"/>
          </a:p>
        </p:txBody>
      </p:sp>
    </p:spTree>
    <p:extLst>
      <p:ext uri="{BB962C8B-B14F-4D97-AF65-F5344CB8AC3E}">
        <p14:creationId xmlns:p14="http://schemas.microsoft.com/office/powerpoint/2010/main" val="329406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5831ED-4733-1243-9872-104176696F8A}"/>
              </a:ext>
            </a:extLst>
          </p:cNvPr>
          <p:cNvSpPr>
            <a:spLocks noGrp="1"/>
          </p:cNvSpPr>
          <p:nvPr>
            <p:ph type="title"/>
          </p:nvPr>
        </p:nvSpPr>
        <p:spPr/>
        <p:txBody>
          <a:bodyPr/>
          <a:lstStyle/>
          <a:p>
            <a:r>
              <a:rPr lang="en-US" dirty="0">
                <a:solidFill>
                  <a:prstClr val="black"/>
                </a:solidFill>
              </a:rPr>
              <a:t>How the social environment can help</a:t>
            </a:r>
            <a:br>
              <a:rPr lang="en-US" dirty="0">
                <a:solidFill>
                  <a:prstClr val="black"/>
                </a:solidFill>
              </a:rPr>
            </a:br>
            <a:r>
              <a:rPr lang="en-US" sz="3100" b="1" dirty="0">
                <a:solidFill>
                  <a:prstClr val="black"/>
                </a:solidFill>
                <a:latin typeface="Calibri" panose="020F0502020204030204"/>
              </a:rPr>
              <a:t>Emotion regulation within the environment</a:t>
            </a:r>
            <a:endParaRPr lang="el-GR" dirty="0"/>
          </a:p>
        </p:txBody>
      </p:sp>
      <p:sp>
        <p:nvSpPr>
          <p:cNvPr id="3" name="Θέση περιεχομένου 2">
            <a:extLst>
              <a:ext uri="{FF2B5EF4-FFF2-40B4-BE49-F238E27FC236}">
                <a16:creationId xmlns:a16="http://schemas.microsoft.com/office/drawing/2014/main" id="{D133DBFC-3C94-2E4C-A5DC-270D240171FC}"/>
              </a:ext>
            </a:extLst>
          </p:cNvPr>
          <p:cNvSpPr>
            <a:spLocks noGrp="1"/>
          </p:cNvSpPr>
          <p:nvPr>
            <p:ph idx="1"/>
          </p:nvPr>
        </p:nvSpPr>
        <p:spPr/>
        <p:txBody>
          <a:bodyPr>
            <a:normAutofit/>
          </a:bodyPr>
          <a:lstStyle/>
          <a:p>
            <a:r>
              <a:rPr lang="en-US" sz="2400" i="1" dirty="0"/>
              <a:t>... that tensions will be not... and others will not be stressed, because stress is transmittable, so when my parents feel anxious, I can sense it too</a:t>
            </a:r>
            <a:r>
              <a:rPr lang="en-US" sz="2400" dirty="0"/>
              <a:t> (Participant 1)</a:t>
            </a:r>
          </a:p>
          <a:p>
            <a:r>
              <a:rPr lang="en-US" sz="2400" i="1" dirty="0"/>
              <a:t>... that I could talk to my parents or my sister about the problems that worry me </a:t>
            </a:r>
            <a:r>
              <a:rPr lang="en-US" sz="2400" dirty="0"/>
              <a:t>(Participant 9)</a:t>
            </a:r>
          </a:p>
          <a:p>
            <a:r>
              <a:rPr lang="en-US" sz="2400" i="1" dirty="0"/>
              <a:t>... and they would tell me things like “this will go away soon”, “it will not last too long, and then things will be like they used to be’</a:t>
            </a:r>
            <a:r>
              <a:rPr lang="en-US" sz="2400" dirty="0"/>
              <a:t> (Participant 3)</a:t>
            </a:r>
          </a:p>
        </p:txBody>
      </p:sp>
    </p:spTree>
    <p:extLst>
      <p:ext uri="{BB962C8B-B14F-4D97-AF65-F5344CB8AC3E}">
        <p14:creationId xmlns:p14="http://schemas.microsoft.com/office/powerpoint/2010/main" val="18731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12FF05-858E-8E4B-A792-01E3A90D568B}"/>
              </a:ext>
            </a:extLst>
          </p:cNvPr>
          <p:cNvSpPr>
            <a:spLocks noGrp="1"/>
          </p:cNvSpPr>
          <p:nvPr>
            <p:ph type="title"/>
          </p:nvPr>
        </p:nvSpPr>
        <p:spPr/>
        <p:txBody>
          <a:bodyPr/>
          <a:lstStyle/>
          <a:p>
            <a:r>
              <a:rPr lang="en-US" dirty="0">
                <a:solidFill>
                  <a:prstClr val="black"/>
                </a:solidFill>
              </a:rPr>
              <a:t>How the social environment can help</a:t>
            </a:r>
            <a:br>
              <a:rPr lang="en-US" dirty="0">
                <a:solidFill>
                  <a:prstClr val="black"/>
                </a:solidFill>
              </a:rPr>
            </a:br>
            <a:r>
              <a:rPr lang="en-US" sz="2800" b="1" dirty="0">
                <a:solidFill>
                  <a:prstClr val="black"/>
                </a:solidFill>
                <a:latin typeface="Calibri" panose="020F0502020204030204"/>
              </a:rPr>
              <a:t>Family’s positive emotional climate</a:t>
            </a:r>
            <a:endParaRPr lang="el-GR" sz="2800" dirty="0"/>
          </a:p>
        </p:txBody>
      </p:sp>
      <p:sp>
        <p:nvSpPr>
          <p:cNvPr id="3" name="Θέση περιεχομένου 2">
            <a:extLst>
              <a:ext uri="{FF2B5EF4-FFF2-40B4-BE49-F238E27FC236}">
                <a16:creationId xmlns:a16="http://schemas.microsoft.com/office/drawing/2014/main" id="{A95E7AAD-236D-5E47-B8FD-F85075FD2D82}"/>
              </a:ext>
            </a:extLst>
          </p:cNvPr>
          <p:cNvSpPr>
            <a:spLocks noGrp="1"/>
          </p:cNvSpPr>
          <p:nvPr>
            <p:ph idx="1"/>
          </p:nvPr>
        </p:nvSpPr>
        <p:spPr/>
        <p:txBody>
          <a:bodyPr>
            <a:normAutofit/>
          </a:bodyPr>
          <a:lstStyle/>
          <a:p>
            <a:r>
              <a:rPr lang="en-US" sz="2400" i="1" dirty="0"/>
              <a:t>When, for example, my relatives discuss with me, this helps me a lot (Participant 6)</a:t>
            </a:r>
            <a:endParaRPr lang="en-US" sz="2400" dirty="0"/>
          </a:p>
          <a:p>
            <a:r>
              <a:rPr lang="en-US" sz="2400" i="1" dirty="0"/>
              <a:t>... and when, to a great extent, they understand how we feel</a:t>
            </a:r>
            <a:r>
              <a:rPr lang="en-US" sz="2400" dirty="0"/>
              <a:t> (Participant 2)</a:t>
            </a:r>
          </a:p>
          <a:p>
            <a:r>
              <a:rPr lang="en-US" sz="2400" i="1" dirty="0"/>
              <a:t>What I need now, I believe, is for my family to stand by me... because I don’t feel alone in that way</a:t>
            </a:r>
            <a:r>
              <a:rPr lang="en-US" sz="2400" dirty="0"/>
              <a:t> (Participant 1)</a:t>
            </a:r>
          </a:p>
          <a:p>
            <a:r>
              <a:rPr lang="en-US" sz="2400" i="1" dirty="0"/>
              <a:t>It would help me very much, if the hospital staff could </a:t>
            </a:r>
            <a:r>
              <a:rPr lang="en-US" sz="2400" i="1" dirty="0" err="1"/>
              <a:t>pressurise</a:t>
            </a:r>
            <a:r>
              <a:rPr lang="en-US" sz="2400" i="1" dirty="0"/>
              <a:t> the institution staff to come and get me... as soon as possible... and then, if they could bring my brothers here to see them for a bit, but they can’t actually consider where they live...</a:t>
            </a:r>
            <a:r>
              <a:rPr lang="en-US" sz="2400" dirty="0"/>
              <a:t> (Participant 7)</a:t>
            </a:r>
          </a:p>
        </p:txBody>
      </p:sp>
    </p:spTree>
    <p:extLst>
      <p:ext uri="{BB962C8B-B14F-4D97-AF65-F5344CB8AC3E}">
        <p14:creationId xmlns:p14="http://schemas.microsoft.com/office/powerpoint/2010/main" val="3291143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590078-F5F5-7441-AD98-0F51D9958654}"/>
              </a:ext>
            </a:extLst>
          </p:cNvPr>
          <p:cNvSpPr>
            <a:spLocks noGrp="1"/>
          </p:cNvSpPr>
          <p:nvPr>
            <p:ph type="title"/>
          </p:nvPr>
        </p:nvSpPr>
        <p:spPr/>
        <p:txBody>
          <a:bodyPr/>
          <a:lstStyle/>
          <a:p>
            <a:r>
              <a:rPr lang="en-US" dirty="0">
                <a:solidFill>
                  <a:prstClr val="black"/>
                </a:solidFill>
              </a:rPr>
              <a:t>How the social environment can help</a:t>
            </a:r>
            <a:br>
              <a:rPr lang="en-US" dirty="0">
                <a:solidFill>
                  <a:prstClr val="black"/>
                </a:solidFill>
              </a:rPr>
            </a:br>
            <a:r>
              <a:rPr lang="en-US" sz="2800" b="1" dirty="0">
                <a:solidFill>
                  <a:prstClr val="black"/>
                </a:solidFill>
                <a:latin typeface="Calibri" panose="020F0502020204030204"/>
              </a:rPr>
              <a:t>Shared leisure time and distractions</a:t>
            </a:r>
            <a:endParaRPr lang="el-GR" dirty="0"/>
          </a:p>
        </p:txBody>
      </p:sp>
      <p:sp>
        <p:nvSpPr>
          <p:cNvPr id="3" name="Θέση περιεχομένου 2">
            <a:extLst>
              <a:ext uri="{FF2B5EF4-FFF2-40B4-BE49-F238E27FC236}">
                <a16:creationId xmlns:a16="http://schemas.microsoft.com/office/drawing/2014/main" id="{77736948-89E0-7A41-AC8D-A153B174DD8A}"/>
              </a:ext>
            </a:extLst>
          </p:cNvPr>
          <p:cNvSpPr>
            <a:spLocks noGrp="1"/>
          </p:cNvSpPr>
          <p:nvPr>
            <p:ph idx="1"/>
          </p:nvPr>
        </p:nvSpPr>
        <p:spPr/>
        <p:txBody>
          <a:bodyPr>
            <a:normAutofit/>
          </a:bodyPr>
          <a:lstStyle/>
          <a:p>
            <a:r>
              <a:rPr lang="en-US" sz="2400" i="1" dirty="0"/>
              <a:t>... to spend our time creatively, to not have many moments that I would sit and think on my own about what will happen... so, when others are by me and draw my attention away from all this coronavirus issue, I believe this helps me a lot</a:t>
            </a:r>
            <a:r>
              <a:rPr lang="en-US" sz="2400" dirty="0"/>
              <a:t> (Participant 1)</a:t>
            </a:r>
          </a:p>
          <a:p>
            <a:r>
              <a:rPr lang="en-US" sz="2400" i="1" dirty="0"/>
              <a:t>... when I discuss together with the people with whom I share the same space, this helps take our minds off all this</a:t>
            </a:r>
            <a:r>
              <a:rPr lang="en-US" sz="2400" dirty="0"/>
              <a:t> (Participant 6)</a:t>
            </a:r>
          </a:p>
        </p:txBody>
      </p:sp>
    </p:spTree>
    <p:extLst>
      <p:ext uri="{BB962C8B-B14F-4D97-AF65-F5344CB8AC3E}">
        <p14:creationId xmlns:p14="http://schemas.microsoft.com/office/powerpoint/2010/main" val="3401571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B043AC-A4B2-1F41-A243-30043174B071}"/>
              </a:ext>
            </a:extLst>
          </p:cNvPr>
          <p:cNvSpPr>
            <a:spLocks noGrp="1"/>
          </p:cNvSpPr>
          <p:nvPr>
            <p:ph type="title"/>
          </p:nvPr>
        </p:nvSpPr>
        <p:spPr/>
        <p:txBody>
          <a:bodyPr/>
          <a:lstStyle/>
          <a:p>
            <a:r>
              <a:rPr lang="en-US" dirty="0">
                <a:solidFill>
                  <a:prstClr val="black"/>
                </a:solidFill>
              </a:rPr>
              <a:t>How the social environment can help</a:t>
            </a:r>
            <a:br>
              <a:rPr lang="en-US" dirty="0">
                <a:solidFill>
                  <a:prstClr val="black"/>
                </a:solidFill>
              </a:rPr>
            </a:br>
            <a:r>
              <a:rPr lang="en-US" sz="2800" b="1" dirty="0">
                <a:solidFill>
                  <a:prstClr val="black"/>
                </a:solidFill>
                <a:latin typeface="Calibri" panose="020F0502020204030204"/>
              </a:rPr>
              <a:t>Looking into the future</a:t>
            </a:r>
            <a:endParaRPr lang="el-GR" dirty="0"/>
          </a:p>
        </p:txBody>
      </p:sp>
      <p:sp>
        <p:nvSpPr>
          <p:cNvPr id="3" name="Θέση περιεχομένου 2">
            <a:extLst>
              <a:ext uri="{FF2B5EF4-FFF2-40B4-BE49-F238E27FC236}">
                <a16:creationId xmlns:a16="http://schemas.microsoft.com/office/drawing/2014/main" id="{CC49DBD8-6A6F-BD4E-B894-C5B3EDF6E1F9}"/>
              </a:ext>
            </a:extLst>
          </p:cNvPr>
          <p:cNvSpPr>
            <a:spLocks noGrp="1"/>
          </p:cNvSpPr>
          <p:nvPr>
            <p:ph idx="1"/>
          </p:nvPr>
        </p:nvSpPr>
        <p:spPr/>
        <p:txBody>
          <a:bodyPr>
            <a:normAutofit/>
          </a:bodyPr>
          <a:lstStyle/>
          <a:p>
            <a:r>
              <a:rPr lang="en-US" sz="2400" i="1" dirty="0"/>
              <a:t>... it helps for others to tell me several things we can do and arrange when the pandemic ends, for example, discussing where we can go out, or where to spend the summer holidays</a:t>
            </a:r>
            <a:r>
              <a:rPr lang="en-US" sz="2400" dirty="0"/>
              <a:t> (Participant 6)</a:t>
            </a:r>
            <a:endParaRPr lang="el-GR" sz="2400" dirty="0"/>
          </a:p>
        </p:txBody>
      </p:sp>
    </p:spTree>
    <p:extLst>
      <p:ext uri="{BB962C8B-B14F-4D97-AF65-F5344CB8AC3E}">
        <p14:creationId xmlns:p14="http://schemas.microsoft.com/office/powerpoint/2010/main" val="3585944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506D0A-2721-3747-B3AC-482CB0993E19}"/>
              </a:ext>
            </a:extLst>
          </p:cNvPr>
          <p:cNvSpPr>
            <a:spLocks noGrp="1"/>
          </p:cNvSpPr>
          <p:nvPr>
            <p:ph type="title"/>
          </p:nvPr>
        </p:nvSpPr>
        <p:spPr/>
        <p:txBody>
          <a:bodyPr/>
          <a:lstStyle/>
          <a:p>
            <a:r>
              <a:rPr lang="en-US" dirty="0">
                <a:solidFill>
                  <a:prstClr val="black"/>
                </a:solidFill>
              </a:rPr>
              <a:t>How the social environment can help</a:t>
            </a:r>
            <a:br>
              <a:rPr lang="en-US" dirty="0">
                <a:solidFill>
                  <a:prstClr val="black"/>
                </a:solidFill>
              </a:rPr>
            </a:br>
            <a:r>
              <a:rPr lang="en-US" sz="2800" b="1" dirty="0">
                <a:solidFill>
                  <a:prstClr val="black"/>
                </a:solidFill>
                <a:latin typeface="Calibri" panose="020F0502020204030204"/>
              </a:rPr>
              <a:t>Compliance</a:t>
            </a:r>
            <a:endParaRPr lang="el-GR" dirty="0"/>
          </a:p>
        </p:txBody>
      </p:sp>
      <p:sp>
        <p:nvSpPr>
          <p:cNvPr id="3" name="Θέση περιεχομένου 2">
            <a:extLst>
              <a:ext uri="{FF2B5EF4-FFF2-40B4-BE49-F238E27FC236}">
                <a16:creationId xmlns:a16="http://schemas.microsoft.com/office/drawing/2014/main" id="{E5C5C151-F72E-1549-829E-D1D5A5CD1D9E}"/>
              </a:ext>
            </a:extLst>
          </p:cNvPr>
          <p:cNvSpPr>
            <a:spLocks noGrp="1"/>
          </p:cNvSpPr>
          <p:nvPr>
            <p:ph idx="1"/>
          </p:nvPr>
        </p:nvSpPr>
        <p:spPr/>
        <p:txBody>
          <a:bodyPr>
            <a:normAutofit/>
          </a:bodyPr>
          <a:lstStyle/>
          <a:p>
            <a:r>
              <a:rPr lang="en-US" sz="2400" i="1" dirty="0"/>
              <a:t>Maybe if all people would isolate themselves in their home, this would be helpful for me, because there are people who don’t abide by the measures and go out and unfortunately that’s how the virus is being transmitted</a:t>
            </a:r>
            <a:r>
              <a:rPr lang="en-US" sz="2400" dirty="0"/>
              <a:t> (Participant 8)</a:t>
            </a:r>
            <a:endParaRPr lang="el-GR" sz="2400" dirty="0"/>
          </a:p>
        </p:txBody>
      </p:sp>
    </p:spTree>
    <p:extLst>
      <p:ext uri="{BB962C8B-B14F-4D97-AF65-F5344CB8AC3E}">
        <p14:creationId xmlns:p14="http://schemas.microsoft.com/office/powerpoint/2010/main" val="1759050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B9BBD8-E4A2-D94C-8DA0-933F45BD5B7E}"/>
              </a:ext>
            </a:extLst>
          </p:cNvPr>
          <p:cNvSpPr>
            <a:spLocks noGrp="1"/>
          </p:cNvSpPr>
          <p:nvPr>
            <p:ph type="title"/>
          </p:nvPr>
        </p:nvSpPr>
        <p:spPr/>
        <p:txBody>
          <a:bodyPr/>
          <a:lstStyle/>
          <a:p>
            <a:r>
              <a:rPr lang="en-US" dirty="0"/>
              <a:t>Conclusion</a:t>
            </a:r>
            <a:endParaRPr lang="el-GR" dirty="0"/>
          </a:p>
        </p:txBody>
      </p:sp>
      <p:sp>
        <p:nvSpPr>
          <p:cNvPr id="3" name="Θέση περιεχομένου 2">
            <a:extLst>
              <a:ext uri="{FF2B5EF4-FFF2-40B4-BE49-F238E27FC236}">
                <a16:creationId xmlns:a16="http://schemas.microsoft.com/office/drawing/2014/main" id="{370CFBBA-1D9F-9E46-8763-9111DA4EB53D}"/>
              </a:ext>
            </a:extLst>
          </p:cNvPr>
          <p:cNvSpPr>
            <a:spLocks noGrp="1"/>
          </p:cNvSpPr>
          <p:nvPr>
            <p:ph idx="1"/>
          </p:nvPr>
        </p:nvSpPr>
        <p:spPr/>
        <p:txBody>
          <a:bodyPr/>
          <a:lstStyle/>
          <a:p>
            <a:r>
              <a:rPr lang="en-US" dirty="0"/>
              <a:t>Providing both standard and emergency mental health care</a:t>
            </a:r>
          </a:p>
          <a:p>
            <a:r>
              <a:rPr lang="en-US" dirty="0"/>
              <a:t>Adopting a more individualized orientation</a:t>
            </a:r>
          </a:p>
          <a:p>
            <a:r>
              <a:rPr lang="en-US" dirty="0"/>
              <a:t>Making the most of the technological provisions</a:t>
            </a:r>
          </a:p>
          <a:p>
            <a:r>
              <a:rPr lang="en-US" dirty="0"/>
              <a:t>Exhibiting flexibility and creativity to facilitate continuity of mental health care</a:t>
            </a:r>
            <a:endParaRPr lang="el-GR" dirty="0"/>
          </a:p>
        </p:txBody>
      </p:sp>
    </p:spTree>
    <p:extLst>
      <p:ext uri="{BB962C8B-B14F-4D97-AF65-F5344CB8AC3E}">
        <p14:creationId xmlns:p14="http://schemas.microsoft.com/office/powerpoint/2010/main" val="2336263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1DF908-760B-3145-B167-5F3220B57D6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2FBA99C-21A3-A546-BBD0-61B2C119E936}"/>
              </a:ext>
            </a:extLst>
          </p:cNvPr>
          <p:cNvSpPr>
            <a:spLocks noGrp="1"/>
          </p:cNvSpPr>
          <p:nvPr>
            <p:ph idx="1"/>
          </p:nvPr>
        </p:nvSpPr>
        <p:spPr/>
        <p:txBody>
          <a:bodyPr/>
          <a:lstStyle/>
          <a:p>
            <a:pPr marL="0" indent="0">
              <a:buNone/>
            </a:pPr>
            <a:r>
              <a:rPr lang="en-US" b="1" dirty="0"/>
              <a:t>Giannakopoulos G, Mylona S, Zisimopoulou A, Belivanaki M, Charitaki S, Kolaitis G. </a:t>
            </a:r>
            <a:r>
              <a:rPr lang="en-US" dirty="0"/>
              <a:t>Perceptions, emotional reactions and needs of adolescent psychiatric inpatients during the COVID-19 pandemic: a qualitative analysis on in-depth interviews. </a:t>
            </a:r>
            <a:r>
              <a:rPr lang="en-US" b="1" dirty="0"/>
              <a:t>BMC Psychiatry</a:t>
            </a:r>
            <a:r>
              <a:rPr lang="en-US" dirty="0"/>
              <a:t>. 2021;21:379 </a:t>
            </a:r>
            <a:endParaRPr lang="el-GR" dirty="0"/>
          </a:p>
        </p:txBody>
      </p:sp>
    </p:spTree>
    <p:extLst>
      <p:ext uri="{BB962C8B-B14F-4D97-AF65-F5344CB8AC3E}">
        <p14:creationId xmlns:p14="http://schemas.microsoft.com/office/powerpoint/2010/main" val="155872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D6EAB-12B3-AC48-9955-5BDC9510AF96}"/>
              </a:ext>
            </a:extLst>
          </p:cNvPr>
          <p:cNvSpPr>
            <a:spLocks noGrp="1"/>
          </p:cNvSpPr>
          <p:nvPr>
            <p:ph type="title"/>
          </p:nvPr>
        </p:nvSpPr>
        <p:spPr/>
        <p:txBody>
          <a:bodyPr/>
          <a:lstStyle/>
          <a:p>
            <a:r>
              <a:rPr lang="en-US" dirty="0"/>
              <a:t>Aims</a:t>
            </a:r>
            <a:endParaRPr lang="el-GR" dirty="0"/>
          </a:p>
        </p:txBody>
      </p:sp>
      <p:sp>
        <p:nvSpPr>
          <p:cNvPr id="3" name="Θέση περιεχομένου 2">
            <a:extLst>
              <a:ext uri="{FF2B5EF4-FFF2-40B4-BE49-F238E27FC236}">
                <a16:creationId xmlns:a16="http://schemas.microsoft.com/office/drawing/2014/main" id="{3E123A20-5452-944A-B41F-AAD87A6E3414}"/>
              </a:ext>
            </a:extLst>
          </p:cNvPr>
          <p:cNvSpPr>
            <a:spLocks noGrp="1"/>
          </p:cNvSpPr>
          <p:nvPr>
            <p:ph idx="1"/>
          </p:nvPr>
        </p:nvSpPr>
        <p:spPr/>
        <p:txBody>
          <a:bodyPr/>
          <a:lstStyle/>
          <a:p>
            <a:r>
              <a:rPr lang="en-US" dirty="0"/>
              <a:t>To explore adolescent psychiatric inpatients’ perceptions, emotional reactions and needs during the first wave of the COVID-19 pandemic</a:t>
            </a:r>
            <a:endParaRPr lang="el-GR" dirty="0"/>
          </a:p>
        </p:txBody>
      </p:sp>
    </p:spTree>
    <p:extLst>
      <p:ext uri="{BB962C8B-B14F-4D97-AF65-F5344CB8AC3E}">
        <p14:creationId xmlns:p14="http://schemas.microsoft.com/office/powerpoint/2010/main" val="305127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643F7C-18A5-FC40-8D18-0DBA502AA12F}"/>
              </a:ext>
            </a:extLst>
          </p:cNvPr>
          <p:cNvSpPr>
            <a:spLocks noGrp="1"/>
          </p:cNvSpPr>
          <p:nvPr>
            <p:ph type="title"/>
          </p:nvPr>
        </p:nvSpPr>
        <p:spPr/>
        <p:txBody>
          <a:bodyPr/>
          <a:lstStyle/>
          <a:p>
            <a:r>
              <a:rPr lang="en-US" dirty="0"/>
              <a:t>Methods</a:t>
            </a:r>
            <a:endParaRPr lang="el-GR" dirty="0"/>
          </a:p>
        </p:txBody>
      </p:sp>
      <p:sp>
        <p:nvSpPr>
          <p:cNvPr id="3" name="Θέση περιεχομένου 2">
            <a:extLst>
              <a:ext uri="{FF2B5EF4-FFF2-40B4-BE49-F238E27FC236}">
                <a16:creationId xmlns:a16="http://schemas.microsoft.com/office/drawing/2014/main" id="{9455BF5A-6162-7042-B513-656EAD96E344}"/>
              </a:ext>
            </a:extLst>
          </p:cNvPr>
          <p:cNvSpPr>
            <a:spLocks noGrp="1"/>
          </p:cNvSpPr>
          <p:nvPr>
            <p:ph idx="1"/>
          </p:nvPr>
        </p:nvSpPr>
        <p:spPr/>
        <p:txBody>
          <a:bodyPr>
            <a:normAutofit/>
          </a:bodyPr>
          <a:lstStyle/>
          <a:p>
            <a:r>
              <a:rPr lang="en-US" dirty="0"/>
              <a:t>Individual in-depth interviews were conducted with nine psychiatric inpatients aged 12–17 years</a:t>
            </a:r>
          </a:p>
          <a:p>
            <a:r>
              <a:rPr lang="en-US" dirty="0"/>
              <a:t>Through open-ended questions, interviewers initiated five themes:</a:t>
            </a:r>
          </a:p>
          <a:p>
            <a:pPr lvl="1"/>
            <a:r>
              <a:rPr lang="en-US" dirty="0"/>
              <a:t>knowledge about coronavirus pandemic</a:t>
            </a:r>
          </a:p>
          <a:p>
            <a:pPr lvl="1"/>
            <a:r>
              <a:rPr lang="en-US" dirty="0"/>
              <a:t>changes in everyday routine</a:t>
            </a:r>
          </a:p>
          <a:p>
            <a:pPr lvl="1"/>
            <a:r>
              <a:rPr lang="en-US" dirty="0"/>
              <a:t>feelings</a:t>
            </a:r>
          </a:p>
          <a:p>
            <a:pPr lvl="1"/>
            <a:r>
              <a:rPr lang="en-US" dirty="0"/>
              <a:t>positive thoughts and behaviors</a:t>
            </a:r>
          </a:p>
          <a:p>
            <a:pPr lvl="1"/>
            <a:r>
              <a:rPr lang="en-US" dirty="0"/>
              <a:t>how the social environment can help adolescents deal with the situation</a:t>
            </a:r>
          </a:p>
          <a:p>
            <a:r>
              <a:rPr lang="en-US" dirty="0"/>
              <a:t>A thematic analysis was conducted using line-by-line open coding</a:t>
            </a:r>
            <a:endParaRPr lang="el-GR" dirty="0"/>
          </a:p>
        </p:txBody>
      </p:sp>
    </p:spTree>
    <p:extLst>
      <p:ext uri="{BB962C8B-B14F-4D97-AF65-F5344CB8AC3E}">
        <p14:creationId xmlns:p14="http://schemas.microsoft.com/office/powerpoint/2010/main" val="251773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D73D3A-A718-0542-926B-A3992310DEF7}"/>
              </a:ext>
            </a:extLst>
          </p:cNvPr>
          <p:cNvSpPr>
            <a:spLocks noGrp="1"/>
          </p:cNvSpPr>
          <p:nvPr>
            <p:ph type="title"/>
          </p:nvPr>
        </p:nvSpPr>
        <p:spPr/>
        <p:txBody>
          <a:bodyPr>
            <a:normAutofit/>
          </a:bodyPr>
          <a:lstStyle/>
          <a:p>
            <a:r>
              <a:rPr lang="en-US" dirty="0"/>
              <a:t>Knowledge about the coronavirus pandemic</a:t>
            </a:r>
            <a:br>
              <a:rPr lang="en-US" dirty="0"/>
            </a:br>
            <a:r>
              <a:rPr lang="en-US" sz="2800" b="1" dirty="0">
                <a:latin typeface="+mn-lt"/>
              </a:rPr>
              <a:t>Information about the nature of the coronavirus</a:t>
            </a:r>
            <a:endParaRPr lang="el-GR" sz="2800" b="1" dirty="0">
              <a:latin typeface="+mn-lt"/>
            </a:endParaRPr>
          </a:p>
        </p:txBody>
      </p:sp>
      <p:sp>
        <p:nvSpPr>
          <p:cNvPr id="3" name="Θέση περιεχομένου 2">
            <a:extLst>
              <a:ext uri="{FF2B5EF4-FFF2-40B4-BE49-F238E27FC236}">
                <a16:creationId xmlns:a16="http://schemas.microsoft.com/office/drawing/2014/main" id="{B4B3583B-57A9-D74B-99EE-47367D5BA744}"/>
              </a:ext>
            </a:extLst>
          </p:cNvPr>
          <p:cNvSpPr>
            <a:spLocks noGrp="1"/>
          </p:cNvSpPr>
          <p:nvPr>
            <p:ph idx="1"/>
          </p:nvPr>
        </p:nvSpPr>
        <p:spPr/>
        <p:txBody>
          <a:bodyPr/>
          <a:lstStyle/>
          <a:p>
            <a:r>
              <a:rPr lang="en-US" sz="2400" i="1" dirty="0"/>
              <a:t>many people have died from all this … the older ones can easily die…</a:t>
            </a:r>
            <a:r>
              <a:rPr lang="en-US" sz="2400" dirty="0"/>
              <a:t> (Participant 1)</a:t>
            </a:r>
          </a:p>
          <a:p>
            <a:r>
              <a:rPr lang="en-US" sz="2400" i="1" dirty="0"/>
              <a:t>others go through it a little heavily, others more lightly … I know that mostly older people get sick … children fortunately go through it very lightly … because, unfortunately, it is very easily transmitted by children to adults mainly</a:t>
            </a:r>
            <a:r>
              <a:rPr lang="en-US" sz="2400" dirty="0"/>
              <a:t> (Participant 8)</a:t>
            </a:r>
          </a:p>
          <a:p>
            <a:pPr marL="0" indent="0">
              <a:buNone/>
            </a:pPr>
            <a:endParaRPr lang="el-GR" dirty="0"/>
          </a:p>
        </p:txBody>
      </p:sp>
    </p:spTree>
    <p:extLst>
      <p:ext uri="{BB962C8B-B14F-4D97-AF65-F5344CB8AC3E}">
        <p14:creationId xmlns:p14="http://schemas.microsoft.com/office/powerpoint/2010/main" val="259602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F4D676-A84A-D74E-9EA7-7F13E90EAAA4}"/>
              </a:ext>
            </a:extLst>
          </p:cNvPr>
          <p:cNvSpPr>
            <a:spLocks noGrp="1"/>
          </p:cNvSpPr>
          <p:nvPr>
            <p:ph type="title"/>
          </p:nvPr>
        </p:nvSpPr>
        <p:spPr/>
        <p:txBody>
          <a:bodyPr>
            <a:normAutofit/>
          </a:bodyPr>
          <a:lstStyle/>
          <a:p>
            <a:r>
              <a:rPr lang="en-US" dirty="0">
                <a:solidFill>
                  <a:prstClr val="black"/>
                </a:solidFill>
              </a:rPr>
              <a:t>Knowledge about the coronavirus pandemic</a:t>
            </a:r>
            <a:br>
              <a:rPr lang="en-US" dirty="0">
                <a:solidFill>
                  <a:prstClr val="black"/>
                </a:solidFill>
              </a:rPr>
            </a:br>
            <a:r>
              <a:rPr lang="en-US" sz="2800" b="1" dirty="0">
                <a:solidFill>
                  <a:prstClr val="black"/>
                </a:solidFill>
                <a:latin typeface="Calibri" panose="020F0502020204030204"/>
              </a:rPr>
              <a:t>Combating coronavirus pandemic</a:t>
            </a:r>
            <a:endParaRPr lang="el-GR" dirty="0"/>
          </a:p>
        </p:txBody>
      </p:sp>
      <p:sp>
        <p:nvSpPr>
          <p:cNvPr id="3" name="Θέση περιεχομένου 2">
            <a:extLst>
              <a:ext uri="{FF2B5EF4-FFF2-40B4-BE49-F238E27FC236}">
                <a16:creationId xmlns:a16="http://schemas.microsoft.com/office/drawing/2014/main" id="{19094770-D139-9440-BA00-81B03B67C899}"/>
              </a:ext>
            </a:extLst>
          </p:cNvPr>
          <p:cNvSpPr>
            <a:spLocks noGrp="1"/>
          </p:cNvSpPr>
          <p:nvPr>
            <p:ph idx="1"/>
          </p:nvPr>
        </p:nvSpPr>
        <p:spPr/>
        <p:txBody>
          <a:bodyPr>
            <a:normAutofit/>
          </a:bodyPr>
          <a:lstStyle/>
          <a:p>
            <a:r>
              <a:rPr lang="en-US" sz="2400" i="1" dirty="0"/>
              <a:t>In Greece we have handled it quite well, so things are better than in other countries that have been hit harder than us</a:t>
            </a:r>
            <a:r>
              <a:rPr lang="en-US" sz="2400" dirty="0"/>
              <a:t> (Participant 1)</a:t>
            </a:r>
          </a:p>
          <a:p>
            <a:r>
              <a:rPr lang="en-US" sz="2400" i="1" dirty="0"/>
              <a:t>… unfortunately, it has not yet been found, at least to the best of my knowledge, either a drug or a vaccine or anything else … we hope to find a vaccine</a:t>
            </a:r>
            <a:r>
              <a:rPr lang="en-US" sz="2400" dirty="0"/>
              <a:t> (Participant 2)</a:t>
            </a:r>
          </a:p>
        </p:txBody>
      </p:sp>
    </p:spTree>
    <p:extLst>
      <p:ext uri="{BB962C8B-B14F-4D97-AF65-F5344CB8AC3E}">
        <p14:creationId xmlns:p14="http://schemas.microsoft.com/office/powerpoint/2010/main" val="1397429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20C434-E17E-AF46-819C-AEB6AF0F51D1}"/>
              </a:ext>
            </a:extLst>
          </p:cNvPr>
          <p:cNvSpPr>
            <a:spLocks noGrp="1"/>
          </p:cNvSpPr>
          <p:nvPr>
            <p:ph type="title"/>
          </p:nvPr>
        </p:nvSpPr>
        <p:spPr/>
        <p:txBody>
          <a:bodyPr/>
          <a:lstStyle/>
          <a:p>
            <a:r>
              <a:rPr lang="en-US" dirty="0">
                <a:solidFill>
                  <a:prstClr val="black"/>
                </a:solidFill>
              </a:rPr>
              <a:t>Knowledge about the coronavirus pandemic</a:t>
            </a:r>
            <a:br>
              <a:rPr lang="en-US" dirty="0">
                <a:solidFill>
                  <a:prstClr val="black"/>
                </a:solidFill>
              </a:rPr>
            </a:br>
            <a:r>
              <a:rPr lang="en-US" sz="2800" b="1" dirty="0">
                <a:solidFill>
                  <a:prstClr val="black"/>
                </a:solidFill>
                <a:latin typeface="Calibri" panose="020F0502020204030204"/>
              </a:rPr>
              <a:t>Psychosocial aftermath</a:t>
            </a:r>
            <a:endParaRPr lang="el-GR" dirty="0"/>
          </a:p>
        </p:txBody>
      </p:sp>
      <p:sp>
        <p:nvSpPr>
          <p:cNvPr id="3" name="Θέση περιεχομένου 2">
            <a:extLst>
              <a:ext uri="{FF2B5EF4-FFF2-40B4-BE49-F238E27FC236}">
                <a16:creationId xmlns:a16="http://schemas.microsoft.com/office/drawing/2014/main" id="{EDE54823-81F9-0844-82C5-1B48753ECED5}"/>
              </a:ext>
            </a:extLst>
          </p:cNvPr>
          <p:cNvSpPr>
            <a:spLocks noGrp="1"/>
          </p:cNvSpPr>
          <p:nvPr>
            <p:ph idx="1"/>
          </p:nvPr>
        </p:nvSpPr>
        <p:spPr/>
        <p:txBody>
          <a:bodyPr>
            <a:normAutofit/>
          </a:bodyPr>
          <a:lstStyle/>
          <a:p>
            <a:r>
              <a:rPr lang="en-US" sz="2400" i="1" dirty="0"/>
              <a:t>The (infected) are afraid of the pandemic and feel anxiety, isolation ... they can't see their loved ones ... even their friends, their relatives... Very sad indeed</a:t>
            </a:r>
            <a:r>
              <a:rPr lang="en-US" sz="2400" dirty="0"/>
              <a:t> (Participant 9)</a:t>
            </a:r>
            <a:endParaRPr lang="el-GR" sz="2400" dirty="0"/>
          </a:p>
        </p:txBody>
      </p:sp>
    </p:spTree>
    <p:extLst>
      <p:ext uri="{BB962C8B-B14F-4D97-AF65-F5344CB8AC3E}">
        <p14:creationId xmlns:p14="http://schemas.microsoft.com/office/powerpoint/2010/main" val="292650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E931F8-971B-5B46-A4FD-5C170FA320E8}"/>
              </a:ext>
            </a:extLst>
          </p:cNvPr>
          <p:cNvSpPr>
            <a:spLocks noGrp="1"/>
          </p:cNvSpPr>
          <p:nvPr>
            <p:ph type="title"/>
          </p:nvPr>
        </p:nvSpPr>
        <p:spPr/>
        <p:txBody>
          <a:bodyPr/>
          <a:lstStyle/>
          <a:p>
            <a:r>
              <a:rPr lang="en-US" dirty="0"/>
              <a:t>Changes in everyday life</a:t>
            </a:r>
            <a:br>
              <a:rPr lang="en-US" dirty="0"/>
            </a:br>
            <a:r>
              <a:rPr lang="en-US" sz="2800" b="1" dirty="0">
                <a:solidFill>
                  <a:prstClr val="black"/>
                </a:solidFill>
                <a:latin typeface="Calibri" panose="020F0502020204030204"/>
              </a:rPr>
              <a:t>Positive changes</a:t>
            </a:r>
            <a:endParaRPr lang="el-GR" dirty="0"/>
          </a:p>
        </p:txBody>
      </p:sp>
      <p:sp>
        <p:nvSpPr>
          <p:cNvPr id="3" name="Θέση περιεχομένου 2">
            <a:extLst>
              <a:ext uri="{FF2B5EF4-FFF2-40B4-BE49-F238E27FC236}">
                <a16:creationId xmlns:a16="http://schemas.microsoft.com/office/drawing/2014/main" id="{B0DF87A0-4AB9-7C48-B99E-676851608D1C}"/>
              </a:ext>
            </a:extLst>
          </p:cNvPr>
          <p:cNvSpPr>
            <a:spLocks noGrp="1"/>
          </p:cNvSpPr>
          <p:nvPr>
            <p:ph idx="1"/>
          </p:nvPr>
        </p:nvSpPr>
        <p:spPr/>
        <p:txBody>
          <a:bodyPr>
            <a:normAutofit/>
          </a:bodyPr>
          <a:lstStyle/>
          <a:p>
            <a:r>
              <a:rPr lang="en-US" sz="2400" i="1" dirty="0"/>
              <a:t>... unless we consider the general condition worldwide, the strict measures that each country has taken... I understand these measures that have been taken and I believe all this is happening for our own good, so I comply with them like any other citizen … and I believe that all this will pass, and we will continue our daily routine as before...</a:t>
            </a:r>
            <a:r>
              <a:rPr lang="en-US" sz="2400" dirty="0"/>
              <a:t>(Participant 2)</a:t>
            </a:r>
          </a:p>
          <a:p>
            <a:r>
              <a:rPr lang="en-US" sz="2400" i="1" dirty="0"/>
              <a:t>... so, we are all together again... it’s been a long time since we’d all been together like that... it was an opportunity to spend some time together...</a:t>
            </a:r>
            <a:r>
              <a:rPr lang="en-US" sz="2400" dirty="0"/>
              <a:t> (Participant 1)</a:t>
            </a:r>
            <a:endParaRPr lang="el-GR" sz="2400" dirty="0"/>
          </a:p>
        </p:txBody>
      </p:sp>
    </p:spTree>
    <p:extLst>
      <p:ext uri="{BB962C8B-B14F-4D97-AF65-F5344CB8AC3E}">
        <p14:creationId xmlns:p14="http://schemas.microsoft.com/office/powerpoint/2010/main" val="363975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DD63A-EDFA-C842-B2FA-A9D9639B4E6E}"/>
              </a:ext>
            </a:extLst>
          </p:cNvPr>
          <p:cNvSpPr>
            <a:spLocks noGrp="1"/>
          </p:cNvSpPr>
          <p:nvPr>
            <p:ph type="title"/>
          </p:nvPr>
        </p:nvSpPr>
        <p:spPr/>
        <p:txBody>
          <a:bodyPr/>
          <a:lstStyle/>
          <a:p>
            <a:r>
              <a:rPr lang="en-US" dirty="0"/>
              <a:t>Changes in everyday life</a:t>
            </a:r>
            <a:br>
              <a:rPr lang="en-US" dirty="0"/>
            </a:br>
            <a:r>
              <a:rPr lang="en-US" sz="2800" b="1" dirty="0">
                <a:solidFill>
                  <a:prstClr val="black"/>
                </a:solidFill>
                <a:latin typeface="Calibri" panose="020F0502020204030204"/>
              </a:rPr>
              <a:t>Negative changes</a:t>
            </a:r>
            <a:endParaRPr lang="el-GR" dirty="0"/>
          </a:p>
        </p:txBody>
      </p:sp>
      <p:sp>
        <p:nvSpPr>
          <p:cNvPr id="3" name="Θέση περιεχομένου 2">
            <a:extLst>
              <a:ext uri="{FF2B5EF4-FFF2-40B4-BE49-F238E27FC236}">
                <a16:creationId xmlns:a16="http://schemas.microsoft.com/office/drawing/2014/main" id="{C001C6C9-46E0-6F44-B71D-B86955E10FDA}"/>
              </a:ext>
            </a:extLst>
          </p:cNvPr>
          <p:cNvSpPr>
            <a:spLocks noGrp="1"/>
          </p:cNvSpPr>
          <p:nvPr>
            <p:ph idx="1"/>
          </p:nvPr>
        </p:nvSpPr>
        <p:spPr/>
        <p:txBody>
          <a:bodyPr>
            <a:normAutofit/>
          </a:bodyPr>
          <a:lstStyle/>
          <a:p>
            <a:r>
              <a:rPr lang="en-US" sz="2400" dirty="0"/>
              <a:t>.. I cannot meet my loved ones in person... (Participant 1)</a:t>
            </a:r>
          </a:p>
          <a:p>
            <a:r>
              <a:rPr lang="en-US" sz="2400" i="1" dirty="0"/>
              <a:t>... there can sometimes be disagreements or fights about many issues...</a:t>
            </a:r>
            <a:r>
              <a:rPr lang="en-US" sz="2400" dirty="0"/>
              <a:t> (Participant 1)</a:t>
            </a:r>
          </a:p>
          <a:p>
            <a:r>
              <a:rPr lang="en-US" sz="2400" i="1" dirty="0"/>
              <a:t>... obviously I can't go out whenever I want to</a:t>
            </a:r>
            <a:r>
              <a:rPr lang="en-US" sz="2400" dirty="0"/>
              <a:t> (Participant 1)</a:t>
            </a:r>
          </a:p>
          <a:p>
            <a:r>
              <a:rPr lang="en-US" sz="2400" i="1" dirty="0"/>
              <a:t>… we can only go out when... for some important reason... and still one person at a time...</a:t>
            </a:r>
            <a:r>
              <a:rPr lang="en-US" sz="2400" dirty="0"/>
              <a:t>(Participant 2)</a:t>
            </a:r>
          </a:p>
          <a:p>
            <a:r>
              <a:rPr lang="en-US" sz="2400" i="1" dirty="0"/>
              <a:t>... we must send a text message if we need to go out...</a:t>
            </a:r>
            <a:r>
              <a:rPr lang="en-US" sz="2400" dirty="0"/>
              <a:t> (Participant 6)</a:t>
            </a:r>
          </a:p>
          <a:p>
            <a:r>
              <a:rPr lang="en-US" sz="2400" i="1" dirty="0"/>
              <a:t>We must be within distance from each other, we don't hug each other too much …</a:t>
            </a:r>
            <a:r>
              <a:rPr lang="en-US" sz="2400" dirty="0"/>
              <a:t>(Participant 3)</a:t>
            </a:r>
            <a:endParaRPr lang="el-GR" sz="2400" dirty="0"/>
          </a:p>
        </p:txBody>
      </p:sp>
    </p:spTree>
    <p:extLst>
      <p:ext uri="{BB962C8B-B14F-4D97-AF65-F5344CB8AC3E}">
        <p14:creationId xmlns:p14="http://schemas.microsoft.com/office/powerpoint/2010/main" val="23037212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12223</TotalTime>
  <Words>1997</Words>
  <Application>Microsoft Macintosh PowerPoint</Application>
  <PresentationFormat>Ευρεία οθόνη</PresentationFormat>
  <Paragraphs>101</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Calibri Light</vt:lpstr>
      <vt:lpstr>Θέμα του Office</vt:lpstr>
      <vt:lpstr>Perceptions, emotional reactions and needs of adolescent psychiatric inpatients during the COVID-19 pandemic</vt:lpstr>
      <vt:lpstr>Background</vt:lpstr>
      <vt:lpstr>Aims</vt:lpstr>
      <vt:lpstr>Methods</vt:lpstr>
      <vt:lpstr>Knowledge about the coronavirus pandemic Information about the nature of the coronavirus</vt:lpstr>
      <vt:lpstr>Knowledge about the coronavirus pandemic Combating coronavirus pandemic</vt:lpstr>
      <vt:lpstr>Knowledge about the coronavirus pandemic Psychosocial aftermath</vt:lpstr>
      <vt:lpstr>Changes in everyday life Positive changes</vt:lpstr>
      <vt:lpstr>Changes in everyday life Negative changes</vt:lpstr>
      <vt:lpstr>Feelings about the pandemic Negative feelings 1</vt:lpstr>
      <vt:lpstr>Feelings about the pandemic Negative feelings 2</vt:lpstr>
      <vt:lpstr>Feelings about the pandemic Negative feelings 3</vt:lpstr>
      <vt:lpstr>Feelings about the pandemic Negative feelings 4</vt:lpstr>
      <vt:lpstr>Feelings about the pandemic Positive feelings</vt:lpstr>
      <vt:lpstr>Helpful thoughts</vt:lpstr>
      <vt:lpstr>Helpful thoughts Trust in the authorities and in the community</vt:lpstr>
      <vt:lpstr>Helpful behaviors</vt:lpstr>
      <vt:lpstr>How the social environment can help Balanced health messaging</vt:lpstr>
      <vt:lpstr>How the social environment can help Balanced approach and mindset</vt:lpstr>
      <vt:lpstr>How the social environment can help Emotion regulation within the environment</vt:lpstr>
      <vt:lpstr>How the social environment can help Family’s positive emotional climate</vt:lpstr>
      <vt:lpstr>How the social environment can help Shared leisure time and distractions</vt:lpstr>
      <vt:lpstr>How the social environment can help Looking into the future</vt:lpstr>
      <vt:lpstr>How the social environment can help Compliance</vt:lpstr>
      <vt:lpstr>Conclusion</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Perceptions, emotional reactions and needs of adolescent psychiatric inpatients during the COVID-19 pandemic</dc:title>
  <dc:creator>George Giannakopoulos</dc:creator>
  <cp:lastModifiedBy>George Giannakopoulos</cp:lastModifiedBy>
  <cp:revision>4</cp:revision>
  <dcterms:created xsi:type="dcterms:W3CDTF">2021-09-18T06:23:15Z</dcterms:created>
  <dcterms:modified xsi:type="dcterms:W3CDTF">2021-09-26T18:49:49Z</dcterms:modified>
</cp:coreProperties>
</file>