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20"/>
  </p:notesMasterIdLst>
  <p:sldIdLst>
    <p:sldId id="256" r:id="rId2"/>
    <p:sldId id="302" r:id="rId3"/>
    <p:sldId id="314" r:id="rId4"/>
    <p:sldId id="313" r:id="rId5"/>
    <p:sldId id="283" r:id="rId6"/>
    <p:sldId id="269" r:id="rId7"/>
    <p:sldId id="289" r:id="rId8"/>
    <p:sldId id="316" r:id="rId9"/>
    <p:sldId id="318" r:id="rId10"/>
    <p:sldId id="295" r:id="rId11"/>
    <p:sldId id="294" r:id="rId12"/>
    <p:sldId id="307" r:id="rId13"/>
    <p:sldId id="293" r:id="rId14"/>
    <p:sldId id="308" r:id="rId15"/>
    <p:sldId id="309" r:id="rId16"/>
    <p:sldId id="310" r:id="rId17"/>
    <p:sldId id="320"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78604" autoAdjust="0"/>
  </p:normalViewPr>
  <p:slideViewPr>
    <p:cSldViewPr snapToGrid="0">
      <p:cViewPr varScale="1">
        <p:scale>
          <a:sx n="86" d="100"/>
          <a:sy n="86" d="100"/>
        </p:scale>
        <p:origin x="84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238940-B607-4EE4-A7DD-2781E20117D0}" type="datetimeFigureOut">
              <a:rPr lang="el-GR" smtClean="0"/>
              <a:t>14/10/2021</a:t>
            </a:fld>
            <a:endParaRPr lang="el-GR"/>
          </a:p>
        </p:txBody>
      </p:sp>
      <p:sp>
        <p:nvSpPr>
          <p:cNvPr id="4" name="Θέση εικόνας διαφάνειας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E55F9-C422-4326-B9E0-B261CDB29483}" type="slidenum">
              <a:rPr lang="el-GR" smtClean="0"/>
              <a:t>‹#›</a:t>
            </a:fld>
            <a:endParaRPr lang="el-GR"/>
          </a:p>
        </p:txBody>
      </p:sp>
    </p:spTree>
    <p:extLst>
      <p:ext uri="{BB962C8B-B14F-4D97-AF65-F5344CB8AC3E}">
        <p14:creationId xmlns:p14="http://schemas.microsoft.com/office/powerpoint/2010/main" val="122556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27E55F9-C422-4326-B9E0-B261CDB29483}" type="slidenum">
              <a:rPr lang="el-GR" smtClean="0"/>
              <a:t>7</a:t>
            </a:fld>
            <a:endParaRPr lang="el-GR"/>
          </a:p>
        </p:txBody>
      </p:sp>
    </p:spTree>
    <p:extLst>
      <p:ext uri="{BB962C8B-B14F-4D97-AF65-F5344CB8AC3E}">
        <p14:creationId xmlns:p14="http://schemas.microsoft.com/office/powerpoint/2010/main" val="197316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627E55F9-C422-4326-B9E0-B261CDB29483}" type="slidenum">
              <a:rPr lang="el-GR" smtClean="0"/>
              <a:t>8</a:t>
            </a:fld>
            <a:endParaRPr lang="el-GR"/>
          </a:p>
        </p:txBody>
      </p:sp>
    </p:spTree>
    <p:extLst>
      <p:ext uri="{BB962C8B-B14F-4D97-AF65-F5344CB8AC3E}">
        <p14:creationId xmlns:p14="http://schemas.microsoft.com/office/powerpoint/2010/main" val="3061994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627E55F9-C422-4326-B9E0-B261CDB29483}" type="slidenum">
              <a:rPr lang="el-GR" smtClean="0"/>
              <a:t>14</a:t>
            </a:fld>
            <a:endParaRPr lang="el-GR"/>
          </a:p>
        </p:txBody>
      </p:sp>
    </p:spTree>
    <p:extLst>
      <p:ext uri="{BB962C8B-B14F-4D97-AF65-F5344CB8AC3E}">
        <p14:creationId xmlns:p14="http://schemas.microsoft.com/office/powerpoint/2010/main" val="1790630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l-GR"/>
              <a:t>Στυλ κύριου τίτλου</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1FA3F48C-C7C6-4055-9F49-3777875E72AE}"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l-GR"/>
              <a:t>Στυλ κύριου τίτλου</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9D6E9DEC-419B-4CC5-A080-3B06BD5A8291}"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l-GR"/>
              <a:t>Στυλ κύριου τίτλου</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30578ACC-22D6-47C1-A373-4FD133E34F3C}"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CE99F462-093F-4566-844B-4C71F2739DA5}" type="datetimeFigureOut">
              <a:rPr lang="en-US" smtClean="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E9DEC-419B-4CC5-A080-3B06BD5A8291}" type="datetimeFigureOut">
              <a:rPr lang="en-US" smtClean="0"/>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l-GR"/>
              <a:t>Στυλ κύριου τίτλου</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E331444B-B92B-4E27-8C94-BB93EAF5CB18}"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363EFA5E-FA76-400D-B3DC-F0BA90E6D107}"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9D6E9DEC-419B-4CC5-A080-3B06BD5A8291}" type="datetimeFigureOut">
              <a:rPr lang="en-US" smtClean="0"/>
              <a:t>10/14/2021</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4ED399-60B8-49F3-84A6-04A64AE736BA}"/>
              </a:ext>
            </a:extLst>
          </p:cNvPr>
          <p:cNvSpPr>
            <a:spLocks noGrp="1"/>
          </p:cNvSpPr>
          <p:nvPr>
            <p:ph type="ctrTitle"/>
          </p:nvPr>
        </p:nvSpPr>
        <p:spPr>
          <a:xfrm>
            <a:off x="111317" y="1065477"/>
            <a:ext cx="11903104" cy="1789042"/>
          </a:xfrm>
        </p:spPr>
        <p:txBody>
          <a:bodyPr/>
          <a:lstStyle/>
          <a:p>
            <a:pPr algn="ctr"/>
            <a:r>
              <a:rPr lang="en-US" sz="3600" b="1" dirty="0">
                <a:latin typeface="Comic Sans MS" pitchFamily="66" charset="0"/>
              </a:rPr>
              <a:t>COVID-19</a:t>
            </a:r>
            <a:r>
              <a:rPr lang="el-GR" sz="3600" b="1" dirty="0">
                <a:latin typeface="Comic Sans MS" pitchFamily="66" charset="0"/>
              </a:rPr>
              <a:t> </a:t>
            </a:r>
            <a:r>
              <a:rPr lang="en-US" sz="3600" b="1" dirty="0">
                <a:latin typeface="Comic Sans MS" pitchFamily="66" charset="0"/>
              </a:rPr>
              <a:t>PANDEMIC AND IMPACT ON CHILDREN’S/ADOLESCENTS’ MENTAL HEALTH</a:t>
            </a:r>
            <a:r>
              <a:rPr lang="el-GR" sz="3600" b="1" dirty="0">
                <a:latin typeface="Comic Sans MS" pitchFamily="66" charset="0"/>
              </a:rPr>
              <a:t> </a:t>
            </a:r>
          </a:p>
        </p:txBody>
      </p:sp>
      <p:sp>
        <p:nvSpPr>
          <p:cNvPr id="3" name="Υπότιτλος 2">
            <a:extLst>
              <a:ext uri="{FF2B5EF4-FFF2-40B4-BE49-F238E27FC236}">
                <a16:creationId xmlns:a16="http://schemas.microsoft.com/office/drawing/2014/main" id="{F522E087-CE41-469C-80C5-763D681C0F4F}"/>
              </a:ext>
            </a:extLst>
          </p:cNvPr>
          <p:cNvSpPr>
            <a:spLocks noGrp="1"/>
          </p:cNvSpPr>
          <p:nvPr>
            <p:ph type="subTitle" idx="1"/>
          </p:nvPr>
        </p:nvSpPr>
        <p:spPr>
          <a:xfrm>
            <a:off x="336331" y="3741683"/>
            <a:ext cx="11508828" cy="2604254"/>
          </a:xfrm>
        </p:spPr>
        <p:txBody>
          <a:bodyPr>
            <a:normAutofit/>
          </a:bodyPr>
          <a:lstStyle/>
          <a:p>
            <a:pPr algn="ctr"/>
            <a:r>
              <a:rPr lang="en-US" altLang="el-GR" sz="2800" b="1" dirty="0">
                <a:latin typeface="Comic Sans MS" pitchFamily="66" charset="0"/>
              </a:rPr>
              <a:t>Prof. G. KOLAITIS</a:t>
            </a:r>
            <a:endParaRPr lang="el-GR" altLang="el-GR" sz="2800" b="1" dirty="0">
              <a:latin typeface="Comic Sans MS" pitchFamily="66" charset="0"/>
            </a:endParaRPr>
          </a:p>
          <a:p>
            <a:pPr algn="ctr"/>
            <a:r>
              <a:rPr lang="en-US" altLang="el-GR" sz="2800" b="1" dirty="0">
                <a:latin typeface="Comic Sans MS" pitchFamily="66" charset="0"/>
              </a:rPr>
              <a:t>Head, Department of Child Psychiatry, </a:t>
            </a:r>
          </a:p>
          <a:p>
            <a:pPr algn="ctr"/>
            <a:r>
              <a:rPr lang="en-US" altLang="el-GR" sz="2800" b="1" dirty="0">
                <a:latin typeface="Comic Sans MS" pitchFamily="66" charset="0"/>
              </a:rPr>
              <a:t>“</a:t>
            </a:r>
            <a:r>
              <a:rPr lang="en-US" altLang="el-GR" sz="2800" b="1" dirty="0" err="1">
                <a:latin typeface="Comic Sans MS" pitchFamily="66" charset="0"/>
              </a:rPr>
              <a:t>Aghia</a:t>
            </a:r>
            <a:r>
              <a:rPr lang="en-US" altLang="el-GR" sz="2800" b="1" dirty="0">
                <a:latin typeface="Comic Sans MS" pitchFamily="66" charset="0"/>
              </a:rPr>
              <a:t> Sophia” Children’s Hospital</a:t>
            </a:r>
            <a:endParaRPr lang="el-GR" altLang="el-GR" sz="2800" b="1" dirty="0">
              <a:latin typeface="Comic Sans MS" pitchFamily="66" charset="0"/>
            </a:endParaRPr>
          </a:p>
          <a:p>
            <a:pPr algn="ctr"/>
            <a:r>
              <a:rPr lang="en-US" altLang="el-GR" sz="2800" b="1" dirty="0">
                <a:latin typeface="Comic Sans MS" pitchFamily="66" charset="0"/>
              </a:rPr>
              <a:t>School of Medicine, National and </a:t>
            </a:r>
            <a:r>
              <a:rPr lang="en-US" altLang="el-GR" sz="2800" b="1" dirty="0" err="1">
                <a:latin typeface="Comic Sans MS" pitchFamily="66" charset="0"/>
              </a:rPr>
              <a:t>Kapodistrian</a:t>
            </a:r>
            <a:r>
              <a:rPr lang="en-US" altLang="el-GR" sz="2800" b="1" dirty="0">
                <a:latin typeface="Comic Sans MS" pitchFamily="66" charset="0"/>
              </a:rPr>
              <a:t> University, Athens, Greece</a:t>
            </a:r>
            <a:endParaRPr lang="el-GR" altLang="el-GR" sz="2800" b="1" dirty="0">
              <a:latin typeface="Comic Sans MS" pitchFamily="66" charset="0"/>
            </a:endParaRPr>
          </a:p>
          <a:p>
            <a:endParaRPr lang="el-GR" sz="2800" dirty="0">
              <a:latin typeface="Comic Sans MS" pitchFamily="66" charset="0"/>
            </a:endParaRPr>
          </a:p>
        </p:txBody>
      </p:sp>
    </p:spTree>
    <p:extLst>
      <p:ext uri="{BB962C8B-B14F-4D97-AF65-F5344CB8AC3E}">
        <p14:creationId xmlns:p14="http://schemas.microsoft.com/office/powerpoint/2010/main" val="1252671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4AE8A5-541D-46A2-A0F5-2CE83BCAE9F7}"/>
              </a:ext>
            </a:extLst>
          </p:cNvPr>
          <p:cNvSpPr>
            <a:spLocks noGrp="1"/>
          </p:cNvSpPr>
          <p:nvPr>
            <p:ph type="title"/>
          </p:nvPr>
        </p:nvSpPr>
        <p:spPr>
          <a:xfrm>
            <a:off x="609600" y="533400"/>
            <a:ext cx="10972800" cy="1305910"/>
          </a:xfrm>
        </p:spPr>
        <p:txBody>
          <a:bodyPr/>
          <a:lstStyle/>
          <a:p>
            <a:pPr algn="ctr"/>
            <a:r>
              <a:rPr lang="en-US" b="1" dirty="0">
                <a:latin typeface="Comic Sans MS" pitchFamily="66" charset="0"/>
              </a:rPr>
              <a:t>OUR STUDY: Aims</a:t>
            </a:r>
            <a:endParaRPr lang="el-GR" b="1" dirty="0">
              <a:latin typeface="Comic Sans MS" pitchFamily="66" charset="0"/>
            </a:endParaRPr>
          </a:p>
        </p:txBody>
      </p:sp>
      <p:sp>
        <p:nvSpPr>
          <p:cNvPr id="3" name="Θέση περιεχομένου 2">
            <a:extLst>
              <a:ext uri="{FF2B5EF4-FFF2-40B4-BE49-F238E27FC236}">
                <a16:creationId xmlns:a16="http://schemas.microsoft.com/office/drawing/2014/main" id="{EEBFEC39-3E2E-4F46-B498-334CCBF6C6B7}"/>
              </a:ext>
            </a:extLst>
          </p:cNvPr>
          <p:cNvSpPr>
            <a:spLocks noGrp="1"/>
          </p:cNvSpPr>
          <p:nvPr>
            <p:ph idx="1"/>
          </p:nvPr>
        </p:nvSpPr>
        <p:spPr>
          <a:xfrm>
            <a:off x="609600" y="1933903"/>
            <a:ext cx="10972800" cy="4543097"/>
          </a:xfrm>
        </p:spPr>
        <p:txBody>
          <a:bodyPr/>
          <a:lstStyle/>
          <a:p>
            <a:r>
              <a:rPr lang="en-US" sz="2800" dirty="0">
                <a:latin typeface="Comic Sans MS" pitchFamily="66" charset="0"/>
              </a:rPr>
              <a:t>Cross-sectional, on-line study</a:t>
            </a:r>
          </a:p>
          <a:p>
            <a:r>
              <a:rPr lang="en-US" sz="2800" dirty="0">
                <a:latin typeface="Comic Sans MS" pitchFamily="66" charset="0"/>
              </a:rPr>
              <a:t>Principal researchers: </a:t>
            </a:r>
            <a:r>
              <a:rPr lang="en-US" sz="2800" dirty="0" err="1">
                <a:latin typeface="Comic Sans MS" pitchFamily="66" charset="0"/>
              </a:rPr>
              <a:t>Zaravinos-Tsakos</a:t>
            </a:r>
            <a:r>
              <a:rPr lang="en-US" sz="2800" dirty="0">
                <a:latin typeface="Comic Sans MS" pitchFamily="66" charset="0"/>
              </a:rPr>
              <a:t> Ph, Giannakopoulos G and </a:t>
            </a:r>
            <a:r>
              <a:rPr lang="en-US" sz="2800" dirty="0" err="1">
                <a:latin typeface="Comic Sans MS" pitchFamily="66" charset="0"/>
              </a:rPr>
              <a:t>Kolaitis</a:t>
            </a:r>
            <a:r>
              <a:rPr lang="en-US" sz="2800" dirty="0">
                <a:latin typeface="Comic Sans MS" pitchFamily="66" charset="0"/>
              </a:rPr>
              <a:t> G</a:t>
            </a:r>
          </a:p>
          <a:p>
            <a:r>
              <a:rPr lang="en-US" sz="2800" dirty="0">
                <a:latin typeface="Comic Sans MS" pitchFamily="66" charset="0"/>
              </a:rPr>
              <a:t>Aims: To study children’s and adolescents’ (8-17y) mental health, health related quality of life in relation to their parents’  trauma, quality of life, and family functioning during the second wave of COVID-19 pandemic </a:t>
            </a:r>
            <a:endParaRPr lang="el-GR" sz="2800" dirty="0">
              <a:latin typeface="Comic Sans MS" pitchFamily="66" charset="0"/>
            </a:endParaRPr>
          </a:p>
          <a:p>
            <a:endParaRPr lang="el-GR" dirty="0"/>
          </a:p>
        </p:txBody>
      </p:sp>
    </p:spTree>
    <p:extLst>
      <p:ext uri="{BB962C8B-B14F-4D97-AF65-F5344CB8AC3E}">
        <p14:creationId xmlns:p14="http://schemas.microsoft.com/office/powerpoint/2010/main" val="3269678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B80A75-55F6-4FD2-8FAE-E2930A0A3ABB}"/>
              </a:ext>
            </a:extLst>
          </p:cNvPr>
          <p:cNvSpPr>
            <a:spLocks noGrp="1"/>
          </p:cNvSpPr>
          <p:nvPr>
            <p:ph type="title"/>
          </p:nvPr>
        </p:nvSpPr>
        <p:spPr>
          <a:xfrm>
            <a:off x="609600" y="533400"/>
            <a:ext cx="10972800" cy="1148255"/>
          </a:xfrm>
        </p:spPr>
        <p:txBody>
          <a:bodyPr>
            <a:normAutofit/>
          </a:bodyPr>
          <a:lstStyle/>
          <a:p>
            <a:pPr algn="ctr"/>
            <a:r>
              <a:rPr lang="en-US" sz="4400" b="1" dirty="0">
                <a:latin typeface="Comic Sans MS" pitchFamily="66" charset="0"/>
              </a:rPr>
              <a:t>OUR STUDY: Sample/Measures</a:t>
            </a:r>
            <a:endParaRPr lang="el-GR" sz="4400" b="1" dirty="0">
              <a:latin typeface="Comic Sans MS" pitchFamily="66" charset="0"/>
            </a:endParaRPr>
          </a:p>
        </p:txBody>
      </p:sp>
      <p:sp>
        <p:nvSpPr>
          <p:cNvPr id="3" name="Θέση περιεχομένου 2">
            <a:extLst>
              <a:ext uri="{FF2B5EF4-FFF2-40B4-BE49-F238E27FC236}">
                <a16:creationId xmlns:a16="http://schemas.microsoft.com/office/drawing/2014/main" id="{0E08A273-0AA6-4E34-9F35-E5B23B09F62F}"/>
              </a:ext>
            </a:extLst>
          </p:cNvPr>
          <p:cNvSpPr>
            <a:spLocks noGrp="1"/>
          </p:cNvSpPr>
          <p:nvPr>
            <p:ph idx="1"/>
          </p:nvPr>
        </p:nvSpPr>
        <p:spPr>
          <a:xfrm>
            <a:off x="421419" y="1786759"/>
            <a:ext cx="11298803" cy="4455015"/>
          </a:xfrm>
        </p:spPr>
        <p:txBody>
          <a:bodyPr>
            <a:normAutofit fontScale="92500"/>
          </a:bodyPr>
          <a:lstStyle/>
          <a:p>
            <a:r>
              <a:rPr lang="en-US" b="1" dirty="0">
                <a:latin typeface="Comic Sans MS" pitchFamily="66" charset="0"/>
              </a:rPr>
              <a:t>N=772</a:t>
            </a:r>
            <a:r>
              <a:rPr lang="en-US" dirty="0">
                <a:latin typeface="Comic Sans MS" pitchFamily="66" charset="0"/>
              </a:rPr>
              <a:t> (282 children, 490 adolescents)</a:t>
            </a:r>
            <a:r>
              <a:rPr lang="en-US" b="1" dirty="0">
                <a:latin typeface="Comic Sans MS" pitchFamily="66" charset="0"/>
              </a:rPr>
              <a:t> </a:t>
            </a:r>
            <a:r>
              <a:rPr lang="en-US" dirty="0">
                <a:latin typeface="Comic Sans MS" pitchFamily="66" charset="0"/>
              </a:rPr>
              <a:t>and their families</a:t>
            </a:r>
          </a:p>
          <a:p>
            <a:r>
              <a:rPr lang="en-US" dirty="0">
                <a:latin typeface="Comic Sans MS" pitchFamily="66" charset="0"/>
              </a:rPr>
              <a:t>Males=54.4%, mean age=11.83 (+/-2.72)</a:t>
            </a:r>
          </a:p>
          <a:p>
            <a:r>
              <a:rPr lang="en-US" b="1" dirty="0">
                <a:latin typeface="Comic Sans MS" pitchFamily="66" charset="0"/>
              </a:rPr>
              <a:t>COVID-19 Questionnaire</a:t>
            </a:r>
          </a:p>
          <a:p>
            <a:r>
              <a:rPr lang="en-US" b="1" dirty="0">
                <a:latin typeface="Comic Sans MS" pitchFamily="66" charset="0"/>
              </a:rPr>
              <a:t>Strengths and Difficulties Questionnaire (SDQ): </a:t>
            </a:r>
            <a:r>
              <a:rPr lang="en-US" dirty="0">
                <a:latin typeface="Comic Sans MS" pitchFamily="66" charset="0"/>
              </a:rPr>
              <a:t>completed by parents and adolescents 11-17y [comparison with Greek normative data]</a:t>
            </a:r>
            <a:endParaRPr lang="el-GR" dirty="0">
              <a:latin typeface="Comic Sans MS" pitchFamily="66" charset="0"/>
            </a:endParaRPr>
          </a:p>
          <a:p>
            <a:r>
              <a:rPr lang="en-US" b="1" dirty="0">
                <a:latin typeface="Comic Sans MS" pitchFamily="66" charset="0"/>
              </a:rPr>
              <a:t>KIDSCREEN-27</a:t>
            </a:r>
            <a:r>
              <a:rPr lang="en-US" dirty="0">
                <a:latin typeface="Comic Sans MS" pitchFamily="66" charset="0"/>
              </a:rPr>
              <a:t> for 8-18y (psychological and physical wellbeing, social support, autonomy, school environment) [comparison with European normative data]</a:t>
            </a:r>
            <a:endParaRPr lang="el-GR" dirty="0">
              <a:latin typeface="Comic Sans MS" pitchFamily="66" charset="0"/>
            </a:endParaRPr>
          </a:p>
          <a:p>
            <a:r>
              <a:rPr lang="en-US" b="1" dirty="0">
                <a:latin typeface="Comic Sans MS" pitchFamily="66" charset="0"/>
              </a:rPr>
              <a:t>Global </a:t>
            </a:r>
            <a:r>
              <a:rPr lang="en-US" b="1" dirty="0" err="1">
                <a:latin typeface="Comic Sans MS" pitchFamily="66" charset="0"/>
              </a:rPr>
              <a:t>Psychotrauma</a:t>
            </a:r>
            <a:r>
              <a:rPr lang="en-US" b="1" dirty="0">
                <a:latin typeface="Comic Sans MS" pitchFamily="66" charset="0"/>
              </a:rPr>
              <a:t> Screen (GPS) </a:t>
            </a:r>
            <a:r>
              <a:rPr lang="en-US" dirty="0">
                <a:latin typeface="Comic Sans MS" pitchFamily="66" charset="0"/>
              </a:rPr>
              <a:t>[comparison with cross-cultural data]</a:t>
            </a:r>
          </a:p>
          <a:p>
            <a:r>
              <a:rPr lang="en-US" b="1" dirty="0">
                <a:latin typeface="Comic Sans MS" pitchFamily="66" charset="0"/>
              </a:rPr>
              <a:t>SF-12</a:t>
            </a:r>
            <a:r>
              <a:rPr lang="el-GR" dirty="0">
                <a:latin typeface="Comic Sans MS" pitchFamily="66" charset="0"/>
              </a:rPr>
              <a:t> </a:t>
            </a:r>
            <a:r>
              <a:rPr lang="en-US" dirty="0">
                <a:latin typeface="Comic Sans MS" pitchFamily="66" charset="0"/>
              </a:rPr>
              <a:t>of caregivers (physical and mental functioning) [comparison with Greek normative data]</a:t>
            </a:r>
          </a:p>
          <a:p>
            <a:r>
              <a:rPr lang="en-US" b="1" dirty="0">
                <a:latin typeface="Comic Sans MS" pitchFamily="66" charset="0"/>
              </a:rPr>
              <a:t>Family Assessment Device (FAD)-General Functioning </a:t>
            </a:r>
            <a:endParaRPr lang="el-GR" b="1" dirty="0">
              <a:latin typeface="Comic Sans MS" pitchFamily="66" charset="0"/>
            </a:endParaRPr>
          </a:p>
        </p:txBody>
      </p:sp>
    </p:spTree>
    <p:extLst>
      <p:ext uri="{BB962C8B-B14F-4D97-AF65-F5344CB8AC3E}">
        <p14:creationId xmlns:p14="http://schemas.microsoft.com/office/powerpoint/2010/main" val="2051130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600" b="1" dirty="0">
                <a:latin typeface="Comic Sans MS" pitchFamily="66" charset="0"/>
              </a:rPr>
              <a:t>Study participants’ residence</a:t>
            </a:r>
            <a:endParaRPr lang="el-GR" sz="3600" b="1" dirty="0">
              <a:latin typeface="Comic Sans MS" pitchFamily="66" charset="0"/>
            </a:endParaRPr>
          </a:p>
        </p:txBody>
      </p:sp>
      <p:pic>
        <p:nvPicPr>
          <p:cNvPr id="4" name="Θέση περιεχομένου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0365" y="1600200"/>
            <a:ext cx="7671269" cy="4876800"/>
          </a:xfrm>
          <a:prstGeom prst="rect">
            <a:avLst/>
          </a:prstGeom>
          <a:noFill/>
          <a:ln>
            <a:noFill/>
          </a:ln>
        </p:spPr>
      </p:pic>
    </p:spTree>
    <p:extLst>
      <p:ext uri="{BB962C8B-B14F-4D97-AF65-F5344CB8AC3E}">
        <p14:creationId xmlns:p14="http://schemas.microsoft.com/office/powerpoint/2010/main" val="3771559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B3EAAB-D62F-4212-9470-4CE64B787B49}"/>
              </a:ext>
            </a:extLst>
          </p:cNvPr>
          <p:cNvSpPr>
            <a:spLocks noGrp="1"/>
          </p:cNvSpPr>
          <p:nvPr>
            <p:ph type="title"/>
          </p:nvPr>
        </p:nvSpPr>
        <p:spPr>
          <a:xfrm>
            <a:off x="609600" y="533400"/>
            <a:ext cx="10972800" cy="810370"/>
          </a:xfrm>
        </p:spPr>
        <p:txBody>
          <a:bodyPr>
            <a:normAutofit/>
          </a:bodyPr>
          <a:lstStyle/>
          <a:p>
            <a:pPr algn="ctr"/>
            <a:r>
              <a:rPr lang="en-US" sz="3600" b="1" dirty="0">
                <a:latin typeface="Comic Sans MS" pitchFamily="66" charset="0"/>
              </a:rPr>
              <a:t>Results: SDQ (mental health)</a:t>
            </a:r>
            <a:endParaRPr lang="el-GR" sz="3600" b="1" dirty="0">
              <a:latin typeface="Comic Sans MS" pitchFamily="66" charset="0"/>
            </a:endParaRPr>
          </a:p>
        </p:txBody>
      </p:sp>
      <p:pic>
        <p:nvPicPr>
          <p:cNvPr id="4" name="Θέση περιεχομένου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6195" y="1168842"/>
            <a:ext cx="8716178" cy="5401766"/>
          </a:xfrm>
          <a:prstGeom prst="rect">
            <a:avLst/>
          </a:prstGeom>
          <a:noFill/>
          <a:ln>
            <a:noFill/>
          </a:ln>
        </p:spPr>
      </p:pic>
    </p:spTree>
    <p:extLst>
      <p:ext uri="{BB962C8B-B14F-4D97-AF65-F5344CB8AC3E}">
        <p14:creationId xmlns:p14="http://schemas.microsoft.com/office/powerpoint/2010/main" val="3989594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600" b="1" dirty="0">
                <a:latin typeface="Comic Sans MS" pitchFamily="66" charset="0"/>
              </a:rPr>
              <a:t>Results: FAD (family functioning)</a:t>
            </a:r>
            <a:endParaRPr lang="el-GR" sz="3600" b="1" dirty="0">
              <a:latin typeface="Comic Sans MS" pitchFamily="66" charset="0"/>
            </a:endParaRPr>
          </a:p>
        </p:txBody>
      </p:sp>
      <p:pic>
        <p:nvPicPr>
          <p:cNvPr id="4" name="Θέση περιεχομένου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54004" y="1600200"/>
            <a:ext cx="8283991" cy="4876800"/>
          </a:xfrm>
          <a:prstGeom prst="rect">
            <a:avLst/>
          </a:prstGeom>
          <a:noFill/>
          <a:ln>
            <a:noFill/>
          </a:ln>
        </p:spPr>
      </p:pic>
    </p:spTree>
    <p:extLst>
      <p:ext uri="{BB962C8B-B14F-4D97-AF65-F5344CB8AC3E}">
        <p14:creationId xmlns:p14="http://schemas.microsoft.com/office/powerpoint/2010/main" val="3725839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600" b="1" dirty="0">
                <a:latin typeface="Comic Sans MS" pitchFamily="66" charset="0"/>
              </a:rPr>
              <a:t>Results: SF-12 (physical functioning) of caregivers</a:t>
            </a:r>
            <a:endParaRPr lang="el-GR" sz="3600" b="1" dirty="0">
              <a:latin typeface="Comic Sans MS" pitchFamily="66" charset="0"/>
            </a:endParaRPr>
          </a:p>
        </p:txBody>
      </p:sp>
      <p:pic>
        <p:nvPicPr>
          <p:cNvPr id="4" name="Θέση περιεχομένου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53658" y="1600200"/>
            <a:ext cx="8284684" cy="4876800"/>
          </a:xfrm>
          <a:prstGeom prst="rect">
            <a:avLst/>
          </a:prstGeom>
          <a:noFill/>
          <a:ln>
            <a:noFill/>
          </a:ln>
        </p:spPr>
      </p:pic>
    </p:spTree>
    <p:extLst>
      <p:ext uri="{BB962C8B-B14F-4D97-AF65-F5344CB8AC3E}">
        <p14:creationId xmlns:p14="http://schemas.microsoft.com/office/powerpoint/2010/main" val="3781172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n-US" b="1" dirty="0">
                <a:latin typeface="Comic Sans MS" pitchFamily="66" charset="0"/>
              </a:rPr>
              <a:t>Results: SF-12 (psychological functioning) of caregivers</a:t>
            </a:r>
            <a:endParaRPr lang="el-GR" dirty="0"/>
          </a:p>
        </p:txBody>
      </p:sp>
      <p:pic>
        <p:nvPicPr>
          <p:cNvPr id="4" name="Θέση περιεχομένου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53658" y="1600200"/>
            <a:ext cx="8284684" cy="4876800"/>
          </a:xfrm>
          <a:prstGeom prst="rect">
            <a:avLst/>
          </a:prstGeom>
          <a:noFill/>
          <a:ln>
            <a:noFill/>
          </a:ln>
        </p:spPr>
      </p:pic>
    </p:spTree>
    <p:extLst>
      <p:ext uri="{BB962C8B-B14F-4D97-AF65-F5344CB8AC3E}">
        <p14:creationId xmlns:p14="http://schemas.microsoft.com/office/powerpoint/2010/main" val="1145843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600" b="1" dirty="0">
                <a:latin typeface="Comic Sans MS" pitchFamily="66" charset="0"/>
              </a:rPr>
              <a:t>OUR STUDY: Preliminary results</a:t>
            </a:r>
            <a:endParaRPr lang="el-GR" sz="3600" b="1" dirty="0">
              <a:latin typeface="Comic Sans MS" pitchFamily="66" charset="0"/>
            </a:endParaRPr>
          </a:p>
        </p:txBody>
      </p:sp>
      <p:sp>
        <p:nvSpPr>
          <p:cNvPr id="3" name="Θέση περιεχομένου 2"/>
          <p:cNvSpPr>
            <a:spLocks noGrp="1"/>
          </p:cNvSpPr>
          <p:nvPr>
            <p:ph idx="1"/>
          </p:nvPr>
        </p:nvSpPr>
        <p:spPr>
          <a:xfrm>
            <a:off x="231229" y="1600200"/>
            <a:ext cx="11698012" cy="4876800"/>
          </a:xfrm>
        </p:spPr>
        <p:txBody>
          <a:bodyPr>
            <a:normAutofit lnSpcReduction="10000"/>
          </a:bodyPr>
          <a:lstStyle/>
          <a:p>
            <a:r>
              <a:rPr lang="en-US" sz="2800" dirty="0">
                <a:latin typeface="Comic Sans MS" pitchFamily="66" charset="0"/>
              </a:rPr>
              <a:t>Increased emotional, conduct, hyperactivity, peer problems and decreased prosocial behaviors in adolescents</a:t>
            </a:r>
          </a:p>
          <a:p>
            <a:r>
              <a:rPr lang="en-US" sz="2800" dirty="0">
                <a:latin typeface="Comic Sans MS" pitchFamily="66" charset="0"/>
              </a:rPr>
              <a:t>Increased youngsters’ total psychopathology is significantly associated with age (adolescents), gender (boys), their psychological/physical wellbeing/social and peer support, stress due to restrictions and confinement; also with low family affluence, caregivers’ history of trauma and resilience, family dysfunction, loss of job due to pandemic </a:t>
            </a:r>
          </a:p>
          <a:p>
            <a:r>
              <a:rPr lang="en-US" sz="2800" dirty="0">
                <a:latin typeface="Comic Sans MS" pitchFamily="66" charset="0"/>
              </a:rPr>
              <a:t>Caregivers show better physical functioning and worse mental functioning </a:t>
            </a:r>
          </a:p>
          <a:p>
            <a:r>
              <a:rPr lang="en-US" sz="2800" dirty="0">
                <a:latin typeface="Comic Sans MS" pitchFamily="66" charset="0"/>
              </a:rPr>
              <a:t>High rates of family dysfunction (41.2%) </a:t>
            </a:r>
          </a:p>
        </p:txBody>
      </p:sp>
    </p:spTree>
    <p:extLst>
      <p:ext uri="{BB962C8B-B14F-4D97-AF65-F5344CB8AC3E}">
        <p14:creationId xmlns:p14="http://schemas.microsoft.com/office/powerpoint/2010/main" val="179844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2150" y="533399"/>
            <a:ext cx="11280250" cy="759373"/>
          </a:xfrm>
        </p:spPr>
        <p:txBody>
          <a:bodyPr>
            <a:noAutofit/>
          </a:bodyPr>
          <a:lstStyle/>
          <a:p>
            <a:pPr algn="ctr"/>
            <a:r>
              <a:rPr lang="en-US" sz="3600" b="1" dirty="0">
                <a:latin typeface="Comic Sans MS" pitchFamily="66" charset="0"/>
              </a:rPr>
              <a:t>Conclusions </a:t>
            </a:r>
          </a:p>
        </p:txBody>
      </p:sp>
      <p:sp>
        <p:nvSpPr>
          <p:cNvPr id="3" name="Θέση περιεχομένου 2"/>
          <p:cNvSpPr>
            <a:spLocks noGrp="1"/>
          </p:cNvSpPr>
          <p:nvPr>
            <p:ph idx="1"/>
          </p:nvPr>
        </p:nvSpPr>
        <p:spPr>
          <a:xfrm>
            <a:off x="302151" y="1450428"/>
            <a:ext cx="11577098" cy="5228668"/>
          </a:xfrm>
        </p:spPr>
        <p:txBody>
          <a:bodyPr>
            <a:normAutofit/>
          </a:bodyPr>
          <a:lstStyle/>
          <a:p>
            <a:r>
              <a:rPr lang="en-US" dirty="0">
                <a:latin typeface="Comic Sans MS" pitchFamily="66" charset="0"/>
              </a:rPr>
              <a:t>The COVID-19 pandemic with its associated problems (e.g. restrictions, social isolation, loneliness, lack of physical exercise, parenting and family stress) has significantly impacted the lives, well being and mental health of children and adolescents as well as those of their families</a:t>
            </a:r>
          </a:p>
          <a:p>
            <a:r>
              <a:rPr lang="en-US" dirty="0">
                <a:latin typeface="Comic Sans MS" pitchFamily="66" charset="0"/>
              </a:rPr>
              <a:t>Current research (worldwide, ours) shows that children and adolescents show increased rates of emotional problems (e.g. anxiety and depression)</a:t>
            </a:r>
          </a:p>
          <a:p>
            <a:r>
              <a:rPr lang="en-US" dirty="0">
                <a:latin typeface="Comic Sans MS" pitchFamily="66" charset="0"/>
              </a:rPr>
              <a:t>Disadvantaged children and adolescents may be at even greater risk </a:t>
            </a:r>
          </a:p>
          <a:p>
            <a:r>
              <a:rPr lang="en-US" dirty="0">
                <a:latin typeface="Comic Sans MS" pitchFamily="66" charset="0"/>
              </a:rPr>
              <a:t>Health care professionals should screen for patients’ mental health needs (especially for depression and anxiety) and refer to mental health professionals when indicated</a:t>
            </a:r>
          </a:p>
          <a:p>
            <a:r>
              <a:rPr lang="en-US" dirty="0">
                <a:latin typeface="Comic Sans MS" pitchFamily="66" charset="0"/>
              </a:rPr>
              <a:t>More research, especially longitudinal, is needed</a:t>
            </a:r>
          </a:p>
          <a:p>
            <a:endParaRPr lang="el-GR" dirty="0">
              <a:latin typeface="Comic Sans MS" pitchFamily="66" charset="0"/>
            </a:endParaRPr>
          </a:p>
        </p:txBody>
      </p:sp>
    </p:spTree>
    <p:extLst>
      <p:ext uri="{BB962C8B-B14F-4D97-AF65-F5344CB8AC3E}">
        <p14:creationId xmlns:p14="http://schemas.microsoft.com/office/powerpoint/2010/main" val="304683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3572" y="72224"/>
            <a:ext cx="11939751" cy="1987163"/>
          </a:xfrm>
        </p:spPr>
        <p:txBody>
          <a:bodyPr>
            <a:normAutofit/>
          </a:bodyPr>
          <a:lstStyle/>
          <a:p>
            <a:pPr algn="ctr"/>
            <a:r>
              <a:rPr lang="en-US" sz="3200" b="1" dirty="0">
                <a:latin typeface="Comic Sans MS" pitchFamily="66" charset="0"/>
              </a:rPr>
              <a:t>Covid-19 pandemic and mental health of children/adolescents</a:t>
            </a:r>
            <a:endParaRPr lang="el-GR" sz="3200" b="1" dirty="0">
              <a:latin typeface="Comic Sans MS" pitchFamily="66" charset="0"/>
            </a:endParaRPr>
          </a:p>
        </p:txBody>
      </p:sp>
      <p:sp>
        <p:nvSpPr>
          <p:cNvPr id="3" name="Θέση περιεχομένου 2"/>
          <p:cNvSpPr>
            <a:spLocks noGrp="1"/>
          </p:cNvSpPr>
          <p:nvPr>
            <p:ph idx="1"/>
          </p:nvPr>
        </p:nvSpPr>
        <p:spPr>
          <a:xfrm>
            <a:off x="357809" y="1587063"/>
            <a:ext cx="11441927" cy="4408220"/>
          </a:xfrm>
        </p:spPr>
        <p:txBody>
          <a:bodyPr>
            <a:noAutofit/>
          </a:bodyPr>
          <a:lstStyle/>
          <a:p>
            <a:r>
              <a:rPr lang="en-US" dirty="0">
                <a:latin typeface="Comic Sans MS" pitchFamily="66" charset="0"/>
              </a:rPr>
              <a:t>Since the end of 2019, the coronavirus disease (COVID-19) outbreak rapidly became a pandemic </a:t>
            </a:r>
          </a:p>
          <a:p>
            <a:r>
              <a:rPr lang="en-US" dirty="0">
                <a:latin typeface="Comic Sans MS" pitchFamily="66" charset="0"/>
              </a:rPr>
              <a:t>SARS-CoV-2 is profoundly impacting lives of </a:t>
            </a:r>
            <a:r>
              <a:rPr lang="en-US" b="1" dirty="0">
                <a:latin typeface="Comic Sans MS" pitchFamily="66" charset="0"/>
              </a:rPr>
              <a:t>1.6 billions </a:t>
            </a:r>
            <a:r>
              <a:rPr lang="en-US" dirty="0">
                <a:latin typeface="Comic Sans MS" pitchFamily="66" charset="0"/>
              </a:rPr>
              <a:t>of children and adolescents around the globe </a:t>
            </a:r>
          </a:p>
          <a:p>
            <a:r>
              <a:rPr lang="en-US" b="1" dirty="0">
                <a:latin typeface="Comic Sans MS" pitchFamily="66" charset="0"/>
              </a:rPr>
              <a:t>Isolation</a:t>
            </a:r>
            <a:r>
              <a:rPr lang="en-US" dirty="0">
                <a:latin typeface="Comic Sans MS" pitchFamily="66" charset="0"/>
              </a:rPr>
              <a:t>, </a:t>
            </a:r>
            <a:r>
              <a:rPr lang="en-US" b="1" dirty="0">
                <a:latin typeface="Comic Sans MS" pitchFamily="66" charset="0"/>
              </a:rPr>
              <a:t>contact restrictions </a:t>
            </a:r>
            <a:r>
              <a:rPr lang="en-US" dirty="0">
                <a:latin typeface="Comic Sans MS" pitchFamily="66" charset="0"/>
              </a:rPr>
              <a:t>and </a:t>
            </a:r>
            <a:r>
              <a:rPr lang="en-US" b="1" dirty="0">
                <a:latin typeface="Comic Sans MS" pitchFamily="66" charset="0"/>
              </a:rPr>
              <a:t>economic shutdown </a:t>
            </a:r>
            <a:r>
              <a:rPr lang="en-US" dirty="0">
                <a:latin typeface="Comic Sans MS" pitchFamily="66" charset="0"/>
              </a:rPr>
              <a:t>impose a complete change to our psychosocial environment </a:t>
            </a:r>
          </a:p>
          <a:p>
            <a:r>
              <a:rPr lang="en-US" b="1" dirty="0">
                <a:latin typeface="Comic Sans MS" pitchFamily="66" charset="0"/>
              </a:rPr>
              <a:t>Not many studies in the general population</a:t>
            </a:r>
            <a:r>
              <a:rPr lang="en-US" dirty="0">
                <a:latin typeface="Comic Sans MS" pitchFamily="66" charset="0"/>
              </a:rPr>
              <a:t>, </a:t>
            </a:r>
            <a:r>
              <a:rPr lang="en-US" b="1" dirty="0">
                <a:latin typeface="Comic Sans MS" pitchFamily="66" charset="0"/>
              </a:rPr>
              <a:t>especially on children/adolescents </a:t>
            </a:r>
            <a:r>
              <a:rPr lang="el-GR" dirty="0">
                <a:latin typeface="Comic Sans MS" pitchFamily="66" charset="0"/>
              </a:rPr>
              <a:t>(</a:t>
            </a:r>
            <a:r>
              <a:rPr lang="en-US" dirty="0">
                <a:latin typeface="Comic Sans MS" pitchFamily="66" charset="0"/>
              </a:rPr>
              <a:t>Lee</a:t>
            </a:r>
            <a:r>
              <a:rPr lang="el-GR" dirty="0">
                <a:latin typeface="Comic Sans MS" pitchFamily="66" charset="0"/>
              </a:rPr>
              <a:t> 2020)</a:t>
            </a:r>
          </a:p>
          <a:p>
            <a:r>
              <a:rPr lang="en-US" dirty="0">
                <a:latin typeface="Comic Sans MS" pitchFamily="66" charset="0"/>
              </a:rPr>
              <a:t>The first non-representative studies from China, India, USA, Spain, Italy, Germany show </a:t>
            </a:r>
            <a:r>
              <a:rPr lang="en-US" b="1" dirty="0">
                <a:latin typeface="Comic Sans MS" pitchFamily="66" charset="0"/>
              </a:rPr>
              <a:t>negative</a:t>
            </a:r>
            <a:r>
              <a:rPr lang="en-US" dirty="0">
                <a:latin typeface="Comic Sans MS" pitchFamily="66" charset="0"/>
              </a:rPr>
              <a:t> impact on mental health</a:t>
            </a:r>
            <a:endParaRPr lang="el-GR" dirty="0">
              <a:latin typeface="Comic Sans MS" pitchFamily="66" charset="0"/>
            </a:endParaRPr>
          </a:p>
        </p:txBody>
      </p:sp>
    </p:spTree>
    <p:extLst>
      <p:ext uri="{BB962C8B-B14F-4D97-AF65-F5344CB8AC3E}">
        <p14:creationId xmlns:p14="http://schemas.microsoft.com/office/powerpoint/2010/main" val="1204437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6841" y="533400"/>
            <a:ext cx="11519338" cy="990600"/>
          </a:xfrm>
        </p:spPr>
        <p:txBody>
          <a:bodyPr>
            <a:noAutofit/>
          </a:bodyPr>
          <a:lstStyle/>
          <a:p>
            <a:pPr algn="ctr"/>
            <a:r>
              <a:rPr lang="en-US" sz="3200" b="1" dirty="0">
                <a:latin typeface="Comic Sans MS" pitchFamily="66" charset="0"/>
              </a:rPr>
              <a:t>Risks and concerns of patients, families and child and adolescent psychiatrists (ESCAP 2020)</a:t>
            </a:r>
            <a:endParaRPr lang="el-GR" sz="3200" b="1" dirty="0">
              <a:latin typeface="Comic Sans MS" pitchFamily="66" charset="0"/>
            </a:endParaRPr>
          </a:p>
        </p:txBody>
      </p:sp>
      <p:sp>
        <p:nvSpPr>
          <p:cNvPr id="3" name="Θέση περιεχομένου 2"/>
          <p:cNvSpPr>
            <a:spLocks noGrp="1"/>
          </p:cNvSpPr>
          <p:nvPr>
            <p:ph idx="1"/>
          </p:nvPr>
        </p:nvSpPr>
        <p:spPr>
          <a:xfrm>
            <a:off x="241738" y="1786758"/>
            <a:ext cx="11729545" cy="4690241"/>
          </a:xfrm>
        </p:spPr>
        <p:txBody>
          <a:bodyPr>
            <a:normAutofit fontScale="92500"/>
          </a:bodyPr>
          <a:lstStyle/>
          <a:p>
            <a:r>
              <a:rPr lang="en-US" b="1" dirty="0">
                <a:latin typeface="Comic Sans MS" pitchFamily="66" charset="0"/>
              </a:rPr>
              <a:t>Domestic violence and child abuse </a:t>
            </a:r>
            <a:r>
              <a:rPr lang="en-US" dirty="0">
                <a:latin typeface="Comic Sans MS" pitchFamily="66" charset="0"/>
              </a:rPr>
              <a:t>might increase (extended periods of isolation within an abusive or unsafe home, less intense supervision from child protection services and lacking support from peers or schools)</a:t>
            </a:r>
          </a:p>
          <a:p>
            <a:r>
              <a:rPr lang="en-US" dirty="0">
                <a:latin typeface="Comic Sans MS" pitchFamily="66" charset="0"/>
              </a:rPr>
              <a:t>The </a:t>
            </a:r>
            <a:r>
              <a:rPr lang="en-US" b="1" dirty="0">
                <a:latin typeface="Comic Sans MS" pitchFamily="66" charset="0"/>
              </a:rPr>
              <a:t>economic crisis </a:t>
            </a:r>
            <a:r>
              <a:rPr lang="en-US" dirty="0">
                <a:latin typeface="Comic Sans MS" pitchFamily="66" charset="0"/>
              </a:rPr>
              <a:t>brought by the pandemic could have long-term negative consequences leading to increased family conflict, abuse, and substance abuse</a:t>
            </a:r>
          </a:p>
          <a:p>
            <a:r>
              <a:rPr lang="en-US" dirty="0">
                <a:latin typeface="Comic Sans MS" pitchFamily="66" charset="0"/>
              </a:rPr>
              <a:t>The pandemic is disrupting the </a:t>
            </a:r>
            <a:r>
              <a:rPr lang="en-US" b="1" dirty="0">
                <a:latin typeface="Comic Sans MS" pitchFamily="66" charset="0"/>
              </a:rPr>
              <a:t>normal bereavement </a:t>
            </a:r>
            <a:r>
              <a:rPr lang="en-US" dirty="0">
                <a:latin typeface="Comic Sans MS" pitchFamily="66" charset="0"/>
              </a:rPr>
              <a:t>processes of families </a:t>
            </a:r>
          </a:p>
          <a:p>
            <a:r>
              <a:rPr lang="en-US" dirty="0">
                <a:latin typeface="Comic Sans MS" pitchFamily="66" charset="0"/>
              </a:rPr>
              <a:t>Outcome of mental disorders could </a:t>
            </a:r>
            <a:r>
              <a:rPr lang="en-US" b="1" dirty="0">
                <a:latin typeface="Comic Sans MS" pitchFamily="66" charset="0"/>
              </a:rPr>
              <a:t>worsen</a:t>
            </a:r>
            <a:r>
              <a:rPr lang="en-US" dirty="0">
                <a:latin typeface="Comic Sans MS" pitchFamily="66" charset="0"/>
              </a:rPr>
              <a:t> because of delay in diagnosis/treatment</a:t>
            </a:r>
          </a:p>
          <a:p>
            <a:r>
              <a:rPr lang="en-US" dirty="0">
                <a:latin typeface="Comic Sans MS" pitchFamily="66" charset="0"/>
              </a:rPr>
              <a:t>Interventions to the whole family are much more difficult under these conditions</a:t>
            </a:r>
          </a:p>
          <a:p>
            <a:r>
              <a:rPr lang="en-US" dirty="0">
                <a:latin typeface="Comic Sans MS" pitchFamily="66" charset="0"/>
              </a:rPr>
              <a:t>Even for less severe patients, </a:t>
            </a:r>
            <a:r>
              <a:rPr lang="en-US" b="1" dirty="0">
                <a:latin typeface="Comic Sans MS" pitchFamily="66" charset="0"/>
              </a:rPr>
              <a:t>continuity of care </a:t>
            </a:r>
            <a:r>
              <a:rPr lang="en-US" dirty="0">
                <a:latin typeface="Comic Sans MS" pitchFamily="66" charset="0"/>
              </a:rPr>
              <a:t>is being disrupted as routine outpatient visits are being cancelled and postponed for safety reasons</a:t>
            </a:r>
          </a:p>
          <a:p>
            <a:r>
              <a:rPr lang="en-US" b="1" dirty="0" err="1">
                <a:latin typeface="Comic Sans MS" pitchFamily="66" charset="0"/>
              </a:rPr>
              <a:t>Telepsychiatry</a:t>
            </a:r>
            <a:r>
              <a:rPr lang="en-US" dirty="0">
                <a:latin typeface="Comic Sans MS" pitchFamily="66" charset="0"/>
              </a:rPr>
              <a:t> is increasingly being used to bridge the gap caused by social distancing regulations (despite ethical and technical questions)</a:t>
            </a:r>
            <a:endParaRPr lang="el-GR" dirty="0"/>
          </a:p>
        </p:txBody>
      </p:sp>
    </p:spTree>
    <p:extLst>
      <p:ext uri="{BB962C8B-B14F-4D97-AF65-F5344CB8AC3E}">
        <p14:creationId xmlns:p14="http://schemas.microsoft.com/office/powerpoint/2010/main" val="1084564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2248" y="533399"/>
            <a:ext cx="11498318" cy="1516117"/>
          </a:xfrm>
        </p:spPr>
        <p:txBody>
          <a:bodyPr>
            <a:normAutofit fontScale="90000"/>
          </a:bodyPr>
          <a:lstStyle/>
          <a:p>
            <a:pPr algn="ctr"/>
            <a:r>
              <a:rPr lang="en-US" sz="2700" b="1" dirty="0">
                <a:latin typeface="Comic Sans MS" pitchFamily="66" charset="0"/>
              </a:rPr>
              <a:t>Perceived impact of the COVID-19 pandemic on CAP services after 1 year (February/March 2021): ESCAP </a:t>
            </a:r>
            <a:r>
              <a:rPr lang="en-US" sz="2700" b="1" dirty="0" err="1">
                <a:latin typeface="Comic Sans MS" pitchFamily="66" charset="0"/>
              </a:rPr>
              <a:t>CovCAP</a:t>
            </a:r>
            <a:r>
              <a:rPr lang="en-US" sz="2700" b="1" dirty="0">
                <a:latin typeface="Comic Sans MS" pitchFamily="66" charset="0"/>
              </a:rPr>
              <a:t> survey</a:t>
            </a:r>
            <a:br>
              <a:rPr lang="en-US" b="1" dirty="0"/>
            </a:br>
            <a:endParaRPr lang="el-GR" dirty="0"/>
          </a:p>
        </p:txBody>
      </p:sp>
      <p:sp>
        <p:nvSpPr>
          <p:cNvPr id="3" name="Θέση περιεχομένου 2"/>
          <p:cNvSpPr>
            <a:spLocks noGrp="1"/>
          </p:cNvSpPr>
          <p:nvPr>
            <p:ph idx="1"/>
          </p:nvPr>
        </p:nvSpPr>
        <p:spPr>
          <a:xfrm>
            <a:off x="252248" y="1600200"/>
            <a:ext cx="11634952" cy="4876800"/>
          </a:xfrm>
        </p:spPr>
        <p:txBody>
          <a:bodyPr>
            <a:normAutofit fontScale="92500"/>
          </a:bodyPr>
          <a:lstStyle/>
          <a:p>
            <a:r>
              <a:rPr lang="en-US" dirty="0">
                <a:latin typeface="Comic Sans MS" pitchFamily="66" charset="0"/>
              </a:rPr>
              <a:t>While service delivery to patients and their families was affected in a </a:t>
            </a:r>
            <a:r>
              <a:rPr lang="en-US" b="1" dirty="0">
                <a:latin typeface="Comic Sans MS" pitchFamily="66" charset="0"/>
              </a:rPr>
              <a:t>major way </a:t>
            </a:r>
            <a:r>
              <a:rPr lang="en-US" dirty="0">
                <a:latin typeface="Comic Sans MS" pitchFamily="66" charset="0"/>
              </a:rPr>
              <a:t>(reported by 68%) at the beginning of the pandemic, the majority of respondents (59%) in this second survey only reported a </a:t>
            </a:r>
            <a:r>
              <a:rPr lang="en-US" b="1" dirty="0">
                <a:latin typeface="Comic Sans MS" pitchFamily="66" charset="0"/>
              </a:rPr>
              <a:t>minor impact </a:t>
            </a:r>
            <a:r>
              <a:rPr lang="en-US" dirty="0">
                <a:latin typeface="Comic Sans MS" pitchFamily="66" charset="0"/>
              </a:rPr>
              <a:t>on care delivery</a:t>
            </a:r>
          </a:p>
          <a:p>
            <a:r>
              <a:rPr lang="en-US" dirty="0">
                <a:latin typeface="Comic Sans MS" pitchFamily="66" charset="0"/>
              </a:rPr>
              <a:t>The use of telemedicine remained widespread (91%) but the proportion of CAP </a:t>
            </a:r>
            <a:r>
              <a:rPr lang="en-US" b="1" dirty="0">
                <a:latin typeface="Comic Sans MS" pitchFamily="66" charset="0"/>
              </a:rPr>
              <a:t>services partially closed or transformed </a:t>
            </a:r>
            <a:r>
              <a:rPr lang="en-US" dirty="0">
                <a:latin typeface="Comic Sans MS" pitchFamily="66" charset="0"/>
              </a:rPr>
              <a:t>to accommodate COVID-19 patients (59% in 2020) dropped to 20% </a:t>
            </a:r>
          </a:p>
          <a:p>
            <a:r>
              <a:rPr lang="en-US" dirty="0">
                <a:latin typeface="Comic Sans MS" pitchFamily="66" charset="0"/>
              </a:rPr>
              <a:t>The perceived impact on the mental health of children and adolescents </a:t>
            </a:r>
            <a:r>
              <a:rPr lang="en-US" b="1" dirty="0">
                <a:latin typeface="Comic Sans MS" pitchFamily="66" charset="0"/>
              </a:rPr>
              <a:t>dramatically increased </a:t>
            </a:r>
            <a:r>
              <a:rPr lang="en-US" dirty="0">
                <a:latin typeface="Comic Sans MS" pitchFamily="66" charset="0"/>
              </a:rPr>
              <a:t>from “medium” (&gt; 50%) in 2020 to “strong” or “extreme” (80%) in 2021 </a:t>
            </a:r>
          </a:p>
          <a:p>
            <a:r>
              <a:rPr lang="en-US" dirty="0">
                <a:latin typeface="Comic Sans MS" pitchFamily="66" charset="0"/>
              </a:rPr>
              <a:t>4 conditions were particularly impacted: </a:t>
            </a:r>
            <a:r>
              <a:rPr lang="en-US" b="1" dirty="0">
                <a:latin typeface="Comic Sans MS" pitchFamily="66" charset="0"/>
              </a:rPr>
              <a:t>suicidal crises, anxiety disorders, eating disorders and major depressive episodes</a:t>
            </a:r>
            <a:endParaRPr lang="en-US" dirty="0">
              <a:latin typeface="Comic Sans MS" pitchFamily="66" charset="0"/>
            </a:endParaRPr>
          </a:p>
          <a:p>
            <a:r>
              <a:rPr lang="en-US" dirty="0">
                <a:latin typeface="Comic Sans MS" pitchFamily="66" charset="0"/>
              </a:rPr>
              <a:t> Associated with a substantial increase in referrals or requests for assessments (91% reported an increase in 2021 while 61% reported a decrease in 2020)</a:t>
            </a:r>
            <a:r>
              <a:rPr lang="en-US" dirty="0"/>
              <a:t> </a:t>
            </a:r>
            <a:endParaRPr lang="el-GR" dirty="0"/>
          </a:p>
        </p:txBody>
      </p:sp>
    </p:spTree>
    <p:extLst>
      <p:ext uri="{BB962C8B-B14F-4D97-AF65-F5344CB8AC3E}">
        <p14:creationId xmlns:p14="http://schemas.microsoft.com/office/powerpoint/2010/main" val="4121409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1649" y="589058"/>
            <a:ext cx="10972800" cy="1502501"/>
          </a:xfrm>
        </p:spPr>
        <p:txBody>
          <a:bodyPr>
            <a:noAutofit/>
          </a:bodyPr>
          <a:lstStyle/>
          <a:p>
            <a:pPr algn="ctr"/>
            <a:r>
              <a:rPr lang="en-US" sz="2800" b="1" dirty="0">
                <a:latin typeface="Comic Sans MS" pitchFamily="66" charset="0"/>
              </a:rPr>
              <a:t>Impact of the COVID-19 pandemic on quality of life and mental health in children and adolescents in Germany </a:t>
            </a:r>
            <a:br>
              <a:rPr lang="en-US" sz="2800" b="1" dirty="0">
                <a:latin typeface="Comic Sans MS" pitchFamily="66" charset="0"/>
              </a:rPr>
            </a:br>
            <a:r>
              <a:rPr lang="en-US" sz="2800" b="1" dirty="0">
                <a:latin typeface="Comic Sans MS" pitchFamily="66" charset="0"/>
              </a:rPr>
              <a:t>(Ravens-</a:t>
            </a:r>
            <a:r>
              <a:rPr lang="en-US" sz="2800" b="1" dirty="0" err="1">
                <a:latin typeface="Comic Sans MS" pitchFamily="66" charset="0"/>
              </a:rPr>
              <a:t>Sieberer</a:t>
            </a:r>
            <a:r>
              <a:rPr lang="en-US" sz="2800" b="1" dirty="0">
                <a:latin typeface="Comic Sans MS" pitchFamily="66" charset="0"/>
              </a:rPr>
              <a:t> et al 2021)</a:t>
            </a:r>
            <a:br>
              <a:rPr lang="en-US" sz="2800" dirty="0">
                <a:latin typeface="Comic Sans MS" pitchFamily="66" charset="0"/>
              </a:rPr>
            </a:br>
            <a:endParaRPr lang="en-US" sz="2800" dirty="0">
              <a:latin typeface="Comic Sans MS" pitchFamily="66" charset="0"/>
            </a:endParaRPr>
          </a:p>
        </p:txBody>
      </p:sp>
      <p:sp>
        <p:nvSpPr>
          <p:cNvPr id="3" name="Θέση περιεχομένου 2"/>
          <p:cNvSpPr>
            <a:spLocks noGrp="1"/>
          </p:cNvSpPr>
          <p:nvPr>
            <p:ph idx="1"/>
          </p:nvPr>
        </p:nvSpPr>
        <p:spPr>
          <a:xfrm>
            <a:off x="294198" y="2007476"/>
            <a:ext cx="11569148" cy="4469524"/>
          </a:xfrm>
        </p:spPr>
        <p:txBody>
          <a:bodyPr>
            <a:normAutofit/>
          </a:bodyPr>
          <a:lstStyle/>
          <a:p>
            <a:r>
              <a:rPr lang="en-US" dirty="0">
                <a:latin typeface="Comic Sans MS" pitchFamily="66" charset="0"/>
              </a:rPr>
              <a:t>First national representative study in Germany </a:t>
            </a:r>
            <a:endParaRPr lang="el-GR" dirty="0">
              <a:latin typeface="Comic Sans MS" pitchFamily="66" charset="0"/>
            </a:endParaRPr>
          </a:p>
          <a:p>
            <a:r>
              <a:rPr lang="en-US" dirty="0">
                <a:latin typeface="Comic Sans MS" pitchFamily="66" charset="0"/>
              </a:rPr>
              <a:t>Online study of </a:t>
            </a:r>
            <a:r>
              <a:rPr lang="en-US" i="1" dirty="0">
                <a:latin typeface="Comic Sans MS" pitchFamily="66" charset="0"/>
              </a:rPr>
              <a:t>n</a:t>
            </a:r>
            <a:r>
              <a:rPr lang="en-US" dirty="0">
                <a:latin typeface="Comic Sans MS" pitchFamily="66" charset="0"/>
              </a:rPr>
              <a:t> = 1586 families with offspring</a:t>
            </a:r>
            <a:r>
              <a:rPr lang="el-GR" dirty="0">
                <a:latin typeface="Comic Sans MS" pitchFamily="66" charset="0"/>
              </a:rPr>
              <a:t> </a:t>
            </a:r>
            <a:r>
              <a:rPr lang="en-US" dirty="0">
                <a:latin typeface="Comic Sans MS" pitchFamily="66" charset="0"/>
              </a:rPr>
              <a:t>7-1</a:t>
            </a:r>
            <a:r>
              <a:rPr lang="el-GR" dirty="0">
                <a:latin typeface="Comic Sans MS" pitchFamily="66" charset="0"/>
              </a:rPr>
              <a:t>7</a:t>
            </a:r>
            <a:r>
              <a:rPr lang="en-US" dirty="0">
                <a:latin typeface="Comic Sans MS" pitchFamily="66" charset="0"/>
              </a:rPr>
              <a:t>y</a:t>
            </a:r>
            <a:r>
              <a:rPr lang="el-GR" dirty="0">
                <a:latin typeface="Comic Sans MS" pitchFamily="66" charset="0"/>
              </a:rPr>
              <a:t> </a:t>
            </a:r>
          </a:p>
          <a:p>
            <a:r>
              <a:rPr lang="en-US" dirty="0">
                <a:latin typeface="Comic Sans MS" pitchFamily="66" charset="0"/>
              </a:rPr>
              <a:t>Measures: </a:t>
            </a:r>
            <a:r>
              <a:rPr lang="en-US" dirty="0" err="1">
                <a:latin typeface="Comic Sans MS" pitchFamily="66" charset="0"/>
              </a:rPr>
              <a:t>HRQoL</a:t>
            </a:r>
            <a:r>
              <a:rPr lang="en-US" dirty="0">
                <a:latin typeface="Comic Sans MS" pitchFamily="66" charset="0"/>
              </a:rPr>
              <a:t> (KIDSCREEN-10), mental health difficulties</a:t>
            </a:r>
            <a:r>
              <a:rPr lang="el-GR" dirty="0">
                <a:latin typeface="Comic Sans MS" pitchFamily="66" charset="0"/>
              </a:rPr>
              <a:t> </a:t>
            </a:r>
            <a:r>
              <a:rPr lang="en-US" dirty="0">
                <a:latin typeface="Comic Sans MS" pitchFamily="66" charset="0"/>
              </a:rPr>
              <a:t>(SDQ), anxiety (SCARED) and depression (CES-DC). </a:t>
            </a:r>
          </a:p>
          <a:p>
            <a:r>
              <a:rPr lang="en-US" dirty="0">
                <a:latin typeface="Comic Sans MS" pitchFamily="66" charset="0"/>
              </a:rPr>
              <a:t>Comparison with BELLA cohort (</a:t>
            </a:r>
            <a:r>
              <a:rPr lang="en-US" i="1" dirty="0">
                <a:latin typeface="Comic Sans MS" pitchFamily="66" charset="0"/>
              </a:rPr>
              <a:t>n</a:t>
            </a:r>
            <a:r>
              <a:rPr lang="en-US" dirty="0">
                <a:latin typeface="Comic Sans MS" pitchFamily="66" charset="0"/>
              </a:rPr>
              <a:t> = 1556)</a:t>
            </a:r>
            <a:r>
              <a:rPr lang="el-GR" dirty="0">
                <a:latin typeface="Comic Sans MS" pitchFamily="66" charset="0"/>
              </a:rPr>
              <a:t> (</a:t>
            </a:r>
            <a:r>
              <a:rPr lang="en-US" b="1" dirty="0">
                <a:latin typeface="Comic Sans MS" pitchFamily="66" charset="0"/>
              </a:rPr>
              <a:t>before pandemic</a:t>
            </a:r>
            <a:r>
              <a:rPr lang="el-GR" dirty="0">
                <a:latin typeface="Comic Sans MS" pitchFamily="66" charset="0"/>
              </a:rPr>
              <a:t>)</a:t>
            </a:r>
            <a:endParaRPr lang="en-US" dirty="0">
              <a:latin typeface="Comic Sans MS" pitchFamily="66" charset="0"/>
            </a:endParaRPr>
          </a:p>
          <a:p>
            <a:r>
              <a:rPr lang="en-US" dirty="0">
                <a:latin typeface="Comic Sans MS" pitchFamily="66" charset="0"/>
              </a:rPr>
              <a:t> </a:t>
            </a:r>
            <a:r>
              <a:rPr lang="el-GR" b="1" dirty="0">
                <a:latin typeface="Comic Sans MS" pitchFamily="66" charset="0"/>
              </a:rPr>
              <a:t>2/3 </a:t>
            </a:r>
            <a:r>
              <a:rPr lang="en-US" b="1" dirty="0">
                <a:latin typeface="Comic Sans MS" pitchFamily="66" charset="0"/>
              </a:rPr>
              <a:t>of children and adolescents were impacted by pandemic </a:t>
            </a:r>
          </a:p>
          <a:p>
            <a:r>
              <a:rPr lang="en-US" b="1" dirty="0">
                <a:latin typeface="Comic Sans MS" pitchFamily="66" charset="0"/>
              </a:rPr>
              <a:t>Significantly worse</a:t>
            </a:r>
            <a:r>
              <a:rPr lang="el-GR" b="1" dirty="0">
                <a:latin typeface="Comic Sans MS" pitchFamily="66" charset="0"/>
              </a:rPr>
              <a:t> </a:t>
            </a:r>
            <a:r>
              <a:rPr lang="en-US" b="1" dirty="0" err="1">
                <a:latin typeface="Comic Sans MS" pitchFamily="66" charset="0"/>
              </a:rPr>
              <a:t>HRQoL</a:t>
            </a:r>
            <a:r>
              <a:rPr lang="en-US" b="1" dirty="0">
                <a:latin typeface="Comic Sans MS" pitchFamily="66" charset="0"/>
              </a:rPr>
              <a:t> </a:t>
            </a:r>
            <a:r>
              <a:rPr lang="en-US" dirty="0">
                <a:latin typeface="Comic Sans MS" pitchFamily="66" charset="0"/>
              </a:rPr>
              <a:t>(40.2% </a:t>
            </a:r>
            <a:r>
              <a:rPr lang="en-US" dirty="0" err="1">
                <a:latin typeface="Comic Sans MS" pitchFamily="66" charset="0"/>
              </a:rPr>
              <a:t>vs</a:t>
            </a:r>
            <a:r>
              <a:rPr lang="en-US" dirty="0">
                <a:latin typeface="Comic Sans MS" pitchFamily="66" charset="0"/>
              </a:rPr>
              <a:t> 15.3%)</a:t>
            </a:r>
            <a:r>
              <a:rPr lang="en-US" b="1" dirty="0">
                <a:latin typeface="Comic Sans MS" pitchFamily="66" charset="0"/>
              </a:rPr>
              <a:t>, more mental health problems</a:t>
            </a:r>
            <a:r>
              <a:rPr lang="el-GR" b="1" dirty="0">
                <a:latin typeface="Comic Sans MS" pitchFamily="66" charset="0"/>
              </a:rPr>
              <a:t> </a:t>
            </a:r>
            <a:r>
              <a:rPr lang="en-US" dirty="0">
                <a:latin typeface="Comic Sans MS" pitchFamily="66" charset="0"/>
              </a:rPr>
              <a:t>(17.8% </a:t>
            </a:r>
            <a:r>
              <a:rPr lang="en-US" dirty="0" err="1">
                <a:latin typeface="Comic Sans MS" pitchFamily="66" charset="0"/>
              </a:rPr>
              <a:t>vs</a:t>
            </a:r>
            <a:r>
              <a:rPr lang="en-US" dirty="0">
                <a:latin typeface="Comic Sans MS" pitchFamily="66" charset="0"/>
              </a:rPr>
              <a:t> 9.9%) </a:t>
            </a:r>
            <a:r>
              <a:rPr lang="en-US" b="1" dirty="0">
                <a:latin typeface="Comic Sans MS" pitchFamily="66" charset="0"/>
              </a:rPr>
              <a:t>and higher levels of anxiety </a:t>
            </a:r>
            <a:r>
              <a:rPr lang="en-US" dirty="0">
                <a:latin typeface="Comic Sans MS" pitchFamily="66" charset="0"/>
              </a:rPr>
              <a:t>(24.1% </a:t>
            </a:r>
            <a:r>
              <a:rPr lang="en-US" dirty="0" err="1">
                <a:latin typeface="Comic Sans MS" pitchFamily="66" charset="0"/>
              </a:rPr>
              <a:t>vs</a:t>
            </a:r>
            <a:r>
              <a:rPr lang="en-US" dirty="0">
                <a:latin typeface="Comic Sans MS" pitchFamily="66" charset="0"/>
              </a:rPr>
              <a:t> 14.9%) </a:t>
            </a:r>
            <a:r>
              <a:rPr lang="el-GR" dirty="0">
                <a:latin typeface="Comic Sans MS" pitchFamily="66" charset="0"/>
              </a:rPr>
              <a:t> </a:t>
            </a:r>
            <a:r>
              <a:rPr lang="en-US" dirty="0">
                <a:latin typeface="Comic Sans MS" pitchFamily="66" charset="0"/>
              </a:rPr>
              <a:t> </a:t>
            </a:r>
          </a:p>
          <a:p>
            <a:r>
              <a:rPr lang="en-US" dirty="0">
                <a:latin typeface="Comic Sans MS" pitchFamily="66" charset="0"/>
              </a:rPr>
              <a:t>Greater pandemic impact on children of lower SES, immigrants and worse living conditions</a:t>
            </a:r>
            <a:endParaRPr lang="el-GR" dirty="0">
              <a:latin typeface="Comic Sans MS" pitchFamily="66" charset="0"/>
            </a:endParaRPr>
          </a:p>
        </p:txBody>
      </p:sp>
    </p:spTree>
    <p:extLst>
      <p:ext uri="{BB962C8B-B14F-4D97-AF65-F5344CB8AC3E}">
        <p14:creationId xmlns:p14="http://schemas.microsoft.com/office/powerpoint/2010/main" val="3185089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73711" y="769129"/>
            <a:ext cx="11068216" cy="1687823"/>
          </a:xfrm>
        </p:spPr>
        <p:txBody>
          <a:bodyPr>
            <a:normAutofit fontScale="90000"/>
          </a:bodyPr>
          <a:lstStyle/>
          <a:p>
            <a:pPr algn="ctr"/>
            <a:r>
              <a:rPr lang="en-US" sz="2700" b="1" dirty="0">
                <a:latin typeface="Comic Sans MS" pitchFamily="66" charset="0"/>
              </a:rPr>
              <a:t>Prevalence and socio-demographic correlates of psychological health problems in Chinese adolescents during the outbreak of COVID-19 (Zhou et al 2020)</a:t>
            </a:r>
            <a:br>
              <a:rPr lang="en-US" b="1" dirty="0">
                <a:latin typeface="Comic Sans MS" pitchFamily="66" charset="0"/>
              </a:rPr>
            </a:br>
            <a:endParaRPr lang="el-GR" dirty="0">
              <a:latin typeface="Comic Sans MS" pitchFamily="66" charset="0"/>
            </a:endParaRPr>
          </a:p>
        </p:txBody>
      </p:sp>
      <p:sp>
        <p:nvSpPr>
          <p:cNvPr id="3" name="Θέση περιεχομένου 2"/>
          <p:cNvSpPr>
            <a:spLocks noGrp="1"/>
          </p:cNvSpPr>
          <p:nvPr>
            <p:ph idx="1"/>
          </p:nvPr>
        </p:nvSpPr>
        <p:spPr>
          <a:xfrm>
            <a:off x="286247" y="2138901"/>
            <a:ext cx="11656612" cy="4603805"/>
          </a:xfrm>
        </p:spPr>
        <p:txBody>
          <a:bodyPr>
            <a:normAutofit/>
          </a:bodyPr>
          <a:lstStyle/>
          <a:p>
            <a:r>
              <a:rPr lang="en-US" sz="2800" dirty="0">
                <a:latin typeface="Comic Sans MS" pitchFamily="66" charset="0"/>
              </a:rPr>
              <a:t>Cross-sectional on-line study of</a:t>
            </a:r>
            <a:r>
              <a:rPr lang="el-GR" sz="2800" dirty="0">
                <a:latin typeface="Comic Sans MS" pitchFamily="66" charset="0"/>
              </a:rPr>
              <a:t> </a:t>
            </a:r>
            <a:r>
              <a:rPr lang="en-US" sz="2800" dirty="0">
                <a:latin typeface="Comic Sans MS" pitchFamily="66" charset="0"/>
              </a:rPr>
              <a:t>8079 Chinese students </a:t>
            </a:r>
            <a:r>
              <a:rPr lang="el-GR" sz="2800" dirty="0">
                <a:latin typeface="Comic Sans MS" pitchFamily="66" charset="0"/>
              </a:rPr>
              <a:t>1</a:t>
            </a:r>
            <a:r>
              <a:rPr lang="en-US" sz="2800" dirty="0">
                <a:latin typeface="Comic Sans MS" pitchFamily="66" charset="0"/>
              </a:rPr>
              <a:t>2-18y  </a:t>
            </a:r>
          </a:p>
          <a:p>
            <a:r>
              <a:rPr lang="en-US" sz="2800" dirty="0">
                <a:latin typeface="Comic Sans MS" pitchFamily="66" charset="0"/>
              </a:rPr>
              <a:t>Symptoms of </a:t>
            </a:r>
            <a:r>
              <a:rPr lang="en-US" sz="2800" b="1" dirty="0">
                <a:latin typeface="Comic Sans MS" pitchFamily="66" charset="0"/>
              </a:rPr>
              <a:t>depression</a:t>
            </a:r>
            <a:r>
              <a:rPr lang="en-US" sz="2800" dirty="0">
                <a:latin typeface="Comic Sans MS" pitchFamily="66" charset="0"/>
              </a:rPr>
              <a:t>, </a:t>
            </a:r>
            <a:r>
              <a:rPr lang="en-US" sz="2800" b="1" dirty="0">
                <a:latin typeface="Comic Sans MS" pitchFamily="66" charset="0"/>
              </a:rPr>
              <a:t>anxiety</a:t>
            </a:r>
            <a:r>
              <a:rPr lang="en-US" sz="2800" dirty="0">
                <a:latin typeface="Comic Sans MS" pitchFamily="66" charset="0"/>
              </a:rPr>
              <a:t> and </a:t>
            </a:r>
            <a:r>
              <a:rPr lang="en-US" sz="2800" b="1" dirty="0">
                <a:latin typeface="Comic Sans MS" pitchFamily="66" charset="0"/>
              </a:rPr>
              <a:t>combination</a:t>
            </a:r>
            <a:r>
              <a:rPr lang="en-US" sz="2800" dirty="0">
                <a:latin typeface="Comic Sans MS" pitchFamily="66" charset="0"/>
              </a:rPr>
              <a:t>:</a:t>
            </a:r>
            <a:r>
              <a:rPr lang="el-GR" sz="2800" dirty="0">
                <a:latin typeface="Comic Sans MS" pitchFamily="66" charset="0"/>
              </a:rPr>
              <a:t> </a:t>
            </a:r>
            <a:r>
              <a:rPr lang="en-US" sz="2800" dirty="0">
                <a:latin typeface="Comic Sans MS" pitchFamily="66" charset="0"/>
              </a:rPr>
              <a:t>43.7%, 37.4%, and</a:t>
            </a:r>
            <a:r>
              <a:rPr lang="el-GR" sz="2800" dirty="0">
                <a:latin typeface="Comic Sans MS" pitchFamily="66" charset="0"/>
              </a:rPr>
              <a:t> </a:t>
            </a:r>
            <a:r>
              <a:rPr lang="en-US" sz="2800" dirty="0">
                <a:latin typeface="Comic Sans MS" pitchFamily="66" charset="0"/>
              </a:rPr>
              <a:t> 31.3%, respectively</a:t>
            </a:r>
          </a:p>
          <a:p>
            <a:r>
              <a:rPr lang="en-US" sz="2800" b="1" dirty="0">
                <a:latin typeface="Comic Sans MS" pitchFamily="66" charset="0"/>
              </a:rPr>
              <a:t>Female gender </a:t>
            </a:r>
            <a:r>
              <a:rPr lang="en-US" sz="2800" dirty="0">
                <a:latin typeface="Comic Sans MS" pitchFamily="66" charset="0"/>
              </a:rPr>
              <a:t>and </a:t>
            </a:r>
            <a:r>
              <a:rPr lang="en-US" sz="2800" b="1" dirty="0">
                <a:latin typeface="Comic Sans MS" pitchFamily="66" charset="0"/>
              </a:rPr>
              <a:t>senior high school grade</a:t>
            </a:r>
            <a:r>
              <a:rPr lang="el-GR" sz="2800" dirty="0">
                <a:latin typeface="Comic Sans MS" pitchFamily="66" charset="0"/>
              </a:rPr>
              <a:t>: </a:t>
            </a:r>
            <a:r>
              <a:rPr lang="en-US" sz="2800" dirty="0">
                <a:latin typeface="Comic Sans MS" pitchFamily="66" charset="0"/>
              </a:rPr>
              <a:t>risk factors for anxiety and depression symptoms</a:t>
            </a:r>
            <a:endParaRPr lang="el-GR" sz="2800" dirty="0">
              <a:latin typeface="Comic Sans MS" pitchFamily="66" charset="0"/>
            </a:endParaRPr>
          </a:p>
          <a:p>
            <a:r>
              <a:rPr lang="en-US" sz="2800" dirty="0">
                <a:latin typeface="Comic Sans MS" pitchFamily="66" charset="0"/>
              </a:rPr>
              <a:t>Psychological symptoms were </a:t>
            </a:r>
            <a:r>
              <a:rPr lang="en-US" sz="2800" b="1" dirty="0">
                <a:latin typeface="Comic Sans MS" pitchFamily="66" charset="0"/>
              </a:rPr>
              <a:t>negatively</a:t>
            </a:r>
            <a:r>
              <a:rPr lang="en-US" sz="2800" dirty="0">
                <a:latin typeface="Comic Sans MS" pitchFamily="66" charset="0"/>
              </a:rPr>
              <a:t> associated with the level of awareness of COVID-19</a:t>
            </a:r>
            <a:endParaRPr lang="el-GR" sz="2800" dirty="0">
              <a:latin typeface="Comic Sans MS" pitchFamily="66" charset="0"/>
            </a:endParaRPr>
          </a:p>
        </p:txBody>
      </p:sp>
    </p:spTree>
    <p:extLst>
      <p:ext uri="{BB962C8B-B14F-4D97-AF65-F5344CB8AC3E}">
        <p14:creationId xmlns:p14="http://schemas.microsoft.com/office/powerpoint/2010/main" val="71028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2637" y="753228"/>
            <a:ext cx="11418073" cy="1080938"/>
          </a:xfrm>
        </p:spPr>
        <p:txBody>
          <a:bodyPr>
            <a:noAutofit/>
          </a:bodyPr>
          <a:lstStyle/>
          <a:p>
            <a:pPr algn="ctr"/>
            <a:r>
              <a:rPr lang="en-US" sz="2800" b="1" dirty="0">
                <a:latin typeface="Comic Sans MS" pitchFamily="66" charset="0"/>
              </a:rPr>
              <a:t>An investigation of mental health status of children and adolescents in China during the outbreak of COVID-19 (</a:t>
            </a:r>
            <a:r>
              <a:rPr lang="en-US" sz="2800" b="1" dirty="0" err="1">
                <a:latin typeface="Comic Sans MS" pitchFamily="66" charset="0"/>
              </a:rPr>
              <a:t>Duan</a:t>
            </a:r>
            <a:r>
              <a:rPr lang="en-US" sz="2800" b="1" dirty="0">
                <a:latin typeface="Comic Sans MS" pitchFamily="66" charset="0"/>
              </a:rPr>
              <a:t> et al 2020)</a:t>
            </a:r>
          </a:p>
        </p:txBody>
      </p:sp>
      <p:sp>
        <p:nvSpPr>
          <p:cNvPr id="3" name="Θέση περιεχομένου 2"/>
          <p:cNvSpPr>
            <a:spLocks noGrp="1"/>
          </p:cNvSpPr>
          <p:nvPr>
            <p:ph idx="1"/>
          </p:nvPr>
        </p:nvSpPr>
        <p:spPr>
          <a:xfrm>
            <a:off x="241371" y="2165131"/>
            <a:ext cx="11624807" cy="4692868"/>
          </a:xfrm>
        </p:spPr>
        <p:txBody>
          <a:bodyPr>
            <a:normAutofit/>
          </a:bodyPr>
          <a:lstStyle/>
          <a:p>
            <a:r>
              <a:rPr lang="en-US" dirty="0">
                <a:latin typeface="Comic Sans MS" pitchFamily="66" charset="0"/>
              </a:rPr>
              <a:t>Online CDI, Coping Style Scale</a:t>
            </a:r>
            <a:r>
              <a:rPr lang="el-GR" dirty="0">
                <a:latin typeface="Comic Sans MS" pitchFamily="66" charset="0"/>
              </a:rPr>
              <a:t> </a:t>
            </a:r>
            <a:r>
              <a:rPr lang="en-US" dirty="0">
                <a:latin typeface="Comic Sans MS" pitchFamily="66" charset="0"/>
              </a:rPr>
              <a:t>in 359 </a:t>
            </a:r>
            <a:r>
              <a:rPr lang="el-GR" dirty="0">
                <a:latin typeface="Comic Sans MS" pitchFamily="66" charset="0"/>
              </a:rPr>
              <a:t>παιδιά </a:t>
            </a:r>
            <a:r>
              <a:rPr lang="en-US" dirty="0">
                <a:latin typeface="Comic Sans MS" pitchFamily="66" charset="0"/>
              </a:rPr>
              <a:t>and 3254 adolescents</a:t>
            </a:r>
            <a:r>
              <a:rPr lang="el-GR" dirty="0">
                <a:latin typeface="Comic Sans MS" pitchFamily="66" charset="0"/>
              </a:rPr>
              <a:t> </a:t>
            </a:r>
            <a:endParaRPr lang="en-US" dirty="0">
              <a:latin typeface="Comic Sans MS" pitchFamily="66" charset="0"/>
            </a:endParaRPr>
          </a:p>
          <a:p>
            <a:r>
              <a:rPr lang="en-US" dirty="0">
                <a:latin typeface="Comic Sans MS" pitchFamily="66" charset="0"/>
              </a:rPr>
              <a:t>High anxiety rates in children (23</a:t>
            </a:r>
            <a:r>
              <a:rPr lang="el-GR" dirty="0">
                <a:latin typeface="Comic Sans MS" pitchFamily="66" charset="0"/>
              </a:rPr>
              <a:t>,</a:t>
            </a:r>
            <a:r>
              <a:rPr lang="en-US" dirty="0">
                <a:latin typeface="Comic Sans MS" pitchFamily="66" charset="0"/>
              </a:rPr>
              <a:t>87 ± 15</a:t>
            </a:r>
            <a:r>
              <a:rPr lang="el-GR" dirty="0">
                <a:latin typeface="Comic Sans MS" pitchFamily="66" charset="0"/>
              </a:rPr>
              <a:t>,</a:t>
            </a:r>
            <a:r>
              <a:rPr lang="en-US" dirty="0">
                <a:latin typeface="Comic Sans MS" pitchFamily="66" charset="0"/>
              </a:rPr>
              <a:t>79) and adolescents (29</a:t>
            </a:r>
            <a:r>
              <a:rPr lang="el-GR" dirty="0">
                <a:latin typeface="Comic Sans MS" pitchFamily="66" charset="0"/>
              </a:rPr>
              <a:t>,</a:t>
            </a:r>
            <a:r>
              <a:rPr lang="en-US" dirty="0">
                <a:latin typeface="Comic Sans MS" pitchFamily="66" charset="0"/>
              </a:rPr>
              <a:t>27 ± 19</a:t>
            </a:r>
            <a:r>
              <a:rPr lang="el-GR" dirty="0">
                <a:latin typeface="Comic Sans MS" pitchFamily="66" charset="0"/>
              </a:rPr>
              <a:t>,</a:t>
            </a:r>
            <a:r>
              <a:rPr lang="en-US" dirty="0">
                <a:latin typeface="Comic Sans MS" pitchFamily="66" charset="0"/>
              </a:rPr>
              <a:t>79) </a:t>
            </a:r>
          </a:p>
          <a:p>
            <a:r>
              <a:rPr lang="en-US" dirty="0">
                <a:latin typeface="Comic Sans MS" pitchFamily="66" charset="0"/>
              </a:rPr>
              <a:t>22.28% had depression symptoms</a:t>
            </a:r>
          </a:p>
          <a:p>
            <a:r>
              <a:rPr lang="el-GR" dirty="0">
                <a:latin typeface="Comic Sans MS" pitchFamily="66" charset="0"/>
              </a:rPr>
              <a:t>7 </a:t>
            </a:r>
            <a:r>
              <a:rPr lang="en-US" dirty="0">
                <a:latin typeface="Comic Sans MS" pitchFamily="66" charset="0"/>
              </a:rPr>
              <a:t>factors associated with </a:t>
            </a:r>
            <a:r>
              <a:rPr lang="en-US" b="1" dirty="0">
                <a:latin typeface="Comic Sans MS" pitchFamily="66" charset="0"/>
              </a:rPr>
              <a:t>increased anxiety </a:t>
            </a:r>
            <a:r>
              <a:rPr lang="en-US" dirty="0">
                <a:latin typeface="Comic Sans MS" pitchFamily="66" charset="0"/>
              </a:rPr>
              <a:t>e.g. females, urban resident,  emotion-focused coping style </a:t>
            </a:r>
          </a:p>
          <a:p>
            <a:r>
              <a:rPr lang="el-GR" dirty="0">
                <a:latin typeface="Comic Sans MS" pitchFamily="66" charset="0"/>
              </a:rPr>
              <a:t>9 </a:t>
            </a:r>
            <a:r>
              <a:rPr lang="en-US" dirty="0">
                <a:latin typeface="Comic Sans MS" pitchFamily="66" charset="0"/>
              </a:rPr>
              <a:t>factors associated with </a:t>
            </a:r>
            <a:r>
              <a:rPr lang="en-US" b="1" dirty="0">
                <a:latin typeface="Comic Sans MS" pitchFamily="66" charset="0"/>
              </a:rPr>
              <a:t>increased depression </a:t>
            </a:r>
            <a:r>
              <a:rPr lang="en-US" dirty="0">
                <a:latin typeface="Comic Sans MS" pitchFamily="66" charset="0"/>
              </a:rPr>
              <a:t>e.g. smartphone addiction,</a:t>
            </a:r>
            <a:r>
              <a:rPr lang="el-GR" dirty="0">
                <a:latin typeface="Comic Sans MS" pitchFamily="66" charset="0"/>
              </a:rPr>
              <a:t> </a:t>
            </a:r>
            <a:r>
              <a:rPr lang="en-US" dirty="0">
                <a:latin typeface="Comic Sans MS" pitchFamily="66" charset="0"/>
              </a:rPr>
              <a:t>Internet addiction</a:t>
            </a:r>
            <a:r>
              <a:rPr lang="el-GR" dirty="0">
                <a:latin typeface="Comic Sans MS" pitchFamily="66" charset="0"/>
              </a:rPr>
              <a:t>, </a:t>
            </a:r>
            <a:r>
              <a:rPr lang="en-US" dirty="0">
                <a:latin typeface="Comic Sans MS" pitchFamily="66" charset="0"/>
              </a:rPr>
              <a:t>Hubei province resident</a:t>
            </a:r>
          </a:p>
          <a:p>
            <a:r>
              <a:rPr lang="el-GR" dirty="0">
                <a:latin typeface="Comic Sans MS" pitchFamily="66" charset="0"/>
              </a:rPr>
              <a:t>2 </a:t>
            </a:r>
            <a:r>
              <a:rPr lang="en-US" dirty="0">
                <a:latin typeface="Comic Sans MS" pitchFamily="66" charset="0"/>
              </a:rPr>
              <a:t>additional factors associated with </a:t>
            </a:r>
            <a:r>
              <a:rPr lang="en-US" b="1" dirty="0">
                <a:latin typeface="Comic Sans MS" pitchFamily="66" charset="0"/>
              </a:rPr>
              <a:t>lower depression </a:t>
            </a:r>
            <a:r>
              <a:rPr lang="en-US" dirty="0">
                <a:latin typeface="Comic Sans MS" pitchFamily="66" charset="0"/>
              </a:rPr>
              <a:t>e.g. hours spend on internet per day before pandemic and</a:t>
            </a:r>
            <a:r>
              <a:rPr lang="el-GR" dirty="0">
                <a:latin typeface="Comic Sans MS" pitchFamily="66" charset="0"/>
              </a:rPr>
              <a:t> </a:t>
            </a:r>
            <a:r>
              <a:rPr lang="en-US" dirty="0">
                <a:latin typeface="Comic Sans MS" pitchFamily="66" charset="0"/>
              </a:rPr>
              <a:t>problem-focused coping style</a:t>
            </a:r>
            <a:endParaRPr lang="el-GR" dirty="0">
              <a:latin typeface="Comic Sans MS" pitchFamily="66" charset="0"/>
            </a:endParaRPr>
          </a:p>
        </p:txBody>
      </p:sp>
    </p:spTree>
    <p:extLst>
      <p:ext uri="{BB962C8B-B14F-4D97-AF65-F5344CB8AC3E}">
        <p14:creationId xmlns:p14="http://schemas.microsoft.com/office/powerpoint/2010/main" val="1499103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600" b="1" dirty="0">
                <a:latin typeface="Comic Sans MS" pitchFamily="66" charset="0"/>
              </a:rPr>
              <a:t>Systematic reviews/meta-analyses of studies</a:t>
            </a:r>
            <a:endParaRPr lang="el-GR" sz="3600" b="1" dirty="0">
              <a:latin typeface="Comic Sans MS" pitchFamily="66" charset="0"/>
            </a:endParaRPr>
          </a:p>
        </p:txBody>
      </p:sp>
      <p:sp>
        <p:nvSpPr>
          <p:cNvPr id="3" name="Θέση περιεχομένου 2"/>
          <p:cNvSpPr>
            <a:spLocks noGrp="1"/>
          </p:cNvSpPr>
          <p:nvPr>
            <p:ph idx="1"/>
          </p:nvPr>
        </p:nvSpPr>
        <p:spPr>
          <a:xfrm>
            <a:off x="609600" y="1776248"/>
            <a:ext cx="10972800" cy="4700752"/>
          </a:xfrm>
        </p:spPr>
        <p:txBody>
          <a:bodyPr>
            <a:normAutofit fontScale="85000" lnSpcReduction="20000"/>
          </a:bodyPr>
          <a:lstStyle/>
          <a:p>
            <a:r>
              <a:rPr lang="en-US" dirty="0">
                <a:latin typeface="Comic Sans MS" pitchFamily="66" charset="0"/>
              </a:rPr>
              <a:t>Increased risk for depression and mainly anxiety in adolescents, during and after lockdown </a:t>
            </a:r>
            <a:r>
              <a:rPr lang="el-GR" dirty="0">
                <a:latin typeface="Comic Sans MS" pitchFamily="66" charset="0"/>
              </a:rPr>
              <a:t> </a:t>
            </a:r>
            <a:r>
              <a:rPr lang="en-US" dirty="0">
                <a:latin typeface="Comic Sans MS" pitchFamily="66" charset="0"/>
              </a:rPr>
              <a:t>(</a:t>
            </a:r>
            <a:r>
              <a:rPr lang="en-US" dirty="0" err="1">
                <a:latin typeface="Comic Sans MS" pitchFamily="66" charset="0"/>
              </a:rPr>
              <a:t>Loades</a:t>
            </a:r>
            <a:r>
              <a:rPr lang="en-US" dirty="0">
                <a:latin typeface="Comic Sans MS" pitchFamily="66" charset="0"/>
              </a:rPr>
              <a:t> et al, 2020) </a:t>
            </a:r>
          </a:p>
          <a:p>
            <a:r>
              <a:rPr lang="en-US" dirty="0">
                <a:latin typeface="Comic Sans MS" pitchFamily="66" charset="0"/>
              </a:rPr>
              <a:t>The prevalence of </a:t>
            </a:r>
            <a:r>
              <a:rPr lang="en-US" b="1" dirty="0">
                <a:latin typeface="Comic Sans MS" pitchFamily="66" charset="0"/>
              </a:rPr>
              <a:t>anxiety</a:t>
            </a:r>
            <a:r>
              <a:rPr lang="en-US" dirty="0">
                <a:latin typeface="Comic Sans MS" pitchFamily="66" charset="0"/>
              </a:rPr>
              <a:t>, </a:t>
            </a:r>
            <a:r>
              <a:rPr lang="en-US" b="1" dirty="0">
                <a:latin typeface="Comic Sans MS" pitchFamily="66" charset="0"/>
              </a:rPr>
              <a:t>depression</a:t>
            </a:r>
            <a:r>
              <a:rPr lang="en-US" dirty="0">
                <a:latin typeface="Comic Sans MS" pitchFamily="66" charset="0"/>
              </a:rPr>
              <a:t>, and </a:t>
            </a:r>
            <a:r>
              <a:rPr lang="en-US" b="1" dirty="0">
                <a:latin typeface="Comic Sans MS" pitchFamily="66" charset="0"/>
              </a:rPr>
              <a:t>stress </a:t>
            </a:r>
            <a:r>
              <a:rPr lang="en-US" dirty="0">
                <a:latin typeface="Comic Sans MS" pitchFamily="66" charset="0"/>
              </a:rPr>
              <a:t>was 29%, 37%, and 23% respectively (Wang et al, Sept 2021)</a:t>
            </a:r>
          </a:p>
          <a:p>
            <a:r>
              <a:rPr lang="en-US" dirty="0">
                <a:latin typeface="Comic Sans MS" pitchFamily="66" charset="0"/>
              </a:rPr>
              <a:t>Children and adolescents are experiencing significant </a:t>
            </a:r>
            <a:r>
              <a:rPr lang="en-US" b="1" dirty="0">
                <a:latin typeface="Comic Sans MS" pitchFamily="66" charset="0"/>
              </a:rPr>
              <a:t>anxiety</a:t>
            </a:r>
            <a:r>
              <a:rPr lang="en-US" dirty="0">
                <a:latin typeface="Comic Sans MS" pitchFamily="66" charset="0"/>
              </a:rPr>
              <a:t> and </a:t>
            </a:r>
            <a:r>
              <a:rPr lang="en-US" b="1" dirty="0">
                <a:latin typeface="Comic Sans MS" pitchFamily="66" charset="0"/>
              </a:rPr>
              <a:t>depression </a:t>
            </a:r>
          </a:p>
          <a:p>
            <a:r>
              <a:rPr lang="en-US" b="1" dirty="0">
                <a:latin typeface="Comic Sans MS" pitchFamily="66" charset="0"/>
              </a:rPr>
              <a:t>Adolescents</a:t>
            </a:r>
            <a:r>
              <a:rPr lang="en-US" dirty="0">
                <a:latin typeface="Comic Sans MS" pitchFamily="66" charset="0"/>
              </a:rPr>
              <a:t>, especially </a:t>
            </a:r>
            <a:r>
              <a:rPr lang="en-US" b="1" dirty="0">
                <a:latin typeface="Comic Sans MS" pitchFamily="66" charset="0"/>
              </a:rPr>
              <a:t>females</a:t>
            </a:r>
            <a:r>
              <a:rPr lang="en-US" dirty="0">
                <a:latin typeface="Comic Sans MS" pitchFamily="66" charset="0"/>
              </a:rPr>
              <a:t> and </a:t>
            </a:r>
            <a:r>
              <a:rPr lang="en-US" b="1" dirty="0">
                <a:latin typeface="Comic Sans MS" pitchFamily="66" charset="0"/>
              </a:rPr>
              <a:t>high school seniors</a:t>
            </a:r>
            <a:r>
              <a:rPr lang="en-US" dirty="0">
                <a:latin typeface="Comic Sans MS" pitchFamily="66" charset="0"/>
              </a:rPr>
              <a:t>, may be at greater risk</a:t>
            </a:r>
          </a:p>
          <a:p>
            <a:r>
              <a:rPr lang="en-US" b="1" dirty="0">
                <a:latin typeface="Comic Sans MS" pitchFamily="66" charset="0"/>
              </a:rPr>
              <a:t>Children who feel unsafe </a:t>
            </a:r>
            <a:r>
              <a:rPr lang="en-US" dirty="0">
                <a:latin typeface="Comic Sans MS" pitchFamily="66" charset="0"/>
              </a:rPr>
              <a:t>with regards to coronavirus disease 2019 may be more likely to experience somatic symptoms, depression, and anxiety </a:t>
            </a:r>
          </a:p>
          <a:p>
            <a:r>
              <a:rPr lang="en-US" b="1" dirty="0">
                <a:latin typeface="Comic Sans MS" pitchFamily="66" charset="0"/>
              </a:rPr>
              <a:t>Exposure to excessive information </a:t>
            </a:r>
            <a:r>
              <a:rPr lang="en-US" dirty="0">
                <a:latin typeface="Comic Sans MS" pitchFamily="66" charset="0"/>
              </a:rPr>
              <a:t>about COVID without parental communication on the topic may lead to higher anxiety and PTSD symptoms</a:t>
            </a:r>
          </a:p>
          <a:p>
            <a:r>
              <a:rPr lang="en-US" dirty="0">
                <a:latin typeface="Comic Sans MS" pitchFamily="66" charset="0"/>
              </a:rPr>
              <a:t>Social isolation, loneliness, lack of physical exercise, parenting stress and family stress may contribute to these problems </a:t>
            </a:r>
          </a:p>
          <a:p>
            <a:r>
              <a:rPr lang="en-US" dirty="0">
                <a:latin typeface="Comic Sans MS" pitchFamily="66" charset="0"/>
              </a:rPr>
              <a:t>Parental stress and mental health problems may put children at an increased risk for </a:t>
            </a:r>
            <a:r>
              <a:rPr lang="en-US" b="1" dirty="0">
                <a:latin typeface="Comic Sans MS" pitchFamily="66" charset="0"/>
              </a:rPr>
              <a:t>maltreatment </a:t>
            </a:r>
            <a:r>
              <a:rPr lang="en-US" dirty="0">
                <a:latin typeface="Comic Sans MS" pitchFamily="66" charset="0"/>
              </a:rPr>
              <a:t>(Meade 2021)</a:t>
            </a:r>
            <a:br>
              <a:rPr lang="en-US" dirty="0"/>
            </a:br>
            <a:br>
              <a:rPr lang="en-US" b="1" dirty="0">
                <a:latin typeface="Comic Sans MS" pitchFamily="66" charset="0"/>
              </a:rPr>
            </a:br>
            <a:endParaRPr lang="en-US" dirty="0">
              <a:latin typeface="Comic Sans MS" pitchFamily="66" charset="0"/>
            </a:endParaRPr>
          </a:p>
          <a:p>
            <a:endParaRPr lang="el-GR" dirty="0"/>
          </a:p>
        </p:txBody>
      </p:sp>
    </p:spTree>
    <p:extLst>
      <p:ext uri="{BB962C8B-B14F-4D97-AF65-F5344CB8AC3E}">
        <p14:creationId xmlns:p14="http://schemas.microsoft.com/office/powerpoint/2010/main" val="1256881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n-US" sz="3200" b="1" dirty="0">
                <a:latin typeface="Comic Sans MS" pitchFamily="66" charset="0"/>
              </a:rPr>
              <a:t>Effects of online homeschooling (remote learning)</a:t>
            </a:r>
            <a:endParaRPr lang="el-GR" sz="3200" b="1" dirty="0">
              <a:latin typeface="Comic Sans MS" pitchFamily="66" charset="0"/>
            </a:endParaRPr>
          </a:p>
        </p:txBody>
      </p:sp>
      <p:sp>
        <p:nvSpPr>
          <p:cNvPr id="3" name="Θέση περιεχομένου 2"/>
          <p:cNvSpPr>
            <a:spLocks noGrp="1"/>
          </p:cNvSpPr>
          <p:nvPr>
            <p:ph idx="1"/>
          </p:nvPr>
        </p:nvSpPr>
        <p:spPr>
          <a:xfrm>
            <a:off x="346841" y="1600200"/>
            <a:ext cx="11477297" cy="4876800"/>
          </a:xfrm>
        </p:spPr>
        <p:txBody>
          <a:bodyPr>
            <a:normAutofit/>
          </a:bodyPr>
          <a:lstStyle/>
          <a:p>
            <a:r>
              <a:rPr lang="en-US" dirty="0">
                <a:latin typeface="Comic Sans MS" pitchFamily="66" charset="0"/>
              </a:rPr>
              <a:t>Well accepted despite teachers</a:t>
            </a:r>
            <a:r>
              <a:rPr lang="el-GR" dirty="0">
                <a:latin typeface="Comic Sans MS" pitchFamily="66" charset="0"/>
              </a:rPr>
              <a:t>’</a:t>
            </a:r>
            <a:r>
              <a:rPr lang="en-US" dirty="0">
                <a:latin typeface="Comic Sans MS" pitchFamily="66" charset="0"/>
              </a:rPr>
              <a:t> concerns </a:t>
            </a:r>
          </a:p>
          <a:p>
            <a:r>
              <a:rPr lang="en-US" dirty="0">
                <a:latin typeface="Comic Sans MS" pitchFamily="66" charset="0"/>
              </a:rPr>
              <a:t>Increased anxiety rates  of parents and teachers, especially in primary education (Zhao et al 2020)</a:t>
            </a:r>
          </a:p>
          <a:p>
            <a:r>
              <a:rPr lang="en-US" dirty="0">
                <a:latin typeface="Comic Sans MS" pitchFamily="66" charset="0"/>
              </a:rPr>
              <a:t>93.2% of students had no inattention during online schooling</a:t>
            </a:r>
            <a:r>
              <a:rPr lang="el-GR" dirty="0">
                <a:latin typeface="Comic Sans MS" pitchFamily="66" charset="0"/>
              </a:rPr>
              <a:t>,</a:t>
            </a:r>
            <a:r>
              <a:rPr lang="en-US" dirty="0">
                <a:latin typeface="Comic Sans MS" pitchFamily="66" charset="0"/>
              </a:rPr>
              <a:t> 77.4% </a:t>
            </a:r>
            <a:r>
              <a:rPr lang="el-GR" dirty="0">
                <a:latin typeface="Comic Sans MS" pitchFamily="66" charset="0"/>
              </a:rPr>
              <a:t>γονέων </a:t>
            </a:r>
            <a:r>
              <a:rPr lang="en-US" dirty="0">
                <a:latin typeface="Comic Sans MS" pitchFamily="66" charset="0"/>
              </a:rPr>
              <a:t>believed the same</a:t>
            </a:r>
            <a:r>
              <a:rPr lang="el-GR" dirty="0">
                <a:latin typeface="Comic Sans MS" pitchFamily="66" charset="0"/>
              </a:rPr>
              <a:t>, </a:t>
            </a:r>
            <a:r>
              <a:rPr lang="en-US" dirty="0">
                <a:latin typeface="Comic Sans MS" pitchFamily="66" charset="0"/>
              </a:rPr>
              <a:t>but only 41.9% of teachers agreed  </a:t>
            </a:r>
            <a:endParaRPr lang="el-GR" dirty="0">
              <a:latin typeface="Comic Sans MS" pitchFamily="66" charset="0"/>
            </a:endParaRPr>
          </a:p>
          <a:p>
            <a:r>
              <a:rPr lang="en-US" dirty="0">
                <a:latin typeface="Comic Sans MS" pitchFamily="66" charset="0"/>
              </a:rPr>
              <a:t>50% of parents believed that their offspring needed supervision but</a:t>
            </a:r>
            <a:r>
              <a:rPr lang="el-GR" dirty="0">
                <a:latin typeface="Comic Sans MS" pitchFamily="66" charset="0"/>
              </a:rPr>
              <a:t> </a:t>
            </a:r>
            <a:r>
              <a:rPr lang="en-US" dirty="0">
                <a:latin typeface="Comic Sans MS" pitchFamily="66" charset="0"/>
              </a:rPr>
              <a:t>37.1% of teachers believed they couldn’t supervise students (Zhao et al 2020)</a:t>
            </a:r>
          </a:p>
          <a:p>
            <a:r>
              <a:rPr lang="en-US" dirty="0">
                <a:latin typeface="Comic Sans MS" pitchFamily="66" charset="0"/>
              </a:rPr>
              <a:t>22</a:t>
            </a:r>
            <a:r>
              <a:rPr lang="el-GR" dirty="0">
                <a:latin typeface="Comic Sans MS" pitchFamily="66" charset="0"/>
              </a:rPr>
              <a:t>% </a:t>
            </a:r>
            <a:r>
              <a:rPr lang="en-US" dirty="0">
                <a:latin typeface="Comic Sans MS" pitchFamily="66" charset="0"/>
              </a:rPr>
              <a:t>of families were burdened financially by remote learning</a:t>
            </a:r>
          </a:p>
          <a:p>
            <a:r>
              <a:rPr lang="en-US" dirty="0">
                <a:latin typeface="Comic Sans MS" pitchFamily="66" charset="0"/>
              </a:rPr>
              <a:t>Less routines, higher negative emotion and more concentration difficulties because of COVID-19 associated with more difficulties in remote schooling only in adolescents with ADHD</a:t>
            </a:r>
            <a:r>
              <a:rPr lang="el-GR" dirty="0">
                <a:latin typeface="Comic Sans MS" pitchFamily="66" charset="0"/>
              </a:rPr>
              <a:t> </a:t>
            </a:r>
            <a:r>
              <a:rPr lang="en-US" dirty="0">
                <a:latin typeface="Comic Sans MS" pitchFamily="66" charset="0"/>
              </a:rPr>
              <a:t>(Becker et al 2020)</a:t>
            </a:r>
            <a:r>
              <a:rPr lang="el-GR" dirty="0">
                <a:latin typeface="Comic Sans MS" pitchFamily="66" charset="0"/>
              </a:rPr>
              <a:t>  </a:t>
            </a:r>
          </a:p>
          <a:p>
            <a:endParaRPr lang="en-US" b="1" dirty="0">
              <a:latin typeface="Comic Sans MS" pitchFamily="66" charset="0"/>
            </a:endParaRPr>
          </a:p>
          <a:p>
            <a:endParaRPr lang="el-GR" dirty="0">
              <a:latin typeface="Comic Sans MS" pitchFamily="66" charset="0"/>
            </a:endParaRPr>
          </a:p>
          <a:p>
            <a:endParaRPr lang="el-GR" dirty="0"/>
          </a:p>
        </p:txBody>
      </p:sp>
    </p:spTree>
    <p:extLst>
      <p:ext uri="{BB962C8B-B14F-4D97-AF65-F5344CB8AC3E}">
        <p14:creationId xmlns:p14="http://schemas.microsoft.com/office/powerpoint/2010/main" val="1691125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φήνεια">
  <a:themeElements>
    <a:clrScheme name="Σαφήνεια">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Κλασικό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αφήνεια">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1409</TotalTime>
  <Words>1516</Words>
  <Application>Microsoft Office PowerPoint</Application>
  <PresentationFormat>Ευρεία οθόνη</PresentationFormat>
  <Paragraphs>94</Paragraphs>
  <Slides>18</Slides>
  <Notes>3</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18</vt:i4>
      </vt:variant>
    </vt:vector>
  </HeadingPairs>
  <TitlesOfParts>
    <vt:vector size="22" baseType="lpstr">
      <vt:lpstr>Arial</vt:lpstr>
      <vt:lpstr>Calibri</vt:lpstr>
      <vt:lpstr>Comic Sans MS</vt:lpstr>
      <vt:lpstr>Σαφήνεια</vt:lpstr>
      <vt:lpstr>COVID-19 PANDEMIC AND IMPACT ON CHILDREN’S/ADOLESCENTS’ MENTAL HEALTH </vt:lpstr>
      <vt:lpstr>Covid-19 pandemic and mental health of children/adolescents</vt:lpstr>
      <vt:lpstr>Risks and concerns of patients, families and child and adolescent psychiatrists (ESCAP 2020)</vt:lpstr>
      <vt:lpstr>Perceived impact of the COVID-19 pandemic on CAP services after 1 year (February/March 2021): ESCAP CovCAP survey </vt:lpstr>
      <vt:lpstr>Impact of the COVID-19 pandemic on quality of life and mental health in children and adolescents in Germany  (Ravens-Sieberer et al 2021) </vt:lpstr>
      <vt:lpstr>Prevalence and socio-demographic correlates of psychological health problems in Chinese adolescents during the outbreak of COVID-19 (Zhou et al 2020) </vt:lpstr>
      <vt:lpstr>An investigation of mental health status of children and adolescents in China during the outbreak of COVID-19 (Duan et al 2020)</vt:lpstr>
      <vt:lpstr>Systematic reviews/meta-analyses of studies</vt:lpstr>
      <vt:lpstr>Effects of online homeschooling (remote learning)</vt:lpstr>
      <vt:lpstr>OUR STUDY: Aims</vt:lpstr>
      <vt:lpstr>OUR STUDY: Sample/Measures</vt:lpstr>
      <vt:lpstr>Study participants’ residence</vt:lpstr>
      <vt:lpstr>Results: SDQ (mental health)</vt:lpstr>
      <vt:lpstr>Results: FAD (family functioning)</vt:lpstr>
      <vt:lpstr>Results: SF-12 (physical functioning) of caregivers</vt:lpstr>
      <vt:lpstr>Results: SF-12 (psychological functioning) of caregivers</vt:lpstr>
      <vt:lpstr>OUR STUDY: Preliminary results</vt:lpstr>
      <vt:lpstr>Conclusions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dc:title>
  <dc:creator>paidopsyxiatriki</dc:creator>
  <cp:lastModifiedBy>Γ. Κολαϊτης Αναπληρωτής Καθηγητής Παιδοψυχιατρικής</cp:lastModifiedBy>
  <cp:revision>160</cp:revision>
  <dcterms:created xsi:type="dcterms:W3CDTF">2020-11-09T14:07:41Z</dcterms:created>
  <dcterms:modified xsi:type="dcterms:W3CDTF">2021-10-14T12:23:25Z</dcterms:modified>
</cp:coreProperties>
</file>