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6" r:id="rId3"/>
    <p:sldId id="304" r:id="rId4"/>
    <p:sldId id="259" r:id="rId5"/>
    <p:sldId id="303" r:id="rId6"/>
    <p:sldId id="305" r:id="rId7"/>
    <p:sldId id="306" r:id="rId8"/>
    <p:sldId id="307" r:id="rId9"/>
    <p:sldId id="308" r:id="rId10"/>
    <p:sldId id="309" r:id="rId11"/>
    <p:sldId id="311" r:id="rId12"/>
    <p:sldId id="310" r:id="rId13"/>
    <p:sldId id="271" r:id="rId14"/>
    <p:sldId id="313" r:id="rId15"/>
    <p:sldId id="3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B11"/>
    <a:srgbClr val="EC008B"/>
    <a:srgbClr val="004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65294" autoAdjust="0"/>
  </p:normalViewPr>
  <p:slideViewPr>
    <p:cSldViewPr snapToGrid="0">
      <p:cViewPr varScale="1">
        <p:scale>
          <a:sx n="59" d="100"/>
          <a:sy n="59" d="100"/>
        </p:scale>
        <p:origin x="13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23DED-0892-44E1-8AB5-FC8BA2D33E11}" type="datetimeFigureOut">
              <a:rPr lang="en-GB" smtClean="0"/>
              <a:t>11/06/2018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73B4D-D1E1-4AE5-914F-284FEEB15978}" type="slidenum">
              <a:rPr lang="en-GB" smtClean="0"/>
              <a:t>‹#›</a:t>
            </a:fld>
            <a:endParaRPr lang="en-GB"/>
          </a:p>
        </p:txBody>
      </p:sp>
    </p:spTree>
    <p:extLst>
      <p:ext uri="{BB962C8B-B14F-4D97-AF65-F5344CB8AC3E}">
        <p14:creationId xmlns:p14="http://schemas.microsoft.com/office/powerpoint/2010/main" val="388309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We know what a</a:t>
            </a:r>
            <a:r>
              <a:rPr lang="en-GB" sz="1400" baseline="0" dirty="0" smtClean="0">
                <a:latin typeface="Arial" panose="020B0604020202020204" pitchFamily="34" charset="0"/>
                <a:cs typeface="Arial" panose="020B0604020202020204" pitchFamily="34" charset="0"/>
              </a:rPr>
              <a:t> Right to Participation is, but what does it look like in practice</a:t>
            </a:r>
          </a:p>
          <a:p>
            <a:endParaRPr lang="en-GB" sz="1400" baseline="0" dirty="0" smtClean="0">
              <a:latin typeface="Arial" panose="020B0604020202020204" pitchFamily="34" charset="0"/>
              <a:cs typeface="Arial" panose="020B0604020202020204" pitchFamily="34" charset="0"/>
            </a:endParaRPr>
          </a:p>
          <a:p>
            <a:r>
              <a:rPr lang="en-GB" sz="1400" baseline="0" dirty="0" smtClean="0">
                <a:latin typeface="Arial" panose="020B0604020202020204" pitchFamily="34" charset="0"/>
                <a:cs typeface="Arial" panose="020B0604020202020204" pitchFamily="34" charset="0"/>
              </a:rPr>
              <a:t>What do we need to think about when we try to support children and young people to be able to fully realise their article 12 right? </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F473B4D-D1E1-4AE5-914F-284FEEB15978}" type="slidenum">
              <a:rPr lang="en-GB" smtClean="0"/>
              <a:t>1</a:t>
            </a:fld>
            <a:endParaRPr lang="en-GB"/>
          </a:p>
        </p:txBody>
      </p:sp>
    </p:spTree>
    <p:extLst>
      <p:ext uri="{BB962C8B-B14F-4D97-AF65-F5344CB8AC3E}">
        <p14:creationId xmlns:p14="http://schemas.microsoft.com/office/powerpoint/2010/main" val="311549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Arial" panose="020B0604020202020204" pitchFamily="34" charset="0"/>
                <a:ea typeface="+mn-ea"/>
                <a:cs typeface="Arial" panose="020B0604020202020204" pitchFamily="34" charset="0"/>
              </a:rPr>
              <a:t>Dissemination visits to London, Brussels,</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All-Island Civic dialogue – CHALLENGES OF FOLLOW UP WITH DISPARATE GROUPS </a:t>
            </a:r>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3F473B4D-D1E1-4AE5-914F-284FEEB15978}" type="slidenum">
              <a:rPr lang="en-GB" smtClean="0"/>
              <a:t>10</a:t>
            </a:fld>
            <a:endParaRPr lang="en-GB"/>
          </a:p>
        </p:txBody>
      </p:sp>
    </p:spTree>
    <p:extLst>
      <p:ext uri="{BB962C8B-B14F-4D97-AF65-F5344CB8AC3E}">
        <p14:creationId xmlns:p14="http://schemas.microsoft.com/office/powerpoint/2010/main" val="29204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had access to the</a:t>
            </a:r>
            <a:r>
              <a:rPr lang="en-GB" baseline="0" dirty="0" smtClean="0"/>
              <a:t> right people and for many could get an audience but some of the people not interested in children’s rights they didn’t meet us</a:t>
            </a:r>
          </a:p>
          <a:p>
            <a:r>
              <a:rPr lang="en-GB" baseline="0" dirty="0" smtClean="0"/>
              <a:t>BARNIER EXAMPLE</a:t>
            </a:r>
            <a:endParaRPr lang="en-GB" dirty="0"/>
          </a:p>
        </p:txBody>
      </p:sp>
      <p:sp>
        <p:nvSpPr>
          <p:cNvPr id="4" name="Slide Number Placeholder 3"/>
          <p:cNvSpPr>
            <a:spLocks noGrp="1"/>
          </p:cNvSpPr>
          <p:nvPr>
            <p:ph type="sldNum" sz="quarter" idx="10"/>
          </p:nvPr>
        </p:nvSpPr>
        <p:spPr/>
        <p:txBody>
          <a:bodyPr/>
          <a:lstStyle/>
          <a:p>
            <a:fld id="{3F473B4D-D1E1-4AE5-914F-284FEEB15978}" type="slidenum">
              <a:rPr lang="en-GB" smtClean="0"/>
              <a:t>11</a:t>
            </a:fld>
            <a:endParaRPr lang="en-GB"/>
          </a:p>
        </p:txBody>
      </p:sp>
    </p:spTree>
    <p:extLst>
      <p:ext uri="{BB962C8B-B14F-4D97-AF65-F5344CB8AC3E}">
        <p14:creationId xmlns:p14="http://schemas.microsoft.com/office/powerpoint/2010/main" val="48726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kern="1200" dirty="0" smtClean="0">
                <a:solidFill>
                  <a:schemeClr val="tx1"/>
                </a:solidFill>
                <a:effectLst/>
                <a:latin typeface="Arial" panose="020B0604020202020204" pitchFamily="34" charset="0"/>
                <a:ea typeface="+mn-ea"/>
                <a:cs typeface="Arial" panose="020B0604020202020204" pitchFamily="34" charset="0"/>
              </a:rPr>
              <a:t>Next steps for NICCY and OCO - What is the role of ENOC in this process? </a:t>
            </a:r>
          </a:p>
          <a:p>
            <a:endParaRPr lang="en-GB" dirty="0"/>
          </a:p>
        </p:txBody>
      </p:sp>
      <p:sp>
        <p:nvSpPr>
          <p:cNvPr id="4" name="Slide Number Placeholder 3"/>
          <p:cNvSpPr>
            <a:spLocks noGrp="1"/>
          </p:cNvSpPr>
          <p:nvPr>
            <p:ph type="sldNum" sz="quarter" idx="10"/>
          </p:nvPr>
        </p:nvSpPr>
        <p:spPr/>
        <p:txBody>
          <a:bodyPr/>
          <a:lstStyle/>
          <a:p>
            <a:fld id="{3F473B4D-D1E1-4AE5-914F-284FEEB15978}" type="slidenum">
              <a:rPr lang="en-GB" smtClean="0"/>
              <a:t>12</a:t>
            </a:fld>
            <a:endParaRPr lang="en-GB"/>
          </a:p>
        </p:txBody>
      </p:sp>
    </p:spTree>
    <p:extLst>
      <p:ext uri="{BB962C8B-B14F-4D97-AF65-F5344CB8AC3E}">
        <p14:creationId xmlns:p14="http://schemas.microsoft.com/office/powerpoint/2010/main" val="100449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473B4D-D1E1-4AE5-914F-284FEEB15978}" type="slidenum">
              <a:rPr lang="en-GB" smtClean="0"/>
              <a:t>13</a:t>
            </a:fld>
            <a:endParaRPr lang="en-GB"/>
          </a:p>
        </p:txBody>
      </p:sp>
    </p:spTree>
    <p:extLst>
      <p:ext uri="{BB962C8B-B14F-4D97-AF65-F5344CB8AC3E}">
        <p14:creationId xmlns:p14="http://schemas.microsoft.com/office/powerpoint/2010/main" val="2365820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3F473B4D-D1E1-4AE5-914F-284FEEB15978}" type="slidenum">
              <a:rPr lang="en-GB" smtClean="0"/>
              <a:t>14</a:t>
            </a:fld>
            <a:endParaRPr lang="en-GB"/>
          </a:p>
        </p:txBody>
      </p:sp>
    </p:spTree>
    <p:extLst>
      <p:ext uri="{BB962C8B-B14F-4D97-AF65-F5344CB8AC3E}">
        <p14:creationId xmlns:p14="http://schemas.microsoft.com/office/powerpoint/2010/main" val="130064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On</a:t>
            </a:r>
            <a:r>
              <a:rPr lang="en-GB" sz="1400" baseline="0" dirty="0" smtClean="0">
                <a:latin typeface="Arial" panose="020B0604020202020204" pitchFamily="34" charset="0"/>
                <a:cs typeface="Arial" panose="020B0604020202020204" pitchFamily="34" charset="0"/>
              </a:rPr>
              <a:t> 10</a:t>
            </a:r>
            <a:r>
              <a:rPr lang="en-GB" sz="1400" baseline="30000" dirty="0" smtClean="0">
                <a:latin typeface="Arial" panose="020B0604020202020204" pitchFamily="34" charset="0"/>
                <a:cs typeface="Arial" panose="020B0604020202020204" pitchFamily="34" charset="0"/>
              </a:rPr>
              <a:t>th</a:t>
            </a:r>
            <a:r>
              <a:rPr lang="en-GB" sz="1400" baseline="0" dirty="0" smtClean="0">
                <a:latin typeface="Arial" panose="020B0604020202020204" pitchFamily="34" charset="0"/>
                <a:cs typeface="Arial" panose="020B0604020202020204" pitchFamily="34" charset="0"/>
              </a:rPr>
              <a:t> November last year OCO and NICCY jointly held an event for young people to share their views on how their rights could be affected by Brexit. </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F473B4D-D1E1-4AE5-914F-284FEEB15978}" type="slidenum">
              <a:rPr lang="en-GB" smtClean="0"/>
              <a:t>2</a:t>
            </a:fld>
            <a:endParaRPr lang="en-GB"/>
          </a:p>
        </p:txBody>
      </p:sp>
    </p:spTree>
    <p:extLst>
      <p:ext uri="{BB962C8B-B14F-4D97-AF65-F5344CB8AC3E}">
        <p14:creationId xmlns:p14="http://schemas.microsoft.com/office/powerpoint/2010/main" val="84306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What do you see here? Does it look like participation?</a:t>
            </a: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The Canal</a:t>
            </a:r>
            <a:r>
              <a:rPr lang="en-GB" sz="1400" baseline="0" dirty="0" smtClean="0">
                <a:latin typeface="Arial" panose="020B0604020202020204" pitchFamily="34" charset="0"/>
                <a:cs typeface="Arial" panose="020B0604020202020204" pitchFamily="34" charset="0"/>
              </a:rPr>
              <a:t> Court Hotel was full of around 120 young people expressing their opinions to decision makers. </a:t>
            </a:r>
          </a:p>
          <a:p>
            <a:endParaRPr lang="en-GB" sz="1400" baseline="0" dirty="0" smtClean="0">
              <a:latin typeface="Arial" panose="020B0604020202020204" pitchFamily="34" charset="0"/>
              <a:cs typeface="Arial" panose="020B0604020202020204" pitchFamily="34" charset="0"/>
            </a:endParaRPr>
          </a:p>
          <a:p>
            <a:r>
              <a:rPr lang="en-GB" sz="1400" baseline="0" dirty="0" smtClean="0">
                <a:latin typeface="Arial" panose="020B0604020202020204" pitchFamily="34" charset="0"/>
                <a:cs typeface="Arial" panose="020B0604020202020204" pitchFamily="34" charset="0"/>
              </a:rPr>
              <a:t>But that’s just part of the story – so how did we get there and what have we done since?</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F473B4D-D1E1-4AE5-914F-284FEEB15978}" type="slidenum">
              <a:rPr lang="en-GB" smtClean="0"/>
              <a:t>3</a:t>
            </a:fld>
            <a:endParaRPr lang="en-GB"/>
          </a:p>
        </p:txBody>
      </p:sp>
    </p:spTree>
    <p:extLst>
      <p:ext uri="{BB962C8B-B14F-4D97-AF65-F5344CB8AC3E}">
        <p14:creationId xmlns:p14="http://schemas.microsoft.com/office/powerpoint/2010/main" val="262093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dirty="0" smtClean="0">
                <a:solidFill>
                  <a:srgbClr val="EC008B"/>
                </a:solidFill>
              </a:rPr>
              <a:t>From the onset of planning we need to be clear</a:t>
            </a:r>
            <a:r>
              <a:rPr lang="en-GB" sz="1200" baseline="0" dirty="0" smtClean="0">
                <a:solidFill>
                  <a:srgbClr val="EC008B"/>
                </a:solidFill>
              </a:rPr>
              <a:t> about why we are asking young people to be involved and what we plan to do with the information. </a:t>
            </a:r>
          </a:p>
          <a:p>
            <a:pPr marL="0" lvl="0" indent="0">
              <a:buFont typeface="Arial" panose="020B0604020202020204" pitchFamily="34" charset="0"/>
              <a:buNone/>
            </a:pPr>
            <a:endParaRPr lang="en-GB" sz="1200" baseline="0" dirty="0" smtClean="0">
              <a:solidFill>
                <a:srgbClr val="EC008B"/>
              </a:solidFill>
            </a:endParaRPr>
          </a:p>
          <a:p>
            <a:pPr marL="0" lvl="0" indent="0">
              <a:buFont typeface="Arial" panose="020B0604020202020204" pitchFamily="34" charset="0"/>
              <a:buNone/>
            </a:pPr>
            <a:r>
              <a:rPr lang="en-GB" sz="1200" baseline="0" dirty="0" smtClean="0">
                <a:solidFill>
                  <a:srgbClr val="EC008B"/>
                </a:solidFill>
              </a:rPr>
              <a:t>There will be times that we have to impose parameters based on information we know </a:t>
            </a:r>
            <a:r>
              <a:rPr lang="en-GB" sz="1200" baseline="0" dirty="0" err="1" smtClean="0">
                <a:solidFill>
                  <a:srgbClr val="EC008B"/>
                </a:solidFill>
              </a:rPr>
              <a:t>eg</a:t>
            </a:r>
            <a:r>
              <a:rPr lang="en-GB" sz="1200" baseline="0" dirty="0" smtClean="0">
                <a:solidFill>
                  <a:srgbClr val="EC008B"/>
                </a:solidFill>
              </a:rPr>
              <a:t> Unionist politicians in NI will be difficult to engage</a:t>
            </a:r>
          </a:p>
          <a:p>
            <a:pPr marL="0" lvl="0" indent="0">
              <a:buFont typeface="Arial" panose="020B0604020202020204" pitchFamily="34" charset="0"/>
              <a:buNone/>
            </a:pPr>
            <a:endParaRPr lang="en-GB" sz="1200" baseline="0" dirty="0" smtClean="0">
              <a:solidFill>
                <a:srgbClr val="EC008B"/>
              </a:solidFill>
            </a:endParaRPr>
          </a:p>
          <a:p>
            <a:pPr marL="0" lvl="0" indent="0">
              <a:buFont typeface="Arial" panose="020B0604020202020204" pitchFamily="34" charset="0"/>
              <a:buNone/>
            </a:pPr>
            <a:r>
              <a:rPr lang="en-GB" sz="1200" baseline="0" dirty="0" smtClean="0">
                <a:solidFill>
                  <a:srgbClr val="EC008B"/>
                </a:solidFill>
              </a:rPr>
              <a:t>Agreed the following scope of the project </a:t>
            </a:r>
            <a:endParaRPr lang="en-GB" sz="1200" dirty="0" smtClean="0">
              <a:solidFill>
                <a:srgbClr val="EC008B"/>
              </a:solidFill>
            </a:endParaRPr>
          </a:p>
          <a:p>
            <a:pPr marL="285750" lvl="0" indent="-285750">
              <a:buFont typeface="Arial" panose="020B0604020202020204" pitchFamily="34" charset="0"/>
              <a:buChar char="•"/>
            </a:pPr>
            <a:r>
              <a:rPr lang="en-GB" sz="1200" dirty="0" smtClean="0">
                <a:solidFill>
                  <a:srgbClr val="EC008B"/>
                </a:solidFill>
              </a:rPr>
              <a:t>Parameters of discussion at event – </a:t>
            </a:r>
            <a:r>
              <a:rPr lang="en-GB" sz="1200" dirty="0" err="1" smtClean="0">
                <a:solidFill>
                  <a:srgbClr val="EC008B"/>
                </a:solidFill>
              </a:rPr>
              <a:t>eg</a:t>
            </a:r>
            <a:r>
              <a:rPr lang="en-GB" sz="1200" dirty="0" smtClean="0">
                <a:solidFill>
                  <a:srgbClr val="EC008B"/>
                </a:solidFill>
              </a:rPr>
              <a:t> not a border referendum debate</a:t>
            </a:r>
            <a:r>
              <a:rPr lang="en-GB" sz="1200" baseline="0" dirty="0" smtClean="0">
                <a:solidFill>
                  <a:srgbClr val="EC008B"/>
                </a:solidFill>
              </a:rPr>
              <a:t> and with the assumption that Brexit is happening</a:t>
            </a:r>
            <a:endParaRPr lang="en-GB" sz="1200" dirty="0" smtClean="0">
              <a:solidFill>
                <a:srgbClr val="EC008B"/>
              </a:solidFill>
            </a:endParaRPr>
          </a:p>
          <a:p>
            <a:pPr marL="285750" lvl="0" indent="-285750">
              <a:buFont typeface="Arial" panose="020B0604020202020204" pitchFamily="34" charset="0"/>
              <a:buChar char="•"/>
            </a:pPr>
            <a:r>
              <a:rPr lang="en-GB" sz="1200" dirty="0" smtClean="0">
                <a:solidFill>
                  <a:srgbClr val="EC008B"/>
                </a:solidFill>
              </a:rPr>
              <a:t>Ensure Children and Young People have a voice in Brexit negotiations</a:t>
            </a:r>
          </a:p>
          <a:p>
            <a:pPr marL="285750" lvl="0" indent="-285750">
              <a:buFont typeface="Arial" panose="020B0604020202020204" pitchFamily="34" charset="0"/>
              <a:buChar char="•"/>
            </a:pPr>
            <a:r>
              <a:rPr lang="en-GB" sz="1200" dirty="0" smtClean="0">
                <a:solidFill>
                  <a:srgbClr val="EC008B"/>
                </a:solidFill>
              </a:rPr>
              <a:t>Ensure Children’s Rights inform the Brexit debate by both children and adults</a:t>
            </a:r>
          </a:p>
          <a:p>
            <a:pPr marL="285750" lvl="0" indent="-285750">
              <a:buFont typeface="Arial" panose="020B0604020202020204" pitchFamily="34" charset="0"/>
              <a:buChar char="•"/>
            </a:pPr>
            <a:r>
              <a:rPr lang="en-GB" sz="1200" dirty="0" smtClean="0">
                <a:solidFill>
                  <a:srgbClr val="EC008B"/>
                </a:solidFill>
              </a:rPr>
              <a:t>Ensure Brexit does not have a negative impact on children’s rights on either side of the border</a:t>
            </a:r>
          </a:p>
          <a:p>
            <a:pPr marL="285750" lvl="0" indent="-285750">
              <a:buFont typeface="Arial" panose="020B0604020202020204" pitchFamily="34" charset="0"/>
              <a:buChar char="•"/>
            </a:pPr>
            <a:r>
              <a:rPr lang="en-GB" sz="1200" dirty="0" smtClean="0">
                <a:solidFill>
                  <a:srgbClr val="EC008B"/>
                </a:solidFill>
              </a:rPr>
              <a:t>Identify positive opportunities arising from Brexit</a:t>
            </a:r>
          </a:p>
          <a:p>
            <a:pPr marL="285750" lvl="0" indent="-285750">
              <a:buFont typeface="Arial" panose="020B0604020202020204" pitchFamily="34" charset="0"/>
              <a:buChar char="•"/>
            </a:pPr>
            <a:r>
              <a:rPr lang="en-GB" sz="1200" dirty="0" smtClean="0">
                <a:solidFill>
                  <a:srgbClr val="EC008B"/>
                </a:solidFill>
              </a:rPr>
              <a:t>We want</a:t>
            </a:r>
            <a:r>
              <a:rPr lang="en-GB" sz="1200" baseline="0" dirty="0" smtClean="0">
                <a:solidFill>
                  <a:srgbClr val="EC008B"/>
                </a:solidFill>
              </a:rPr>
              <a:t> to include an East-West dimension to be more inclusive of Unionists</a:t>
            </a:r>
          </a:p>
          <a:p>
            <a:pPr marL="285750" lvl="0" indent="-285750">
              <a:buFont typeface="Arial" panose="020B0604020202020204" pitchFamily="34" charset="0"/>
              <a:buChar char="•"/>
            </a:pPr>
            <a:endParaRPr lang="en-GB" sz="1200" baseline="0" dirty="0" smtClean="0">
              <a:solidFill>
                <a:srgbClr val="EC008B"/>
              </a:solidFill>
            </a:endParaRPr>
          </a:p>
          <a:p>
            <a:pPr marL="0" lvl="0" indent="0">
              <a:buFont typeface="Arial" panose="020B0604020202020204" pitchFamily="34" charset="0"/>
              <a:buNone/>
            </a:pPr>
            <a:r>
              <a:rPr lang="en-GB" sz="1200" baseline="0" dirty="0" smtClean="0">
                <a:solidFill>
                  <a:srgbClr val="EC008B"/>
                </a:solidFill>
              </a:rPr>
              <a:t>The process had to be meaningful so we wanted to be clear on what we were asking of young people and confident that we could get decision makers to listen. </a:t>
            </a:r>
            <a:endParaRPr lang="en-GB" sz="1200" dirty="0" smtClean="0">
              <a:solidFill>
                <a:srgbClr val="EC008B"/>
              </a:solidFill>
            </a:endParaRPr>
          </a:p>
          <a:p>
            <a:endParaRPr lang="en-GB" dirty="0"/>
          </a:p>
        </p:txBody>
      </p:sp>
      <p:sp>
        <p:nvSpPr>
          <p:cNvPr id="4" name="Slide Number Placeholder 3"/>
          <p:cNvSpPr>
            <a:spLocks noGrp="1"/>
          </p:cNvSpPr>
          <p:nvPr>
            <p:ph type="sldNum" sz="quarter" idx="10"/>
          </p:nvPr>
        </p:nvSpPr>
        <p:spPr/>
        <p:txBody>
          <a:bodyPr/>
          <a:lstStyle/>
          <a:p>
            <a:fld id="{3F473B4D-D1E1-4AE5-914F-284FEEB15978}" type="slidenum">
              <a:rPr lang="en-GB" smtClean="0"/>
              <a:t>4</a:t>
            </a:fld>
            <a:endParaRPr lang="en-GB"/>
          </a:p>
        </p:txBody>
      </p:sp>
    </p:spTree>
    <p:extLst>
      <p:ext uri="{BB962C8B-B14F-4D97-AF65-F5344CB8AC3E}">
        <p14:creationId xmlns:p14="http://schemas.microsoft.com/office/powerpoint/2010/main" val="23903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effectLst/>
                <a:latin typeface="Arial" panose="020B0604020202020204" pitchFamily="34" charset="0"/>
                <a:ea typeface="+mn-ea"/>
                <a:cs typeface="Arial" panose="020B0604020202020204" pitchFamily="34" charset="0"/>
              </a:rPr>
              <a:t>Its easier to create Space, Voice, Audience, Influence for their views within our own organisations</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 but we were coming with some pre-determined parameters for the project so how do we ensure this is meaningful?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After working with the group we realised some aspects were just not viable (</a:t>
            </a:r>
            <a:r>
              <a:rPr lang="en-GB" sz="1400" b="0" kern="1200" baseline="0" dirty="0" err="1" smtClean="0">
                <a:solidFill>
                  <a:schemeClr val="tx1"/>
                </a:solidFill>
                <a:effectLst/>
                <a:latin typeface="Arial" panose="020B0604020202020204" pitchFamily="34" charset="0"/>
                <a:ea typeface="+mn-ea"/>
                <a:cs typeface="Arial" panose="020B0604020202020204" pitchFamily="34" charset="0"/>
              </a:rPr>
              <a:t>eg</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 East-West dimension) so we took that on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Some barriers such as cost and time are easy to deal with – others such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We couldn’t remove all barriers – </a:t>
            </a:r>
            <a:r>
              <a:rPr lang="en-GB" sz="1400" b="0" kern="1200" baseline="0" dirty="0" err="1" smtClean="0">
                <a:solidFill>
                  <a:schemeClr val="tx1"/>
                </a:solidFill>
                <a:effectLst/>
                <a:latin typeface="Arial" panose="020B0604020202020204" pitchFamily="34" charset="0"/>
                <a:ea typeface="+mn-ea"/>
                <a:cs typeface="Arial" panose="020B0604020202020204" pitchFamily="34" charset="0"/>
              </a:rPr>
              <a:t>ie</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 limited timeframe meant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F473B4D-D1E1-4AE5-914F-284FEEB15978}" type="slidenum">
              <a:rPr lang="en-GB" smtClean="0"/>
              <a:t>5</a:t>
            </a:fld>
            <a:endParaRPr lang="en-GB"/>
          </a:p>
        </p:txBody>
      </p:sp>
    </p:spTree>
    <p:extLst>
      <p:ext uri="{BB962C8B-B14F-4D97-AF65-F5344CB8AC3E}">
        <p14:creationId xmlns:p14="http://schemas.microsoft.com/office/powerpoint/2010/main" val="198390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effectLst/>
                <a:latin typeface="Arial" panose="020B0604020202020204" pitchFamily="34" charset="0"/>
                <a:ea typeface="+mn-ea"/>
                <a:cs typeface="Arial" panose="020B0604020202020204" pitchFamily="34" charset="0"/>
              </a:rPr>
              <a:t>When working with</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 young advisors, no matter how experienced they are, we still need to pay attention to the normal group dynamics and stages of development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Group dynamics had to be addressed among our group to ensure all felt comfortable and safe to participate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The potential challenges brought up by </a:t>
            </a:r>
            <a:r>
              <a:rPr lang="en-GB" sz="1400" b="0" kern="1200" baseline="0" dirty="0" err="1" smtClean="0">
                <a:solidFill>
                  <a:schemeClr val="tx1"/>
                </a:solidFill>
                <a:effectLst/>
                <a:latin typeface="Arial" panose="020B0604020202020204" pitchFamily="34" charset="0"/>
                <a:ea typeface="+mn-ea"/>
                <a:cs typeface="Arial" panose="020B0604020202020204" pitchFamily="34" charset="0"/>
              </a:rPr>
              <a:t>Brexit</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 are somewhat abstract and theoretical, some of the young people involved didn’t even have an understanding of children’s rights – add to that the particular complexities of politics in Northern Ireland.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There was a lot to get to grips with and at times young people just needed to step back from it and hand things back to – need to work jointly with young people when developing discussion guides for others coming to the event. Some had such an advanced understanding that we had to support them to pair back, for others we just needed to fact check a few things, others needed more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3F473B4D-D1E1-4AE5-914F-284FEEB15978}" type="slidenum">
              <a:rPr lang="en-GB" smtClean="0"/>
              <a:t>6</a:t>
            </a:fld>
            <a:endParaRPr lang="en-GB"/>
          </a:p>
        </p:txBody>
      </p:sp>
    </p:spTree>
    <p:extLst>
      <p:ext uri="{BB962C8B-B14F-4D97-AF65-F5344CB8AC3E}">
        <p14:creationId xmlns:p14="http://schemas.microsoft.com/office/powerpoint/2010/main" val="132542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effectLst/>
                <a:latin typeface="Arial" panose="020B0604020202020204" pitchFamily="34" charset="0"/>
                <a:ea typeface="+mn-ea"/>
                <a:cs typeface="Arial" panose="020B0604020202020204" pitchFamily="34" charset="0"/>
              </a:rPr>
              <a:t>IMPORTANCE OF INCLUSIVITY AND DIVERSITY RATHER THAN</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 NEUTRALITY AND BLINDNESS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Need to make sure young people are adequately prepared (guidance notes and </a:t>
            </a:r>
            <a:r>
              <a:rPr lang="en-GB" sz="1400" b="0" kern="1200" baseline="0" dirty="0" err="1" smtClean="0">
                <a:solidFill>
                  <a:schemeClr val="tx1"/>
                </a:solidFill>
                <a:effectLst/>
                <a:latin typeface="Arial" panose="020B0604020202020204" pitchFamily="34" charset="0"/>
                <a:ea typeface="+mn-ea"/>
                <a:cs typeface="Arial" panose="020B0604020202020204" pitchFamily="34" charset="0"/>
              </a:rPr>
              <a:t>rehersal</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Need for adult support at times </a:t>
            </a:r>
            <a:r>
              <a:rPr lang="en-GB" sz="1400" b="0" kern="1200" baseline="0" dirty="0" err="1" smtClean="0">
                <a:solidFill>
                  <a:schemeClr val="tx1"/>
                </a:solidFill>
                <a:effectLst/>
                <a:latin typeface="Arial" panose="020B0604020202020204" pitchFamily="34" charset="0"/>
                <a:ea typeface="+mn-ea"/>
                <a:cs typeface="Arial" panose="020B0604020202020204" pitchFamily="34" charset="0"/>
              </a:rPr>
              <a:t>eg</a:t>
            </a:r>
            <a:r>
              <a:rPr lang="en-GB" sz="1400" b="0" kern="1200" baseline="0" dirty="0" smtClean="0">
                <a:solidFill>
                  <a:schemeClr val="tx1"/>
                </a:solidFill>
                <a:effectLst/>
                <a:latin typeface="Arial" panose="020B0604020202020204" pitchFamily="34" charset="0"/>
                <a:ea typeface="+mn-ea"/>
                <a:cs typeface="Arial" panose="020B0604020202020204" pitchFamily="34" charset="0"/>
              </a:rPr>
              <a:t> child protection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chemeClr val="tx1"/>
                </a:solidFill>
                <a:effectLst/>
                <a:latin typeface="Arial" panose="020B0604020202020204" pitchFamily="34" charset="0"/>
                <a:ea typeface="+mn-ea"/>
                <a:cs typeface="Arial" panose="020B0604020202020204" pitchFamily="34" charset="0"/>
              </a:rPr>
              <a:t>Point to </a:t>
            </a:r>
            <a:r>
              <a:rPr lang="en-GB" sz="1400" b="0" kern="1200" baseline="0" smtClean="0">
                <a:solidFill>
                  <a:schemeClr val="tx1"/>
                </a:solidFill>
                <a:effectLst/>
                <a:latin typeface="Arial" panose="020B0604020202020204" pitchFamily="34" charset="0"/>
                <a:ea typeface="+mn-ea"/>
                <a:cs typeface="Arial" panose="020B0604020202020204" pitchFamily="34" charset="0"/>
              </a:rPr>
              <a:t>Laura Lundy</a:t>
            </a: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3F473B4D-D1E1-4AE5-914F-284FEEB15978}" type="slidenum">
              <a:rPr lang="en-GB" smtClean="0"/>
              <a:t>7</a:t>
            </a:fld>
            <a:endParaRPr lang="en-GB"/>
          </a:p>
        </p:txBody>
      </p:sp>
    </p:spTree>
    <p:extLst>
      <p:ext uri="{BB962C8B-B14F-4D97-AF65-F5344CB8AC3E}">
        <p14:creationId xmlns:p14="http://schemas.microsoft.com/office/powerpoint/2010/main" val="253846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a:lnSpc>
                <a:spcPct val="107000"/>
              </a:lnSpc>
              <a:spcAft>
                <a:spcPts val="800"/>
              </a:spcAft>
            </a:pPr>
            <a:r>
              <a:rPr lang="en-GB" sz="1400" b="0" dirty="0" smtClean="0">
                <a:solidFill>
                  <a:srgbClr val="404040"/>
                </a:solidFill>
                <a:effectLst/>
                <a:latin typeface="Arial" panose="020B0604020202020204" pitchFamily="34" charset="0"/>
                <a:cs typeface="Arial" panose="020B0604020202020204" pitchFamily="34" charset="0"/>
              </a:rPr>
              <a:t>Making sure other young people can engage fully in the process when we can’t guarantee they will be given support in advance to develop their views. </a:t>
            </a:r>
          </a:p>
          <a:p>
            <a:pPr>
              <a:lnSpc>
                <a:spcPct val="107000"/>
              </a:lnSpc>
              <a:spcAft>
                <a:spcPts val="800"/>
              </a:spcAft>
            </a:pPr>
            <a:r>
              <a:rPr lang="en-GB" sz="1400" b="0" dirty="0" smtClean="0">
                <a:solidFill>
                  <a:srgbClr val="404040"/>
                </a:solidFill>
                <a:effectLst/>
                <a:latin typeface="Arial" panose="020B0604020202020204" pitchFamily="34" charset="0"/>
                <a:cs typeface="Arial" panose="020B0604020202020204" pitchFamily="34" charset="0"/>
              </a:rPr>
              <a:t>Creating space for marginalised groups to engage in the process – YOUTH CAFÉ PART OF PROCESS</a:t>
            </a:r>
          </a:p>
          <a:p>
            <a:pPr>
              <a:lnSpc>
                <a:spcPct val="107000"/>
              </a:lnSpc>
              <a:spcAft>
                <a:spcPts val="800"/>
              </a:spcAft>
            </a:pPr>
            <a:r>
              <a:rPr lang="en-GB" sz="1400" b="0" dirty="0" smtClean="0">
                <a:solidFill>
                  <a:srgbClr val="404040"/>
                </a:solidFill>
                <a:effectLst/>
                <a:latin typeface="Arial" panose="020B0604020202020204" pitchFamily="34" charset="0"/>
                <a:cs typeface="Arial" panose="020B0604020202020204" pitchFamily="34" charset="0"/>
              </a:rPr>
              <a:t>Policing adults who are there with a listening brief – MARY EXAMPLE</a:t>
            </a:r>
          </a:p>
          <a:p>
            <a:pPr>
              <a:lnSpc>
                <a:spcPct val="107000"/>
              </a:lnSpc>
              <a:spcAft>
                <a:spcPts val="800"/>
              </a:spcAft>
            </a:pPr>
            <a:r>
              <a:rPr lang="en-GB" sz="1400" b="0" dirty="0" smtClean="0">
                <a:solidFill>
                  <a:srgbClr val="404040"/>
                </a:solidFill>
                <a:effectLst/>
                <a:latin typeface="Arial" panose="020B0604020202020204" pitchFamily="34" charset="0"/>
                <a:cs typeface="Arial" panose="020B0604020202020204" pitchFamily="34" charset="0"/>
              </a:rPr>
              <a:t>Challenges of facilitating meaningful participation with a large group - SLIDO</a:t>
            </a:r>
          </a:p>
          <a:p>
            <a:pPr>
              <a:lnSpc>
                <a:spcPct val="107000"/>
              </a:lnSpc>
              <a:spcAft>
                <a:spcPts val="800"/>
              </a:spcAft>
            </a:pPr>
            <a:r>
              <a:rPr lang="en-GB" sz="1400" b="0" dirty="0" smtClean="0">
                <a:solidFill>
                  <a:srgbClr val="404040"/>
                </a:solidFill>
                <a:effectLst/>
                <a:latin typeface="Arial" panose="020B0604020202020204" pitchFamily="34" charset="0"/>
                <a:cs typeface="Arial" panose="020B0604020202020204" pitchFamily="34" charset="0"/>
              </a:rPr>
              <a:t>Making sure participants understand next steps how we will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F473B4D-D1E1-4AE5-914F-284FEEB15978}" type="slidenum">
              <a:rPr lang="en-GB" smtClean="0"/>
              <a:t>8</a:t>
            </a:fld>
            <a:endParaRPr lang="en-GB"/>
          </a:p>
        </p:txBody>
      </p:sp>
    </p:spTree>
    <p:extLst>
      <p:ext uri="{BB962C8B-B14F-4D97-AF65-F5344CB8AC3E}">
        <p14:creationId xmlns:p14="http://schemas.microsoft.com/office/powerpoint/2010/main" val="29327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400" b="1" kern="1200" dirty="0" smtClean="0">
                <a:solidFill>
                  <a:schemeClr val="tx1"/>
                </a:solidFill>
                <a:effectLst/>
                <a:latin typeface="Arial" panose="020B0604020202020204" pitchFamily="34" charset="0"/>
                <a:ea typeface="+mn-ea"/>
                <a:cs typeface="Arial" panose="020B0604020202020204" pitchFamily="34" charset="0"/>
              </a:rPr>
              <a:t>Write up – check this reflected what</a:t>
            </a:r>
            <a:r>
              <a:rPr lang="en-GB" sz="1400" b="1" kern="1200" baseline="0" dirty="0" smtClean="0">
                <a:solidFill>
                  <a:schemeClr val="tx1"/>
                </a:solidFill>
                <a:effectLst/>
                <a:latin typeface="Arial" panose="020B0604020202020204" pitchFamily="34" charset="0"/>
                <a:ea typeface="+mn-ea"/>
                <a:cs typeface="Arial" panose="020B0604020202020204" pitchFamily="34" charset="0"/>
              </a:rPr>
              <a:t> they felt happened during discussions</a:t>
            </a:r>
          </a:p>
          <a:p>
            <a:endParaRPr lang="en-GB" sz="1400" b="1"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400" b="1" kern="1200" baseline="0" dirty="0" smtClean="0">
                <a:solidFill>
                  <a:schemeClr val="tx1"/>
                </a:solidFill>
                <a:effectLst/>
                <a:latin typeface="Arial" panose="020B0604020202020204" pitchFamily="34" charset="0"/>
                <a:ea typeface="+mn-ea"/>
                <a:cs typeface="Arial" panose="020B0604020202020204" pitchFamily="34" charset="0"/>
              </a:rPr>
              <a:t>Alex – TALK ABOUT PROCESS OF WRITING </a:t>
            </a:r>
            <a:endParaRPr lang="en-GB" sz="1400" b="1"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F473B4D-D1E1-4AE5-914F-284FEEB15978}" type="slidenum">
              <a:rPr lang="en-GB" smtClean="0"/>
              <a:t>9</a:t>
            </a:fld>
            <a:endParaRPr lang="en-GB"/>
          </a:p>
        </p:txBody>
      </p:sp>
    </p:spTree>
    <p:extLst>
      <p:ext uri="{BB962C8B-B14F-4D97-AF65-F5344CB8AC3E}">
        <p14:creationId xmlns:p14="http://schemas.microsoft.com/office/powerpoint/2010/main" val="219234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46E0CA-579D-4F5E-92FC-BF6132D6C19F}"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207095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46E0CA-579D-4F5E-92FC-BF6132D6C19F}"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304089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46E0CA-579D-4F5E-92FC-BF6132D6C19F}"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392923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46E0CA-579D-4F5E-92FC-BF6132D6C19F}"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126573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46E0CA-579D-4F5E-92FC-BF6132D6C19F}"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360564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46E0CA-579D-4F5E-92FC-BF6132D6C19F}"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336428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46E0CA-579D-4F5E-92FC-BF6132D6C19F}"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351993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46E0CA-579D-4F5E-92FC-BF6132D6C19F}"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239754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6E0CA-579D-4F5E-92FC-BF6132D6C19F}"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210646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46E0CA-579D-4F5E-92FC-BF6132D6C19F}"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64173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46E0CA-579D-4F5E-92FC-BF6132D6C19F}"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F4366-14AC-426F-9E09-4F4241A52F57}" type="slidenum">
              <a:rPr lang="en-GB" smtClean="0"/>
              <a:t>‹#›</a:t>
            </a:fld>
            <a:endParaRPr lang="en-GB"/>
          </a:p>
        </p:txBody>
      </p:sp>
    </p:spTree>
    <p:extLst>
      <p:ext uri="{BB962C8B-B14F-4D97-AF65-F5344CB8AC3E}">
        <p14:creationId xmlns:p14="http://schemas.microsoft.com/office/powerpoint/2010/main" val="121409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6E0CA-579D-4F5E-92FC-BF6132D6C19F}"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F4366-14AC-426F-9E09-4F4241A52F57}" type="slidenum">
              <a:rPr lang="en-GB" smtClean="0"/>
              <a:t>‹#›</a:t>
            </a:fld>
            <a:endParaRPr lang="en-GB"/>
          </a:p>
        </p:txBody>
      </p:sp>
    </p:spTree>
    <p:extLst>
      <p:ext uri="{BB962C8B-B14F-4D97-AF65-F5344CB8AC3E}">
        <p14:creationId xmlns:p14="http://schemas.microsoft.com/office/powerpoint/2010/main" val="383499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900" dirty="0" smtClean="0">
                <a:solidFill>
                  <a:srgbClr val="EC008B"/>
                </a:solidFill>
                <a:latin typeface="+mn-lt"/>
              </a:rPr>
              <a:t/>
            </a:r>
            <a:br>
              <a:rPr lang="en-GB" sz="4900" dirty="0" smtClean="0">
                <a:solidFill>
                  <a:srgbClr val="EC008B"/>
                </a:solidFill>
                <a:latin typeface="+mn-lt"/>
              </a:rPr>
            </a:br>
            <a:endParaRPr lang="en-GB" sz="4900" dirty="0">
              <a:solidFill>
                <a:srgbClr val="004B65"/>
              </a:solidFill>
              <a:latin typeface="+mn-lt"/>
            </a:endParaRPr>
          </a:p>
        </p:txBody>
      </p:sp>
      <p:sp>
        <p:nvSpPr>
          <p:cNvPr id="3" name="Subtitle 2"/>
          <p:cNvSpPr>
            <a:spLocks noGrp="1"/>
          </p:cNvSpPr>
          <p:nvPr>
            <p:ph idx="1"/>
          </p:nvPr>
        </p:nvSpPr>
        <p:spPr/>
        <p:txBody>
          <a:bodyPr>
            <a:normAutofit/>
          </a:bodyPr>
          <a:lstStyle/>
          <a:p>
            <a:pPr algn="l">
              <a:spcBef>
                <a:spcPts val="0"/>
              </a:spcBef>
            </a:pPr>
            <a:r>
              <a:rPr lang="en-GB" sz="2800" b="1" dirty="0" smtClean="0">
                <a:solidFill>
                  <a:schemeClr val="tx1">
                    <a:lumMod val="75000"/>
                    <a:lumOff val="25000"/>
                  </a:schemeClr>
                </a:solidFill>
              </a:rPr>
              <a:t>#</a:t>
            </a:r>
            <a:r>
              <a:rPr lang="en-GB" sz="2800" b="1" dirty="0" err="1" smtClean="0">
                <a:solidFill>
                  <a:schemeClr val="tx1">
                    <a:lumMod val="75000"/>
                    <a:lumOff val="25000"/>
                  </a:schemeClr>
                </a:solidFill>
              </a:rPr>
              <a:t>OurBrexitToo</a:t>
            </a:r>
            <a:endParaRPr lang="en-GB" sz="2800" b="1" dirty="0" smtClean="0">
              <a:solidFill>
                <a:schemeClr val="tx1">
                  <a:lumMod val="75000"/>
                  <a:lumOff val="25000"/>
                </a:schemeClr>
              </a:solidFill>
            </a:endParaRPr>
          </a:p>
          <a:p>
            <a:pPr algn="l">
              <a:spcBef>
                <a:spcPts val="0"/>
              </a:spcBef>
            </a:pPr>
            <a:r>
              <a:rPr lang="en-GB" sz="2800" dirty="0" smtClean="0">
                <a:solidFill>
                  <a:schemeClr val="tx1">
                    <a:lumMod val="75000"/>
                    <a:lumOff val="25000"/>
                  </a:schemeClr>
                </a:solidFill>
              </a:rPr>
              <a:t>@</a:t>
            </a:r>
            <a:r>
              <a:rPr lang="en-GB" sz="2800" dirty="0" err="1" smtClean="0">
                <a:solidFill>
                  <a:schemeClr val="tx1">
                    <a:lumMod val="75000"/>
                    <a:lumOff val="25000"/>
                  </a:schemeClr>
                </a:solidFill>
              </a:rPr>
              <a:t>OCO_Ireland</a:t>
            </a:r>
            <a:endParaRPr lang="en-GB" sz="2800" dirty="0" smtClean="0">
              <a:solidFill>
                <a:schemeClr val="tx1">
                  <a:lumMod val="75000"/>
                  <a:lumOff val="25000"/>
                </a:schemeClr>
              </a:solidFill>
            </a:endParaRPr>
          </a:p>
          <a:p>
            <a:pPr algn="l">
              <a:spcBef>
                <a:spcPts val="0"/>
              </a:spcBef>
            </a:pPr>
            <a:r>
              <a:rPr lang="en-GB" sz="2800" dirty="0" smtClean="0">
                <a:solidFill>
                  <a:schemeClr val="tx1">
                    <a:lumMod val="75000"/>
                    <a:lumOff val="25000"/>
                  </a:schemeClr>
                </a:solidFill>
              </a:rPr>
              <a:t>@</a:t>
            </a:r>
            <a:r>
              <a:rPr lang="en-GB" sz="2800" dirty="0" err="1" smtClean="0">
                <a:solidFill>
                  <a:schemeClr val="tx1">
                    <a:lumMod val="75000"/>
                    <a:lumOff val="25000"/>
                  </a:schemeClr>
                </a:solidFill>
              </a:rPr>
              <a:t>NIChildCom</a:t>
            </a:r>
            <a:endParaRPr lang="en-GB" sz="2800" dirty="0">
              <a:solidFill>
                <a:schemeClr val="tx1">
                  <a:lumMod val="75000"/>
                  <a:lumOff val="25000"/>
                </a:schemeClr>
              </a:solidFill>
            </a:endParaRPr>
          </a:p>
        </p:txBody>
      </p:sp>
      <p:sp>
        <p:nvSpPr>
          <p:cNvPr id="7" name="Text Placeholder 6"/>
          <p:cNvSpPr>
            <a:spLocks noGrp="1"/>
          </p:cNvSpPr>
          <p:nvPr>
            <p:ph type="body" sz="half" idx="2"/>
          </p:nvPr>
        </p:nvSpPr>
        <p:spPr/>
        <p:txBody>
          <a:bodyPr/>
          <a:lstStyle/>
          <a:p>
            <a:endParaRPr lang="en-GB"/>
          </a:p>
        </p:txBody>
      </p:sp>
      <p:pic>
        <p:nvPicPr>
          <p:cNvPr id="4" name="Picture 3"/>
          <p:cNvPicPr>
            <a:picLocks noChangeAspect="1"/>
          </p:cNvPicPr>
          <p:nvPr/>
        </p:nvPicPr>
        <p:blipFill>
          <a:blip r:embed="rId3"/>
          <a:stretch>
            <a:fillRect/>
          </a:stretch>
        </p:blipFill>
        <p:spPr>
          <a:xfrm>
            <a:off x="8219181" y="5257800"/>
            <a:ext cx="2448819" cy="1013304"/>
          </a:xfrm>
          <a:prstGeom prst="rect">
            <a:avLst/>
          </a:prstGeom>
        </p:spPr>
      </p:pic>
      <p:pic>
        <p:nvPicPr>
          <p:cNvPr id="5" name="Picture 4"/>
          <p:cNvPicPr>
            <a:picLocks noChangeAspect="1"/>
          </p:cNvPicPr>
          <p:nvPr/>
        </p:nvPicPr>
        <p:blipFill>
          <a:blip r:embed="rId4"/>
          <a:stretch>
            <a:fillRect/>
          </a:stretch>
        </p:blipFill>
        <p:spPr>
          <a:xfrm>
            <a:off x="4648875" y="5257800"/>
            <a:ext cx="2894249" cy="9861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82" y="165100"/>
            <a:ext cx="10058400" cy="6555689"/>
          </a:xfrm>
          <a:prstGeom prst="rect">
            <a:avLst/>
          </a:prstGeom>
        </p:spPr>
      </p:pic>
    </p:spTree>
    <p:extLst>
      <p:ext uri="{BB962C8B-B14F-4D97-AF65-F5344CB8AC3E}">
        <p14:creationId xmlns:p14="http://schemas.microsoft.com/office/powerpoint/2010/main" val="3617766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5050" y="165100"/>
            <a:ext cx="8177249" cy="5630863"/>
          </a:xfrm>
        </p:spPr>
      </p:pic>
    </p:spTree>
    <p:extLst>
      <p:ext uri="{BB962C8B-B14F-4D97-AF65-F5344CB8AC3E}">
        <p14:creationId xmlns:p14="http://schemas.microsoft.com/office/powerpoint/2010/main" val="148484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3958" y="0"/>
            <a:ext cx="7973484" cy="5980113"/>
          </a:xfrm>
        </p:spPr>
      </p:pic>
    </p:spTree>
    <p:extLst>
      <p:ext uri="{BB962C8B-B14F-4D97-AF65-F5344CB8AC3E}">
        <p14:creationId xmlns:p14="http://schemas.microsoft.com/office/powerpoint/2010/main" val="342895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2250" y="584200"/>
            <a:ext cx="6106319" cy="6106319"/>
          </a:xfrm>
        </p:spPr>
      </p:pic>
    </p:spTree>
    <p:extLst>
      <p:ext uri="{BB962C8B-B14F-4D97-AF65-F5344CB8AC3E}">
        <p14:creationId xmlns:p14="http://schemas.microsoft.com/office/powerpoint/2010/main" val="1302369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551" y="537882"/>
            <a:ext cx="10338098" cy="4719918"/>
          </a:xfrm>
        </p:spPr>
        <p:txBody>
          <a:bodyPr>
            <a:normAutofit/>
          </a:bodyPr>
          <a:lstStyle/>
          <a:p>
            <a:pPr algn="l">
              <a:lnSpc>
                <a:spcPts val="5600"/>
              </a:lnSpc>
            </a:pPr>
            <a:r>
              <a:rPr lang="en-GB" sz="7300" b="1" dirty="0" smtClean="0">
                <a:solidFill>
                  <a:srgbClr val="004B65"/>
                </a:solidFill>
                <a:latin typeface="+mn-lt"/>
              </a:rPr>
              <a:t>Guidelines for Youth Café </a:t>
            </a:r>
            <a:r>
              <a:rPr lang="en-US" sz="4900" dirty="0">
                <a:solidFill>
                  <a:srgbClr val="EC008B"/>
                </a:solidFill>
                <a:latin typeface="+mn-lt"/>
              </a:rPr>
              <a:t/>
            </a:r>
            <a:br>
              <a:rPr lang="en-US" sz="4900" dirty="0">
                <a:solidFill>
                  <a:srgbClr val="EC008B"/>
                </a:solidFill>
                <a:latin typeface="+mn-lt"/>
              </a:rPr>
            </a:br>
            <a:r>
              <a:rPr lang="en-US" sz="4900" dirty="0">
                <a:solidFill>
                  <a:srgbClr val="EC008B"/>
                </a:solidFill>
                <a:latin typeface="+mn-lt"/>
              </a:rPr>
              <a:t>•	</a:t>
            </a:r>
            <a:r>
              <a:rPr lang="en-US" sz="4400" dirty="0">
                <a:solidFill>
                  <a:srgbClr val="EC008B"/>
                </a:solidFill>
                <a:latin typeface="+mn-lt"/>
              </a:rPr>
              <a:t>Listen to each other	  </a:t>
            </a:r>
            <a:br>
              <a:rPr lang="en-US" sz="4400" dirty="0">
                <a:solidFill>
                  <a:srgbClr val="EC008B"/>
                </a:solidFill>
                <a:latin typeface="+mn-lt"/>
              </a:rPr>
            </a:br>
            <a:r>
              <a:rPr lang="en-US" sz="4400" dirty="0">
                <a:solidFill>
                  <a:srgbClr val="EC008B"/>
                </a:solidFill>
                <a:latin typeface="+mn-lt"/>
              </a:rPr>
              <a:t>•	Share your thinking	  </a:t>
            </a:r>
            <a:br>
              <a:rPr lang="en-US" sz="4400" dirty="0">
                <a:solidFill>
                  <a:srgbClr val="EC008B"/>
                </a:solidFill>
                <a:latin typeface="+mn-lt"/>
              </a:rPr>
            </a:br>
            <a:r>
              <a:rPr lang="en-US" sz="4400" dirty="0">
                <a:solidFill>
                  <a:srgbClr val="EC008B"/>
                </a:solidFill>
                <a:latin typeface="+mn-lt"/>
              </a:rPr>
              <a:t>•	Respect all experiences and </a:t>
            </a:r>
            <a:r>
              <a:rPr lang="en-US" sz="4400" dirty="0" smtClean="0">
                <a:solidFill>
                  <a:srgbClr val="EC008B"/>
                </a:solidFill>
                <a:latin typeface="+mn-lt"/>
              </a:rPr>
              <a:t>opinions</a:t>
            </a:r>
            <a:r>
              <a:rPr lang="en-US" sz="4400" dirty="0">
                <a:solidFill>
                  <a:srgbClr val="EC008B"/>
                </a:solidFill>
                <a:latin typeface="+mn-lt"/>
              </a:rPr>
              <a:t/>
            </a:r>
            <a:br>
              <a:rPr lang="en-US" sz="4400" dirty="0">
                <a:solidFill>
                  <a:srgbClr val="EC008B"/>
                </a:solidFill>
                <a:latin typeface="+mn-lt"/>
              </a:rPr>
            </a:br>
            <a:r>
              <a:rPr lang="en-US" sz="4400" dirty="0">
                <a:solidFill>
                  <a:srgbClr val="EC008B"/>
                </a:solidFill>
                <a:latin typeface="+mn-lt"/>
              </a:rPr>
              <a:t>•	Focus on what matters     </a:t>
            </a:r>
            <a:br>
              <a:rPr lang="en-US" sz="4400" dirty="0">
                <a:solidFill>
                  <a:srgbClr val="EC008B"/>
                </a:solidFill>
                <a:latin typeface="+mn-lt"/>
              </a:rPr>
            </a:br>
            <a:r>
              <a:rPr lang="en-US" sz="4400" dirty="0">
                <a:solidFill>
                  <a:srgbClr val="EC008B"/>
                </a:solidFill>
                <a:latin typeface="+mn-lt"/>
              </a:rPr>
              <a:t>•	Have fun</a:t>
            </a:r>
            <a:r>
              <a:rPr lang="en-US" sz="4900" dirty="0">
                <a:solidFill>
                  <a:srgbClr val="EC008B"/>
                </a:solidFill>
                <a:latin typeface="+mn-lt"/>
              </a:rPr>
              <a:t>	 </a:t>
            </a:r>
            <a:endParaRPr lang="en-GB" dirty="0">
              <a:solidFill>
                <a:srgbClr val="004B65"/>
              </a:solidFill>
              <a:latin typeface="+mn-lt"/>
            </a:endParaRPr>
          </a:p>
        </p:txBody>
      </p:sp>
      <p:sp>
        <p:nvSpPr>
          <p:cNvPr id="3" name="Subtitle 2"/>
          <p:cNvSpPr>
            <a:spLocks noGrp="1"/>
          </p:cNvSpPr>
          <p:nvPr>
            <p:ph type="subTitle" idx="1"/>
          </p:nvPr>
        </p:nvSpPr>
        <p:spPr>
          <a:xfrm>
            <a:off x="1423985" y="5257800"/>
            <a:ext cx="2770095" cy="1104433"/>
          </a:xfrm>
        </p:spPr>
        <p:txBody>
          <a:bodyPr>
            <a:normAutofit fontScale="92500" lnSpcReduction="10000"/>
          </a:bodyPr>
          <a:lstStyle/>
          <a:p>
            <a:pPr algn="l">
              <a:spcBef>
                <a:spcPts val="0"/>
              </a:spcBef>
            </a:pPr>
            <a:r>
              <a:rPr lang="en-GB" sz="2800" b="1" dirty="0" smtClean="0">
                <a:solidFill>
                  <a:schemeClr val="tx1">
                    <a:lumMod val="75000"/>
                    <a:lumOff val="25000"/>
                  </a:schemeClr>
                </a:solidFill>
              </a:rPr>
              <a:t>#</a:t>
            </a:r>
            <a:r>
              <a:rPr lang="en-GB" sz="2800" b="1" dirty="0" err="1" smtClean="0">
                <a:solidFill>
                  <a:schemeClr val="tx1">
                    <a:lumMod val="75000"/>
                    <a:lumOff val="25000"/>
                  </a:schemeClr>
                </a:solidFill>
              </a:rPr>
              <a:t>OurBrexitToo</a:t>
            </a:r>
            <a:endParaRPr lang="en-GB" sz="2800" b="1" dirty="0" smtClean="0">
              <a:solidFill>
                <a:schemeClr val="tx1">
                  <a:lumMod val="75000"/>
                  <a:lumOff val="25000"/>
                </a:schemeClr>
              </a:solidFill>
            </a:endParaRPr>
          </a:p>
          <a:p>
            <a:pPr algn="l">
              <a:spcBef>
                <a:spcPts val="0"/>
              </a:spcBef>
            </a:pPr>
            <a:r>
              <a:rPr lang="en-GB" sz="2800" dirty="0" smtClean="0">
                <a:solidFill>
                  <a:schemeClr val="tx1">
                    <a:lumMod val="75000"/>
                    <a:lumOff val="25000"/>
                  </a:schemeClr>
                </a:solidFill>
              </a:rPr>
              <a:t>@</a:t>
            </a:r>
            <a:r>
              <a:rPr lang="en-GB" sz="2800" dirty="0" err="1" smtClean="0">
                <a:solidFill>
                  <a:schemeClr val="tx1">
                    <a:lumMod val="75000"/>
                    <a:lumOff val="25000"/>
                  </a:schemeClr>
                </a:solidFill>
              </a:rPr>
              <a:t>OCO_Ireland</a:t>
            </a:r>
            <a:endParaRPr lang="en-GB" sz="2800" dirty="0" smtClean="0">
              <a:solidFill>
                <a:schemeClr val="tx1">
                  <a:lumMod val="75000"/>
                  <a:lumOff val="25000"/>
                </a:schemeClr>
              </a:solidFill>
            </a:endParaRPr>
          </a:p>
          <a:p>
            <a:pPr algn="l">
              <a:spcBef>
                <a:spcPts val="0"/>
              </a:spcBef>
            </a:pPr>
            <a:r>
              <a:rPr lang="en-GB" sz="2800" dirty="0" smtClean="0">
                <a:solidFill>
                  <a:schemeClr val="tx1">
                    <a:lumMod val="75000"/>
                    <a:lumOff val="25000"/>
                  </a:schemeClr>
                </a:solidFill>
              </a:rPr>
              <a:t>@</a:t>
            </a:r>
            <a:r>
              <a:rPr lang="en-GB" sz="2800" dirty="0" err="1" smtClean="0">
                <a:solidFill>
                  <a:schemeClr val="tx1">
                    <a:lumMod val="75000"/>
                    <a:lumOff val="25000"/>
                  </a:schemeClr>
                </a:solidFill>
              </a:rPr>
              <a:t>NIChildCom</a:t>
            </a:r>
            <a:endParaRPr lang="en-GB" sz="2800" dirty="0">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8219181" y="5257800"/>
            <a:ext cx="2448819" cy="1013304"/>
          </a:xfrm>
          <a:prstGeom prst="rect">
            <a:avLst/>
          </a:prstGeom>
        </p:spPr>
      </p:pic>
      <p:pic>
        <p:nvPicPr>
          <p:cNvPr id="5" name="Picture 4"/>
          <p:cNvPicPr>
            <a:picLocks noChangeAspect="1"/>
          </p:cNvPicPr>
          <p:nvPr/>
        </p:nvPicPr>
        <p:blipFill>
          <a:blip r:embed="rId4"/>
          <a:stretch>
            <a:fillRect/>
          </a:stretch>
        </p:blipFill>
        <p:spPr>
          <a:xfrm>
            <a:off x="4648875" y="5257800"/>
            <a:ext cx="2894249" cy="986129"/>
          </a:xfrm>
          <a:prstGeom prst="rect">
            <a:avLst/>
          </a:prstGeom>
        </p:spPr>
      </p:pic>
      <p:pic>
        <p:nvPicPr>
          <p:cNvPr id="17" name="Picture 16" descr="Image result for EMOJI LISTENI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2707" y="1604178"/>
            <a:ext cx="809625" cy="809625"/>
          </a:xfrm>
          <a:prstGeom prst="rect">
            <a:avLst/>
          </a:prstGeom>
          <a:noFill/>
          <a:ln>
            <a:noFill/>
          </a:ln>
        </p:spPr>
      </p:pic>
      <p:pic>
        <p:nvPicPr>
          <p:cNvPr id="18" name="Picture 17" descr="Related imag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5107" y="2413803"/>
            <a:ext cx="657225" cy="657225"/>
          </a:xfrm>
          <a:prstGeom prst="rect">
            <a:avLst/>
          </a:prstGeom>
          <a:noFill/>
          <a:ln>
            <a:noFill/>
          </a:ln>
        </p:spPr>
      </p:pic>
      <p:pic>
        <p:nvPicPr>
          <p:cNvPr id="19" name="Picture 18" descr="Related imag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9294" y="3071028"/>
            <a:ext cx="725021" cy="758825"/>
          </a:xfrm>
          <a:prstGeom prst="rect">
            <a:avLst/>
          </a:prstGeom>
          <a:noFill/>
          <a:ln>
            <a:noFill/>
          </a:ln>
        </p:spPr>
      </p:pic>
      <p:pic>
        <p:nvPicPr>
          <p:cNvPr id="20" name="Picture 19" descr="Image result for EMOJI cONCENTRAT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2332" y="3816751"/>
            <a:ext cx="764540" cy="695325"/>
          </a:xfrm>
          <a:prstGeom prst="rect">
            <a:avLst/>
          </a:prstGeom>
          <a:noFill/>
          <a:ln>
            <a:noFill/>
          </a:ln>
        </p:spPr>
      </p:pic>
      <p:pic>
        <p:nvPicPr>
          <p:cNvPr id="21" name="Picture 20" descr="Image result for EMOJI FU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20225" y="4512076"/>
            <a:ext cx="628650" cy="628650"/>
          </a:xfrm>
          <a:prstGeom prst="rect">
            <a:avLst/>
          </a:prstGeom>
          <a:noFill/>
          <a:ln>
            <a:noFill/>
          </a:ln>
        </p:spPr>
      </p:pic>
    </p:spTree>
    <p:extLst>
      <p:ext uri="{BB962C8B-B14F-4D97-AF65-F5344CB8AC3E}">
        <p14:creationId xmlns:p14="http://schemas.microsoft.com/office/powerpoint/2010/main" val="257207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985" y="537883"/>
            <a:ext cx="9244015" cy="1113117"/>
          </a:xfrm>
        </p:spPr>
        <p:txBody>
          <a:bodyPr>
            <a:normAutofit/>
          </a:bodyPr>
          <a:lstStyle/>
          <a:p>
            <a:pPr algn="l"/>
            <a:r>
              <a:rPr lang="en-GB" sz="7300" b="1" dirty="0" smtClean="0">
                <a:solidFill>
                  <a:srgbClr val="004B65"/>
                </a:solidFill>
                <a:latin typeface="+mn-lt"/>
              </a:rPr>
              <a:t>Youth Café </a:t>
            </a:r>
            <a:endParaRPr lang="en-GB" dirty="0">
              <a:solidFill>
                <a:srgbClr val="004B65"/>
              </a:solidFill>
              <a:latin typeface="+mn-lt"/>
            </a:endParaRPr>
          </a:p>
        </p:txBody>
      </p:sp>
      <p:pic>
        <p:nvPicPr>
          <p:cNvPr id="4" name="Picture 3"/>
          <p:cNvPicPr>
            <a:picLocks noChangeAspect="1"/>
          </p:cNvPicPr>
          <p:nvPr/>
        </p:nvPicPr>
        <p:blipFill>
          <a:blip r:embed="rId3"/>
          <a:stretch>
            <a:fillRect/>
          </a:stretch>
        </p:blipFill>
        <p:spPr>
          <a:xfrm>
            <a:off x="8521700" y="5730700"/>
            <a:ext cx="1524000" cy="630620"/>
          </a:xfrm>
          <a:prstGeom prst="rect">
            <a:avLst/>
          </a:prstGeom>
        </p:spPr>
      </p:pic>
      <p:pic>
        <p:nvPicPr>
          <p:cNvPr id="5" name="Picture 4"/>
          <p:cNvPicPr>
            <a:picLocks noChangeAspect="1"/>
          </p:cNvPicPr>
          <p:nvPr/>
        </p:nvPicPr>
        <p:blipFill>
          <a:blip r:embed="rId4"/>
          <a:stretch>
            <a:fillRect/>
          </a:stretch>
        </p:blipFill>
        <p:spPr>
          <a:xfrm>
            <a:off x="1423985" y="5730700"/>
            <a:ext cx="1853524" cy="631533"/>
          </a:xfrm>
          <a:prstGeom prst="rect">
            <a:avLst/>
          </a:prstGeom>
        </p:spPr>
      </p:pic>
      <p:sp>
        <p:nvSpPr>
          <p:cNvPr id="7" name="TextBox 6"/>
          <p:cNvSpPr txBox="1"/>
          <p:nvPr/>
        </p:nvSpPr>
        <p:spPr>
          <a:xfrm>
            <a:off x="1423985" y="1778000"/>
            <a:ext cx="9244015" cy="4262705"/>
          </a:xfrm>
          <a:prstGeom prst="rect">
            <a:avLst/>
          </a:prstGeom>
          <a:noFill/>
        </p:spPr>
        <p:txBody>
          <a:bodyPr wrap="square" rtlCol="0">
            <a:spAutoFit/>
          </a:bodyPr>
          <a:lstStyle/>
          <a:p>
            <a:r>
              <a:rPr lang="en-US" sz="3600" dirty="0" smtClean="0">
                <a:solidFill>
                  <a:srgbClr val="EC008B"/>
                </a:solidFill>
              </a:rPr>
              <a:t>Influencing influence:</a:t>
            </a:r>
          </a:p>
          <a:p>
            <a:pPr marL="571500" indent="-571500">
              <a:buFont typeface="Arial" panose="020B0604020202020204" pitchFamily="34" charset="0"/>
              <a:buChar char="•"/>
            </a:pPr>
            <a:r>
              <a:rPr lang="en-US" sz="3600" dirty="0" smtClean="0">
                <a:solidFill>
                  <a:srgbClr val="EC008B"/>
                </a:solidFill>
              </a:rPr>
              <a:t>How do we get disinterested decision makers to listen to children and young people and give their opinions due weight?</a:t>
            </a:r>
          </a:p>
          <a:p>
            <a:pPr marL="571500" indent="-571500">
              <a:buFont typeface="Arial" panose="020B0604020202020204" pitchFamily="34" charset="0"/>
              <a:buChar char="•"/>
            </a:pPr>
            <a:r>
              <a:rPr lang="en-US" sz="3600" dirty="0" smtClean="0">
                <a:solidFill>
                  <a:srgbClr val="EC008B"/>
                </a:solidFill>
              </a:rPr>
              <a:t>What role does ENOC have in protecting </a:t>
            </a:r>
            <a:r>
              <a:rPr lang="en-US" sz="3600" dirty="0">
                <a:solidFill>
                  <a:srgbClr val="EC008B"/>
                </a:solidFill>
              </a:rPr>
              <a:t>C</a:t>
            </a:r>
            <a:r>
              <a:rPr lang="en-US" sz="3600" dirty="0" smtClean="0">
                <a:solidFill>
                  <a:srgbClr val="EC008B"/>
                </a:solidFill>
              </a:rPr>
              <a:t>hildren’s Rights after </a:t>
            </a:r>
            <a:r>
              <a:rPr lang="en-US" sz="3600" dirty="0" err="1" smtClean="0">
                <a:solidFill>
                  <a:srgbClr val="EC008B"/>
                </a:solidFill>
              </a:rPr>
              <a:t>Brexit</a:t>
            </a:r>
            <a:r>
              <a:rPr lang="en-US" sz="3600" dirty="0" smtClean="0">
                <a:solidFill>
                  <a:srgbClr val="EC008B"/>
                </a:solidFill>
              </a:rPr>
              <a:t>? </a:t>
            </a:r>
          </a:p>
          <a:p>
            <a:endParaRPr lang="en-US" sz="900" dirty="0">
              <a:solidFill>
                <a:srgbClr val="EC008B"/>
              </a:solidFill>
            </a:endParaRPr>
          </a:p>
          <a:p>
            <a:r>
              <a:rPr lang="en-GB" sz="2800" dirty="0">
                <a:solidFill>
                  <a:srgbClr val="EC008B"/>
                </a:solidFill>
              </a:rPr>
              <a:t/>
            </a:r>
            <a:br>
              <a:rPr lang="en-GB" sz="2800" dirty="0">
                <a:solidFill>
                  <a:srgbClr val="EC008B"/>
                </a:solidFill>
              </a:rPr>
            </a:br>
            <a:endParaRPr lang="en-GB" dirty="0"/>
          </a:p>
        </p:txBody>
      </p:sp>
    </p:spTree>
    <p:extLst>
      <p:ext uri="{BB962C8B-B14F-4D97-AF65-F5344CB8AC3E}">
        <p14:creationId xmlns:p14="http://schemas.microsoft.com/office/powerpoint/2010/main" val="3489016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2"/>
            <a:ext cx="12192000" cy="6863584"/>
          </a:xfrm>
          <a:prstGeom prst="rect">
            <a:avLst/>
          </a:prstGeom>
        </p:spPr>
      </p:pic>
    </p:spTree>
    <p:extLst>
      <p:ext uri="{BB962C8B-B14F-4D97-AF65-F5344CB8AC3E}">
        <p14:creationId xmlns:p14="http://schemas.microsoft.com/office/powerpoint/2010/main" val="4214127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24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5603" y="365125"/>
            <a:ext cx="4701305" cy="3129189"/>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545" y="2602139"/>
            <a:ext cx="5695326" cy="379080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2223" y="0"/>
            <a:ext cx="4564685" cy="6858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7115" y="932035"/>
            <a:ext cx="7620000" cy="5071872"/>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7643" y="574969"/>
            <a:ext cx="8740954" cy="5817979"/>
          </a:xfrm>
          <a:prstGeom prst="rect">
            <a:avLst/>
          </a:prstGeom>
        </p:spPr>
      </p:pic>
    </p:spTree>
    <p:extLst>
      <p:ext uri="{BB962C8B-B14F-4D97-AF65-F5344CB8AC3E}">
        <p14:creationId xmlns:p14="http://schemas.microsoft.com/office/powerpoint/2010/main" val="38150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985" y="537883"/>
            <a:ext cx="9244015" cy="1113117"/>
          </a:xfrm>
        </p:spPr>
        <p:txBody>
          <a:bodyPr>
            <a:normAutofit/>
          </a:bodyPr>
          <a:lstStyle/>
          <a:p>
            <a:pPr algn="l"/>
            <a:r>
              <a:rPr lang="en-GB" sz="7300" b="1" dirty="0" smtClean="0">
                <a:solidFill>
                  <a:srgbClr val="004B65"/>
                </a:solidFill>
                <a:latin typeface="+mn-lt"/>
              </a:rPr>
              <a:t>Planning Phase</a:t>
            </a:r>
            <a:endParaRPr lang="en-GB" dirty="0">
              <a:solidFill>
                <a:srgbClr val="004B65"/>
              </a:solidFill>
              <a:latin typeface="+mn-lt"/>
            </a:endParaRPr>
          </a:p>
        </p:txBody>
      </p:sp>
      <p:sp>
        <p:nvSpPr>
          <p:cNvPr id="3" name="Subtitle 2"/>
          <p:cNvSpPr>
            <a:spLocks noGrp="1"/>
          </p:cNvSpPr>
          <p:nvPr>
            <p:ph type="subTitle" idx="1"/>
          </p:nvPr>
        </p:nvSpPr>
        <p:spPr>
          <a:xfrm>
            <a:off x="1423985" y="5257800"/>
            <a:ext cx="2770095" cy="1104433"/>
          </a:xfrm>
        </p:spPr>
        <p:txBody>
          <a:bodyPr>
            <a:normAutofit fontScale="92500" lnSpcReduction="10000"/>
          </a:bodyPr>
          <a:lstStyle/>
          <a:p>
            <a:pPr algn="l">
              <a:spcBef>
                <a:spcPts val="0"/>
              </a:spcBef>
            </a:pPr>
            <a:r>
              <a:rPr lang="en-GB" sz="2800" b="1" dirty="0" smtClean="0">
                <a:solidFill>
                  <a:schemeClr val="tx1">
                    <a:lumMod val="75000"/>
                    <a:lumOff val="25000"/>
                  </a:schemeClr>
                </a:solidFill>
              </a:rPr>
              <a:t>#</a:t>
            </a:r>
            <a:r>
              <a:rPr lang="en-GB" sz="2800" b="1" dirty="0" err="1" smtClean="0">
                <a:solidFill>
                  <a:schemeClr val="tx1">
                    <a:lumMod val="75000"/>
                    <a:lumOff val="25000"/>
                  </a:schemeClr>
                </a:solidFill>
              </a:rPr>
              <a:t>OurBrexitToo</a:t>
            </a:r>
            <a:endParaRPr lang="en-GB" sz="2800" b="1" dirty="0" smtClean="0">
              <a:solidFill>
                <a:schemeClr val="tx1">
                  <a:lumMod val="75000"/>
                  <a:lumOff val="25000"/>
                </a:schemeClr>
              </a:solidFill>
            </a:endParaRPr>
          </a:p>
          <a:p>
            <a:pPr algn="l">
              <a:spcBef>
                <a:spcPts val="0"/>
              </a:spcBef>
            </a:pPr>
            <a:r>
              <a:rPr lang="en-GB" sz="2800" dirty="0" smtClean="0">
                <a:solidFill>
                  <a:schemeClr val="tx1">
                    <a:lumMod val="75000"/>
                    <a:lumOff val="25000"/>
                  </a:schemeClr>
                </a:solidFill>
              </a:rPr>
              <a:t>@</a:t>
            </a:r>
            <a:r>
              <a:rPr lang="en-GB" sz="2800" dirty="0" err="1" smtClean="0">
                <a:solidFill>
                  <a:schemeClr val="tx1">
                    <a:lumMod val="75000"/>
                    <a:lumOff val="25000"/>
                  </a:schemeClr>
                </a:solidFill>
              </a:rPr>
              <a:t>OCO_Ireland</a:t>
            </a:r>
            <a:endParaRPr lang="en-GB" sz="2800" dirty="0" smtClean="0">
              <a:solidFill>
                <a:schemeClr val="tx1">
                  <a:lumMod val="75000"/>
                  <a:lumOff val="25000"/>
                </a:schemeClr>
              </a:solidFill>
            </a:endParaRPr>
          </a:p>
          <a:p>
            <a:pPr algn="l">
              <a:spcBef>
                <a:spcPts val="0"/>
              </a:spcBef>
            </a:pPr>
            <a:r>
              <a:rPr lang="en-GB" sz="2800" dirty="0" smtClean="0">
                <a:solidFill>
                  <a:schemeClr val="tx1">
                    <a:lumMod val="75000"/>
                    <a:lumOff val="25000"/>
                  </a:schemeClr>
                </a:solidFill>
              </a:rPr>
              <a:t>@</a:t>
            </a:r>
            <a:r>
              <a:rPr lang="en-GB" sz="2800" dirty="0" err="1" smtClean="0">
                <a:solidFill>
                  <a:schemeClr val="tx1">
                    <a:lumMod val="75000"/>
                    <a:lumOff val="25000"/>
                  </a:schemeClr>
                </a:solidFill>
              </a:rPr>
              <a:t>NIChildCom</a:t>
            </a:r>
            <a:endParaRPr lang="en-GB" sz="2800" dirty="0">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8219181" y="5257800"/>
            <a:ext cx="2448819" cy="1013304"/>
          </a:xfrm>
          <a:prstGeom prst="rect">
            <a:avLst/>
          </a:prstGeom>
        </p:spPr>
      </p:pic>
      <p:pic>
        <p:nvPicPr>
          <p:cNvPr id="5" name="Picture 4"/>
          <p:cNvPicPr>
            <a:picLocks noChangeAspect="1"/>
          </p:cNvPicPr>
          <p:nvPr/>
        </p:nvPicPr>
        <p:blipFill>
          <a:blip r:embed="rId4"/>
          <a:stretch>
            <a:fillRect/>
          </a:stretch>
        </p:blipFill>
        <p:spPr>
          <a:xfrm>
            <a:off x="4648875" y="5257800"/>
            <a:ext cx="2894249" cy="986129"/>
          </a:xfrm>
          <a:prstGeom prst="rect">
            <a:avLst/>
          </a:prstGeom>
        </p:spPr>
      </p:pic>
      <p:sp>
        <p:nvSpPr>
          <p:cNvPr id="7" name="TextBox 6"/>
          <p:cNvSpPr txBox="1"/>
          <p:nvPr/>
        </p:nvSpPr>
        <p:spPr>
          <a:xfrm>
            <a:off x="1423985" y="1778000"/>
            <a:ext cx="9614129" cy="3570208"/>
          </a:xfrm>
          <a:prstGeom prst="rect">
            <a:avLst/>
          </a:prstGeom>
          <a:noFill/>
        </p:spPr>
        <p:txBody>
          <a:bodyPr wrap="square" rtlCol="0">
            <a:spAutoFit/>
          </a:bodyPr>
          <a:lstStyle/>
          <a:p>
            <a:r>
              <a:rPr lang="en-US" sz="3600" dirty="0" smtClean="0">
                <a:solidFill>
                  <a:srgbClr val="EC008B"/>
                </a:solidFill>
              </a:rPr>
              <a:t>Agree scope of project</a:t>
            </a:r>
          </a:p>
          <a:p>
            <a:endParaRPr lang="en-US" sz="3600" dirty="0">
              <a:solidFill>
                <a:srgbClr val="EC008B"/>
              </a:solidFill>
            </a:endParaRPr>
          </a:p>
          <a:p>
            <a:r>
              <a:rPr lang="en-US" sz="3600" dirty="0" smtClean="0">
                <a:solidFill>
                  <a:srgbClr val="EC008B"/>
                </a:solidFill>
              </a:rPr>
              <a:t>Engage relevant decision makers at an early stage</a:t>
            </a:r>
          </a:p>
          <a:p>
            <a:endParaRPr lang="en-US" sz="3600" dirty="0">
              <a:solidFill>
                <a:srgbClr val="EC008B"/>
              </a:solidFill>
            </a:endParaRPr>
          </a:p>
          <a:p>
            <a:r>
              <a:rPr lang="en-US" sz="3600" dirty="0" smtClean="0">
                <a:solidFill>
                  <a:srgbClr val="EC008B"/>
                </a:solidFill>
              </a:rPr>
              <a:t>Be clear what we are asking of young people</a:t>
            </a:r>
          </a:p>
          <a:p>
            <a:r>
              <a:rPr lang="en-GB" sz="2800" dirty="0">
                <a:solidFill>
                  <a:srgbClr val="EC008B"/>
                </a:solidFill>
              </a:rPr>
              <a:t/>
            </a:r>
            <a:br>
              <a:rPr lang="en-GB" sz="2800" dirty="0">
                <a:solidFill>
                  <a:srgbClr val="EC008B"/>
                </a:solidFill>
              </a:rPr>
            </a:br>
            <a:endParaRPr lang="en-GB" dirty="0"/>
          </a:p>
        </p:txBody>
      </p:sp>
    </p:spTree>
    <p:extLst>
      <p:ext uri="{BB962C8B-B14F-4D97-AF65-F5344CB8AC3E}">
        <p14:creationId xmlns:p14="http://schemas.microsoft.com/office/powerpoint/2010/main" val="18988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985" y="537883"/>
            <a:ext cx="9244015" cy="1113117"/>
          </a:xfrm>
        </p:spPr>
        <p:txBody>
          <a:bodyPr>
            <a:normAutofit/>
          </a:bodyPr>
          <a:lstStyle/>
          <a:p>
            <a:pPr algn="l"/>
            <a:r>
              <a:rPr lang="en-GB" sz="7300" b="1" dirty="0" smtClean="0">
                <a:solidFill>
                  <a:srgbClr val="004B65"/>
                </a:solidFill>
                <a:latin typeface="+mn-lt"/>
              </a:rPr>
              <a:t>Planning Phase</a:t>
            </a:r>
            <a:endParaRPr lang="en-GB" dirty="0">
              <a:solidFill>
                <a:srgbClr val="004B65"/>
              </a:solidFill>
              <a:latin typeface="+mn-lt"/>
            </a:endParaRPr>
          </a:p>
        </p:txBody>
      </p:sp>
      <p:pic>
        <p:nvPicPr>
          <p:cNvPr id="4" name="Picture 3"/>
          <p:cNvPicPr>
            <a:picLocks noChangeAspect="1"/>
          </p:cNvPicPr>
          <p:nvPr/>
        </p:nvPicPr>
        <p:blipFill>
          <a:blip r:embed="rId3"/>
          <a:stretch>
            <a:fillRect/>
          </a:stretch>
        </p:blipFill>
        <p:spPr>
          <a:xfrm>
            <a:off x="8521700" y="5730700"/>
            <a:ext cx="1524000" cy="630620"/>
          </a:xfrm>
          <a:prstGeom prst="rect">
            <a:avLst/>
          </a:prstGeom>
        </p:spPr>
      </p:pic>
      <p:pic>
        <p:nvPicPr>
          <p:cNvPr id="5" name="Picture 4"/>
          <p:cNvPicPr>
            <a:picLocks noChangeAspect="1"/>
          </p:cNvPicPr>
          <p:nvPr/>
        </p:nvPicPr>
        <p:blipFill>
          <a:blip r:embed="rId4"/>
          <a:stretch>
            <a:fillRect/>
          </a:stretch>
        </p:blipFill>
        <p:spPr>
          <a:xfrm>
            <a:off x="1423985" y="5730700"/>
            <a:ext cx="1853524" cy="631533"/>
          </a:xfrm>
          <a:prstGeom prst="rect">
            <a:avLst/>
          </a:prstGeom>
        </p:spPr>
      </p:pic>
      <p:sp>
        <p:nvSpPr>
          <p:cNvPr id="7" name="TextBox 6"/>
          <p:cNvSpPr txBox="1"/>
          <p:nvPr/>
        </p:nvSpPr>
        <p:spPr>
          <a:xfrm>
            <a:off x="1423985" y="1778000"/>
            <a:ext cx="9244015" cy="3970318"/>
          </a:xfrm>
          <a:prstGeom prst="rect">
            <a:avLst/>
          </a:prstGeom>
          <a:noFill/>
        </p:spPr>
        <p:txBody>
          <a:bodyPr wrap="square" rtlCol="0">
            <a:spAutoFit/>
          </a:bodyPr>
          <a:lstStyle/>
          <a:p>
            <a:r>
              <a:rPr lang="en-US" sz="3600" dirty="0" smtClean="0">
                <a:solidFill>
                  <a:srgbClr val="EC008B"/>
                </a:solidFill>
              </a:rPr>
              <a:t>Developing a youth led process</a:t>
            </a:r>
          </a:p>
          <a:p>
            <a:endParaRPr lang="en-US" sz="900" dirty="0">
              <a:solidFill>
                <a:srgbClr val="EC008B"/>
              </a:solidFill>
            </a:endParaRPr>
          </a:p>
          <a:p>
            <a:r>
              <a:rPr lang="en-GB" sz="3600" b="1" dirty="0" smtClean="0">
                <a:solidFill>
                  <a:srgbClr val="00B050"/>
                </a:solidFill>
              </a:rPr>
              <a:t>SPACE </a:t>
            </a:r>
            <a:r>
              <a:rPr lang="en-GB" sz="3600" b="1" dirty="0" smtClean="0">
                <a:solidFill>
                  <a:srgbClr val="EC008B"/>
                </a:solidFill>
              </a:rPr>
              <a:t>       </a:t>
            </a:r>
            <a:r>
              <a:rPr lang="en-GB" sz="3600" b="1" dirty="0" smtClean="0">
                <a:solidFill>
                  <a:srgbClr val="FF0000"/>
                </a:solidFill>
              </a:rPr>
              <a:t>VOICE </a:t>
            </a:r>
            <a:r>
              <a:rPr lang="en-GB" sz="3600" b="1" dirty="0" smtClean="0">
                <a:solidFill>
                  <a:srgbClr val="EC008B"/>
                </a:solidFill>
              </a:rPr>
              <a:t>      </a:t>
            </a:r>
            <a:r>
              <a:rPr lang="en-GB" sz="3600" b="1" dirty="0" smtClean="0">
                <a:solidFill>
                  <a:srgbClr val="DB7B11"/>
                </a:solidFill>
              </a:rPr>
              <a:t>AUDIENCE </a:t>
            </a:r>
            <a:r>
              <a:rPr lang="en-GB" sz="3600" b="1" dirty="0" smtClean="0">
                <a:solidFill>
                  <a:srgbClr val="EC008B"/>
                </a:solidFill>
              </a:rPr>
              <a:t>     </a:t>
            </a:r>
            <a:r>
              <a:rPr lang="en-GB" sz="3600" b="1" dirty="0" smtClean="0">
                <a:solidFill>
                  <a:srgbClr val="7030A0"/>
                </a:solidFill>
              </a:rPr>
              <a:t>INFLUENCE</a:t>
            </a:r>
          </a:p>
          <a:p>
            <a:endParaRPr lang="en-GB" sz="900" dirty="0" smtClean="0">
              <a:solidFill>
                <a:srgbClr val="EC008B"/>
              </a:solidFill>
            </a:endParaRPr>
          </a:p>
          <a:p>
            <a:pPr marL="457200" indent="-457200">
              <a:buFont typeface="Arial" panose="020B0604020202020204" pitchFamily="34" charset="0"/>
              <a:buChar char="•"/>
            </a:pPr>
            <a:r>
              <a:rPr lang="en-GB" sz="3600" dirty="0" smtClean="0">
                <a:solidFill>
                  <a:srgbClr val="EC008B"/>
                </a:solidFill>
              </a:rPr>
              <a:t>Clear outline of what we were asking and offering</a:t>
            </a:r>
          </a:p>
          <a:p>
            <a:pPr marL="457200" indent="-457200">
              <a:buFont typeface="Arial" panose="020B0604020202020204" pitchFamily="34" charset="0"/>
              <a:buChar char="•"/>
            </a:pPr>
            <a:r>
              <a:rPr lang="en-GB" sz="3600" dirty="0" smtClean="0">
                <a:solidFill>
                  <a:srgbClr val="EC008B"/>
                </a:solidFill>
              </a:rPr>
              <a:t>Parental consent and participant assent</a:t>
            </a:r>
          </a:p>
          <a:p>
            <a:pPr marL="457200" indent="-457200">
              <a:buFont typeface="Arial" panose="020B0604020202020204" pitchFamily="34" charset="0"/>
              <a:buChar char="•"/>
            </a:pPr>
            <a:r>
              <a:rPr lang="en-GB" sz="3600" dirty="0" smtClean="0">
                <a:solidFill>
                  <a:srgbClr val="EC008B"/>
                </a:solidFill>
              </a:rPr>
              <a:t>Remove barriers to participation</a:t>
            </a:r>
            <a:r>
              <a:rPr lang="en-GB" sz="2800" dirty="0">
                <a:solidFill>
                  <a:srgbClr val="EC008B"/>
                </a:solidFill>
              </a:rPr>
              <a:t/>
            </a:r>
            <a:br>
              <a:rPr lang="en-GB" sz="2800" dirty="0">
                <a:solidFill>
                  <a:srgbClr val="EC008B"/>
                </a:solidFill>
              </a:rPr>
            </a:br>
            <a:endParaRPr lang="en-GB" dirty="0"/>
          </a:p>
        </p:txBody>
      </p:sp>
    </p:spTree>
    <p:extLst>
      <p:ext uri="{BB962C8B-B14F-4D97-AF65-F5344CB8AC3E}">
        <p14:creationId xmlns:p14="http://schemas.microsoft.com/office/powerpoint/2010/main" val="205315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985" y="537883"/>
            <a:ext cx="9244015" cy="1113117"/>
          </a:xfrm>
        </p:spPr>
        <p:txBody>
          <a:bodyPr>
            <a:normAutofit/>
          </a:bodyPr>
          <a:lstStyle/>
          <a:p>
            <a:pPr algn="l"/>
            <a:r>
              <a:rPr lang="en-GB" sz="7300" b="1" dirty="0" smtClean="0">
                <a:solidFill>
                  <a:srgbClr val="004B65"/>
                </a:solidFill>
                <a:latin typeface="+mn-lt"/>
              </a:rPr>
              <a:t>Planning Phase</a:t>
            </a:r>
            <a:endParaRPr lang="en-GB" dirty="0">
              <a:solidFill>
                <a:srgbClr val="004B65"/>
              </a:solidFill>
              <a:latin typeface="+mn-lt"/>
            </a:endParaRPr>
          </a:p>
        </p:txBody>
      </p:sp>
      <p:pic>
        <p:nvPicPr>
          <p:cNvPr id="4" name="Picture 3"/>
          <p:cNvPicPr>
            <a:picLocks noChangeAspect="1"/>
          </p:cNvPicPr>
          <p:nvPr/>
        </p:nvPicPr>
        <p:blipFill>
          <a:blip r:embed="rId3"/>
          <a:stretch>
            <a:fillRect/>
          </a:stretch>
        </p:blipFill>
        <p:spPr>
          <a:xfrm>
            <a:off x="8521700" y="5730700"/>
            <a:ext cx="1524000" cy="630620"/>
          </a:xfrm>
          <a:prstGeom prst="rect">
            <a:avLst/>
          </a:prstGeom>
        </p:spPr>
      </p:pic>
      <p:pic>
        <p:nvPicPr>
          <p:cNvPr id="5" name="Picture 4"/>
          <p:cNvPicPr>
            <a:picLocks noChangeAspect="1"/>
          </p:cNvPicPr>
          <p:nvPr/>
        </p:nvPicPr>
        <p:blipFill>
          <a:blip r:embed="rId4"/>
          <a:stretch>
            <a:fillRect/>
          </a:stretch>
        </p:blipFill>
        <p:spPr>
          <a:xfrm>
            <a:off x="1423985" y="5730700"/>
            <a:ext cx="1853524" cy="631533"/>
          </a:xfrm>
          <a:prstGeom prst="rect">
            <a:avLst/>
          </a:prstGeom>
        </p:spPr>
      </p:pic>
      <p:sp>
        <p:nvSpPr>
          <p:cNvPr id="7" name="TextBox 6"/>
          <p:cNvSpPr txBox="1"/>
          <p:nvPr/>
        </p:nvSpPr>
        <p:spPr>
          <a:xfrm>
            <a:off x="1423985" y="1778000"/>
            <a:ext cx="9244015" cy="426270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rgbClr val="EC008B"/>
                </a:solidFill>
              </a:rPr>
              <a:t>Stages of group development</a:t>
            </a:r>
          </a:p>
          <a:p>
            <a:endParaRPr lang="en-US" sz="3600" dirty="0" smtClean="0">
              <a:solidFill>
                <a:srgbClr val="EC008B"/>
              </a:solidFill>
            </a:endParaRPr>
          </a:p>
          <a:p>
            <a:pPr marL="571500" indent="-571500">
              <a:buFont typeface="Arial" panose="020B0604020202020204" pitchFamily="34" charset="0"/>
              <a:buChar char="•"/>
            </a:pPr>
            <a:r>
              <a:rPr lang="en-US" sz="3600" dirty="0" smtClean="0">
                <a:solidFill>
                  <a:srgbClr val="EC008B"/>
                </a:solidFill>
              </a:rPr>
              <a:t>Developing an understanding of Rights and </a:t>
            </a:r>
            <a:r>
              <a:rPr lang="en-US" sz="3600" dirty="0" err="1" smtClean="0">
                <a:solidFill>
                  <a:srgbClr val="EC008B"/>
                </a:solidFill>
              </a:rPr>
              <a:t>Brexit</a:t>
            </a:r>
            <a:endParaRPr lang="en-US" sz="3600" dirty="0" smtClean="0">
              <a:solidFill>
                <a:srgbClr val="EC008B"/>
              </a:solidFill>
            </a:endParaRPr>
          </a:p>
          <a:p>
            <a:endParaRPr lang="en-US" sz="3600" dirty="0" smtClean="0">
              <a:solidFill>
                <a:srgbClr val="EC008B"/>
              </a:solidFill>
            </a:endParaRPr>
          </a:p>
          <a:p>
            <a:pPr marL="571500" indent="-571500">
              <a:buFont typeface="Arial" panose="020B0604020202020204" pitchFamily="34" charset="0"/>
              <a:buChar char="•"/>
            </a:pPr>
            <a:r>
              <a:rPr lang="en-US" sz="3600" dirty="0" smtClean="0">
                <a:solidFill>
                  <a:srgbClr val="EC008B"/>
                </a:solidFill>
              </a:rPr>
              <a:t>Co-creative process</a:t>
            </a:r>
          </a:p>
          <a:p>
            <a:endParaRPr lang="en-US" sz="900" dirty="0">
              <a:solidFill>
                <a:srgbClr val="EC008B"/>
              </a:solidFill>
            </a:endParaRPr>
          </a:p>
          <a:p>
            <a:r>
              <a:rPr lang="en-GB" sz="2800" dirty="0">
                <a:solidFill>
                  <a:srgbClr val="EC008B"/>
                </a:solidFill>
              </a:rPr>
              <a:t/>
            </a:r>
            <a:br>
              <a:rPr lang="en-GB" sz="2800" dirty="0">
                <a:solidFill>
                  <a:srgbClr val="EC008B"/>
                </a:solidFill>
              </a:rPr>
            </a:br>
            <a:endParaRPr lang="en-GB" dirty="0"/>
          </a:p>
        </p:txBody>
      </p:sp>
    </p:spTree>
    <p:extLst>
      <p:ext uri="{BB962C8B-B14F-4D97-AF65-F5344CB8AC3E}">
        <p14:creationId xmlns:p14="http://schemas.microsoft.com/office/powerpoint/2010/main" val="89172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985" y="537883"/>
            <a:ext cx="9244015" cy="1113117"/>
          </a:xfrm>
        </p:spPr>
        <p:txBody>
          <a:bodyPr>
            <a:normAutofit/>
          </a:bodyPr>
          <a:lstStyle/>
          <a:p>
            <a:pPr algn="l"/>
            <a:r>
              <a:rPr lang="en-GB" sz="7300" b="1" dirty="0" smtClean="0">
                <a:solidFill>
                  <a:srgbClr val="004B65"/>
                </a:solidFill>
                <a:latin typeface="+mn-lt"/>
              </a:rPr>
              <a:t>Planning Phase</a:t>
            </a:r>
            <a:endParaRPr lang="en-GB" dirty="0">
              <a:solidFill>
                <a:srgbClr val="004B65"/>
              </a:solidFill>
              <a:latin typeface="+mn-lt"/>
            </a:endParaRPr>
          </a:p>
        </p:txBody>
      </p:sp>
      <p:pic>
        <p:nvPicPr>
          <p:cNvPr id="4" name="Picture 3"/>
          <p:cNvPicPr>
            <a:picLocks noChangeAspect="1"/>
          </p:cNvPicPr>
          <p:nvPr/>
        </p:nvPicPr>
        <p:blipFill>
          <a:blip r:embed="rId3"/>
          <a:stretch>
            <a:fillRect/>
          </a:stretch>
        </p:blipFill>
        <p:spPr>
          <a:xfrm>
            <a:off x="8521700" y="5730700"/>
            <a:ext cx="1524000" cy="630620"/>
          </a:xfrm>
          <a:prstGeom prst="rect">
            <a:avLst/>
          </a:prstGeom>
        </p:spPr>
      </p:pic>
      <p:pic>
        <p:nvPicPr>
          <p:cNvPr id="5" name="Picture 4"/>
          <p:cNvPicPr>
            <a:picLocks noChangeAspect="1"/>
          </p:cNvPicPr>
          <p:nvPr/>
        </p:nvPicPr>
        <p:blipFill>
          <a:blip r:embed="rId4"/>
          <a:stretch>
            <a:fillRect/>
          </a:stretch>
        </p:blipFill>
        <p:spPr>
          <a:xfrm>
            <a:off x="1423985" y="5730700"/>
            <a:ext cx="1853524" cy="631533"/>
          </a:xfrm>
          <a:prstGeom prst="rect">
            <a:avLst/>
          </a:prstGeom>
        </p:spPr>
      </p:pic>
      <p:sp>
        <p:nvSpPr>
          <p:cNvPr id="7" name="TextBox 6"/>
          <p:cNvSpPr txBox="1"/>
          <p:nvPr/>
        </p:nvSpPr>
        <p:spPr>
          <a:xfrm>
            <a:off x="1423985" y="1778000"/>
            <a:ext cx="9244015" cy="3154710"/>
          </a:xfrm>
          <a:prstGeom prst="rect">
            <a:avLst/>
          </a:prstGeom>
          <a:noFill/>
        </p:spPr>
        <p:txBody>
          <a:bodyPr wrap="square" rtlCol="0">
            <a:spAutoFit/>
          </a:bodyPr>
          <a:lstStyle/>
          <a:p>
            <a:r>
              <a:rPr lang="en-US" sz="3600" dirty="0" smtClean="0">
                <a:solidFill>
                  <a:srgbClr val="EC008B"/>
                </a:solidFill>
              </a:rPr>
              <a:t>Addressing Challenges:</a:t>
            </a:r>
          </a:p>
          <a:p>
            <a:endParaRPr lang="en-US" sz="3600" dirty="0">
              <a:solidFill>
                <a:srgbClr val="EC008B"/>
              </a:solidFill>
            </a:endParaRPr>
          </a:p>
          <a:p>
            <a:pPr marL="571500" indent="-571500">
              <a:buFont typeface="Arial" panose="020B0604020202020204" pitchFamily="34" charset="0"/>
              <a:buChar char="•"/>
            </a:pPr>
            <a:r>
              <a:rPr lang="en-US" sz="3600" dirty="0" smtClean="0">
                <a:solidFill>
                  <a:srgbClr val="EC008B"/>
                </a:solidFill>
              </a:rPr>
              <a:t>Addressing personal bias</a:t>
            </a:r>
          </a:p>
          <a:p>
            <a:pPr marL="571500" indent="-571500">
              <a:buFont typeface="Arial" panose="020B0604020202020204" pitchFamily="34" charset="0"/>
              <a:buChar char="•"/>
            </a:pPr>
            <a:r>
              <a:rPr lang="en-US" sz="3600" dirty="0" smtClean="0">
                <a:solidFill>
                  <a:srgbClr val="EC008B"/>
                </a:solidFill>
              </a:rPr>
              <a:t>Needs of young people as facilitators </a:t>
            </a:r>
          </a:p>
          <a:p>
            <a:endParaRPr lang="en-US" sz="900" dirty="0">
              <a:solidFill>
                <a:srgbClr val="EC008B"/>
              </a:solidFill>
            </a:endParaRPr>
          </a:p>
          <a:p>
            <a:r>
              <a:rPr lang="en-GB" sz="2800" dirty="0">
                <a:solidFill>
                  <a:srgbClr val="EC008B"/>
                </a:solidFill>
              </a:rPr>
              <a:t/>
            </a:r>
            <a:br>
              <a:rPr lang="en-GB" sz="2800" dirty="0">
                <a:solidFill>
                  <a:srgbClr val="EC008B"/>
                </a:solidFill>
              </a:rPr>
            </a:br>
            <a:endParaRPr lang="en-GB" dirty="0"/>
          </a:p>
        </p:txBody>
      </p:sp>
    </p:spTree>
    <p:extLst>
      <p:ext uri="{BB962C8B-B14F-4D97-AF65-F5344CB8AC3E}">
        <p14:creationId xmlns:p14="http://schemas.microsoft.com/office/powerpoint/2010/main" val="79134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985" y="537883"/>
            <a:ext cx="9244015" cy="1113117"/>
          </a:xfrm>
        </p:spPr>
        <p:txBody>
          <a:bodyPr>
            <a:normAutofit/>
          </a:bodyPr>
          <a:lstStyle/>
          <a:p>
            <a:pPr algn="l"/>
            <a:r>
              <a:rPr lang="en-GB" sz="7300" b="1" dirty="0" smtClean="0">
                <a:solidFill>
                  <a:srgbClr val="004B65"/>
                </a:solidFill>
                <a:latin typeface="+mn-lt"/>
              </a:rPr>
              <a:t>Event</a:t>
            </a:r>
            <a:endParaRPr lang="en-GB" dirty="0">
              <a:solidFill>
                <a:srgbClr val="004B65"/>
              </a:solidFill>
              <a:latin typeface="+mn-lt"/>
            </a:endParaRPr>
          </a:p>
        </p:txBody>
      </p:sp>
      <p:pic>
        <p:nvPicPr>
          <p:cNvPr id="4" name="Picture 3"/>
          <p:cNvPicPr>
            <a:picLocks noChangeAspect="1"/>
          </p:cNvPicPr>
          <p:nvPr/>
        </p:nvPicPr>
        <p:blipFill>
          <a:blip r:embed="rId3"/>
          <a:stretch>
            <a:fillRect/>
          </a:stretch>
        </p:blipFill>
        <p:spPr>
          <a:xfrm>
            <a:off x="8521700" y="5730700"/>
            <a:ext cx="1524000" cy="630620"/>
          </a:xfrm>
          <a:prstGeom prst="rect">
            <a:avLst/>
          </a:prstGeom>
        </p:spPr>
      </p:pic>
      <p:pic>
        <p:nvPicPr>
          <p:cNvPr id="5" name="Picture 4"/>
          <p:cNvPicPr>
            <a:picLocks noChangeAspect="1"/>
          </p:cNvPicPr>
          <p:nvPr/>
        </p:nvPicPr>
        <p:blipFill>
          <a:blip r:embed="rId4"/>
          <a:stretch>
            <a:fillRect/>
          </a:stretch>
        </p:blipFill>
        <p:spPr>
          <a:xfrm>
            <a:off x="1423985" y="5730700"/>
            <a:ext cx="1853524" cy="631533"/>
          </a:xfrm>
          <a:prstGeom prst="rect">
            <a:avLst/>
          </a:prstGeom>
        </p:spPr>
      </p:pic>
      <p:sp>
        <p:nvSpPr>
          <p:cNvPr id="7" name="TextBox 6"/>
          <p:cNvSpPr txBox="1"/>
          <p:nvPr/>
        </p:nvSpPr>
        <p:spPr>
          <a:xfrm>
            <a:off x="1423985" y="1778000"/>
            <a:ext cx="9244015" cy="3354765"/>
          </a:xfrm>
          <a:prstGeom prst="rect">
            <a:avLst/>
          </a:prstGeom>
          <a:noFill/>
        </p:spPr>
        <p:txBody>
          <a:bodyPr wrap="square" rtlCol="0">
            <a:spAutoFit/>
          </a:bodyPr>
          <a:lstStyle/>
          <a:p>
            <a:endParaRPr lang="en-US" sz="900" dirty="0">
              <a:solidFill>
                <a:srgbClr val="EC008B"/>
              </a:solidFill>
            </a:endParaRPr>
          </a:p>
          <a:p>
            <a:r>
              <a:rPr lang="en-GB" sz="3600" b="1" dirty="0" smtClean="0">
                <a:solidFill>
                  <a:srgbClr val="00B050"/>
                </a:solidFill>
              </a:rPr>
              <a:t>SPACE </a:t>
            </a:r>
            <a:r>
              <a:rPr lang="en-GB" sz="3600" b="1" dirty="0" smtClean="0">
                <a:solidFill>
                  <a:srgbClr val="EC008B"/>
                </a:solidFill>
              </a:rPr>
              <a:t>       </a:t>
            </a:r>
            <a:r>
              <a:rPr lang="en-GB" sz="3600" b="1" dirty="0" smtClean="0">
                <a:solidFill>
                  <a:srgbClr val="FF0000"/>
                </a:solidFill>
              </a:rPr>
              <a:t>VOICE </a:t>
            </a:r>
            <a:r>
              <a:rPr lang="en-GB" sz="3600" b="1" dirty="0" smtClean="0">
                <a:solidFill>
                  <a:srgbClr val="EC008B"/>
                </a:solidFill>
              </a:rPr>
              <a:t>      </a:t>
            </a:r>
            <a:r>
              <a:rPr lang="en-GB" sz="3600" b="1" dirty="0" smtClean="0">
                <a:solidFill>
                  <a:srgbClr val="DB7B11"/>
                </a:solidFill>
              </a:rPr>
              <a:t>AUDIENCE </a:t>
            </a:r>
            <a:r>
              <a:rPr lang="en-GB" sz="3600" b="1" dirty="0" smtClean="0">
                <a:solidFill>
                  <a:srgbClr val="EC008B"/>
                </a:solidFill>
              </a:rPr>
              <a:t>     </a:t>
            </a:r>
            <a:r>
              <a:rPr lang="en-GB" sz="3600" b="1" dirty="0" smtClean="0">
                <a:solidFill>
                  <a:srgbClr val="7030A0"/>
                </a:solidFill>
              </a:rPr>
              <a:t>INFLUENCE</a:t>
            </a:r>
          </a:p>
          <a:p>
            <a:endParaRPr lang="en-GB" sz="900" dirty="0" smtClean="0">
              <a:solidFill>
                <a:srgbClr val="EC008B"/>
              </a:solidFill>
            </a:endParaRPr>
          </a:p>
          <a:p>
            <a:pPr marL="457200" indent="-457200">
              <a:buFont typeface="Arial" panose="020B0604020202020204" pitchFamily="34" charset="0"/>
              <a:buChar char="•"/>
            </a:pPr>
            <a:r>
              <a:rPr lang="en-GB" sz="2800" dirty="0" smtClean="0">
                <a:solidFill>
                  <a:srgbClr val="EC008B"/>
                </a:solidFill>
              </a:rPr>
              <a:t>Advance preparation</a:t>
            </a:r>
          </a:p>
          <a:p>
            <a:pPr marL="457200" indent="-457200">
              <a:buFont typeface="Arial" panose="020B0604020202020204" pitchFamily="34" charset="0"/>
              <a:buChar char="•"/>
            </a:pPr>
            <a:r>
              <a:rPr lang="en-GB" sz="2800" dirty="0" smtClean="0">
                <a:solidFill>
                  <a:srgbClr val="EC008B"/>
                </a:solidFill>
              </a:rPr>
              <a:t>Creating space for marginalised groups</a:t>
            </a:r>
          </a:p>
          <a:p>
            <a:pPr marL="457200" indent="-457200">
              <a:buFont typeface="Arial" panose="020B0604020202020204" pitchFamily="34" charset="0"/>
              <a:buChar char="•"/>
            </a:pPr>
            <a:r>
              <a:rPr lang="en-GB" sz="2800" dirty="0" smtClean="0">
                <a:solidFill>
                  <a:srgbClr val="EC008B"/>
                </a:solidFill>
              </a:rPr>
              <a:t>Managing adults with a listening brief</a:t>
            </a:r>
          </a:p>
          <a:p>
            <a:pPr marL="457200" indent="-457200">
              <a:buFont typeface="Arial" panose="020B0604020202020204" pitchFamily="34" charset="0"/>
              <a:buChar char="•"/>
            </a:pPr>
            <a:r>
              <a:rPr lang="en-GB" sz="2800" dirty="0" smtClean="0">
                <a:solidFill>
                  <a:srgbClr val="EC008B"/>
                </a:solidFill>
              </a:rPr>
              <a:t>Meaningful participation with a large group</a:t>
            </a:r>
          </a:p>
          <a:p>
            <a:pPr marL="457200" indent="-457200">
              <a:buFont typeface="Arial" panose="020B0604020202020204" pitchFamily="34" charset="0"/>
              <a:buChar char="•"/>
            </a:pPr>
            <a:r>
              <a:rPr lang="en-GB" sz="2800" dirty="0" smtClean="0">
                <a:solidFill>
                  <a:srgbClr val="EC008B"/>
                </a:solidFill>
              </a:rPr>
              <a:t>Next steps</a:t>
            </a:r>
            <a:r>
              <a:rPr lang="en-GB" sz="2800" dirty="0">
                <a:solidFill>
                  <a:srgbClr val="EC008B"/>
                </a:solidFill>
              </a:rPr>
              <a:t/>
            </a:r>
            <a:br>
              <a:rPr lang="en-GB" sz="2800" dirty="0">
                <a:solidFill>
                  <a:srgbClr val="EC008B"/>
                </a:solidFill>
              </a:rPr>
            </a:br>
            <a:endParaRPr lang="en-GB" dirty="0"/>
          </a:p>
        </p:txBody>
      </p:sp>
    </p:spTree>
    <p:extLst>
      <p:ext uri="{BB962C8B-B14F-4D97-AF65-F5344CB8AC3E}">
        <p14:creationId xmlns:p14="http://schemas.microsoft.com/office/powerpoint/2010/main" val="478566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21700" y="5730700"/>
            <a:ext cx="1524000" cy="630620"/>
          </a:xfrm>
          <a:prstGeom prst="rect">
            <a:avLst/>
          </a:prstGeom>
        </p:spPr>
      </p:pic>
      <p:pic>
        <p:nvPicPr>
          <p:cNvPr id="5" name="Picture 4"/>
          <p:cNvPicPr>
            <a:picLocks noChangeAspect="1"/>
          </p:cNvPicPr>
          <p:nvPr/>
        </p:nvPicPr>
        <p:blipFill>
          <a:blip r:embed="rId4"/>
          <a:stretch>
            <a:fillRect/>
          </a:stretch>
        </p:blipFill>
        <p:spPr>
          <a:xfrm>
            <a:off x="1423985" y="5730700"/>
            <a:ext cx="1853524" cy="631533"/>
          </a:xfrm>
          <a:prstGeom prst="rect">
            <a:avLst/>
          </a:prstGeom>
        </p:spPr>
      </p:pic>
      <p:sp>
        <p:nvSpPr>
          <p:cNvPr id="7" name="TextBox 6"/>
          <p:cNvSpPr txBox="1"/>
          <p:nvPr/>
        </p:nvSpPr>
        <p:spPr>
          <a:xfrm>
            <a:off x="1423985" y="1778000"/>
            <a:ext cx="9244015" cy="938719"/>
          </a:xfrm>
          <a:prstGeom prst="rect">
            <a:avLst/>
          </a:prstGeom>
          <a:noFill/>
        </p:spPr>
        <p:txBody>
          <a:bodyPr wrap="square" rtlCol="0">
            <a:spAutoFit/>
          </a:bodyPr>
          <a:lstStyle/>
          <a:p>
            <a:endParaRPr lang="en-US" sz="900" dirty="0">
              <a:solidFill>
                <a:srgbClr val="EC008B"/>
              </a:solidFill>
            </a:endParaRPr>
          </a:p>
          <a:p>
            <a:r>
              <a:rPr lang="en-GB" sz="2800" dirty="0" smtClean="0">
                <a:solidFill>
                  <a:srgbClr val="EC008B"/>
                </a:solidFill>
              </a:rPr>
              <a:t/>
            </a:r>
            <a:br>
              <a:rPr lang="en-GB" sz="2800" dirty="0" smtClean="0">
                <a:solidFill>
                  <a:srgbClr val="EC008B"/>
                </a:solidFill>
              </a:rPr>
            </a:br>
            <a:endParaRPr lang="en-GB"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650" y="106362"/>
            <a:ext cx="7258050" cy="5443538"/>
          </a:xfrm>
          <a:prstGeom prst="rect">
            <a:avLst/>
          </a:prstGeom>
        </p:spPr>
      </p:pic>
    </p:spTree>
    <p:extLst>
      <p:ext uri="{BB962C8B-B14F-4D97-AF65-F5344CB8AC3E}">
        <p14:creationId xmlns:p14="http://schemas.microsoft.com/office/powerpoint/2010/main" val="124702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926</Words>
  <Application>Microsoft Office PowerPoint</Application>
  <PresentationFormat>Widescreen</PresentationFormat>
  <Paragraphs>131</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 </vt:lpstr>
      <vt:lpstr>PowerPoint Presentation</vt:lpstr>
      <vt:lpstr>PowerPoint Presentation</vt:lpstr>
      <vt:lpstr>Planning Phase</vt:lpstr>
      <vt:lpstr>Planning Phase</vt:lpstr>
      <vt:lpstr>Planning Phase</vt:lpstr>
      <vt:lpstr>Planning Phase</vt:lpstr>
      <vt:lpstr>Event</vt:lpstr>
      <vt:lpstr>PowerPoint Presentation</vt:lpstr>
      <vt:lpstr>PowerPoint Presentation</vt:lpstr>
      <vt:lpstr>PowerPoint Presentation</vt:lpstr>
      <vt:lpstr>PowerPoint Presentation</vt:lpstr>
      <vt:lpstr>Guidelines for Youth Café  • Listen to each other    • Share your thinking    • Respect all experiences and opinions • Focus on what matters      • Have fun  </vt:lpstr>
      <vt:lpstr>Youth Café </vt:lpstr>
      <vt:lpstr>PowerPoint Presentation</vt:lpstr>
    </vt:vector>
  </TitlesOfParts>
  <Company>Equality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McFall</dc:creator>
  <cp:lastModifiedBy>Laura McFall</cp:lastModifiedBy>
  <cp:revision>52</cp:revision>
  <dcterms:created xsi:type="dcterms:W3CDTF">2017-11-06T17:34:50Z</dcterms:created>
  <dcterms:modified xsi:type="dcterms:W3CDTF">2018-06-11T14:47:48Z</dcterms:modified>
</cp:coreProperties>
</file>