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1" r:id="rId5"/>
    <p:sldId id="258" r:id="rId6"/>
    <p:sldId id="265" r:id="rId7"/>
    <p:sldId id="266" r:id="rId8"/>
    <p:sldId id="259" r:id="rId9"/>
    <p:sldId id="263"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E43B86-11A0-40FE-A670-188CF8C362B8}" v="65" dt="2019-05-07T15:39:33.7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DEGRAVE, Harriet - Children's Commissioner" userId="7a4a3863-1f33-4f34-9848-24550f53e172" providerId="ADAL" clId="{32E43B86-11A0-40FE-A670-188CF8C362B8}"/>
    <pc:docChg chg="undo custSel addSld delSld modSld sldOrd">
      <pc:chgData name="WALDEGRAVE, Harriet - Children's Commissioner" userId="7a4a3863-1f33-4f34-9848-24550f53e172" providerId="ADAL" clId="{32E43B86-11A0-40FE-A670-188CF8C362B8}" dt="2019-05-07T15:54:57.842" v="2887" actId="20577"/>
      <pc:docMkLst>
        <pc:docMk/>
      </pc:docMkLst>
      <pc:sldChg chg="modSp">
        <pc:chgData name="WALDEGRAVE, Harriet - Children's Commissioner" userId="7a4a3863-1f33-4f34-9848-24550f53e172" providerId="ADAL" clId="{32E43B86-11A0-40FE-A670-188CF8C362B8}" dt="2019-05-07T15:38:40.763" v="2835" actId="20577"/>
        <pc:sldMkLst>
          <pc:docMk/>
          <pc:sldMk cId="921374954" sldId="258"/>
        </pc:sldMkLst>
        <pc:spChg chg="mod">
          <ac:chgData name="WALDEGRAVE, Harriet - Children's Commissioner" userId="7a4a3863-1f33-4f34-9848-24550f53e172" providerId="ADAL" clId="{32E43B86-11A0-40FE-A670-188CF8C362B8}" dt="2019-05-07T15:38:40.763" v="2835" actId="20577"/>
          <ac:spMkLst>
            <pc:docMk/>
            <pc:sldMk cId="921374954" sldId="258"/>
            <ac:spMk id="23" creationId="{658218B5-08E2-4627-8953-49C0372B0AE6}"/>
          </ac:spMkLst>
        </pc:spChg>
      </pc:sldChg>
      <pc:sldChg chg="delSp modSp ord">
        <pc:chgData name="WALDEGRAVE, Harriet - Children's Commissioner" userId="7a4a3863-1f33-4f34-9848-24550f53e172" providerId="ADAL" clId="{32E43B86-11A0-40FE-A670-188CF8C362B8}" dt="2019-05-07T15:32:00.410" v="2712"/>
        <pc:sldMkLst>
          <pc:docMk/>
          <pc:sldMk cId="1189016590" sldId="259"/>
        </pc:sldMkLst>
        <pc:spChg chg="del mod">
          <ac:chgData name="WALDEGRAVE, Harriet - Children's Commissioner" userId="7a4a3863-1f33-4f34-9848-24550f53e172" providerId="ADAL" clId="{32E43B86-11A0-40FE-A670-188CF8C362B8}" dt="2019-05-07T15:25:47.029" v="2603" actId="478"/>
          <ac:spMkLst>
            <pc:docMk/>
            <pc:sldMk cId="1189016590" sldId="259"/>
            <ac:spMk id="3" creationId="{9DE7A0C2-CFF9-4CCE-890E-23034B40FBBD}"/>
          </ac:spMkLst>
        </pc:spChg>
        <pc:graphicFrameChg chg="mod modGraphic">
          <ac:chgData name="WALDEGRAVE, Harriet - Children's Commissioner" userId="7a4a3863-1f33-4f34-9848-24550f53e172" providerId="ADAL" clId="{32E43B86-11A0-40FE-A670-188CF8C362B8}" dt="2019-05-07T15:25:50.236" v="2604" actId="1076"/>
          <ac:graphicFrameMkLst>
            <pc:docMk/>
            <pc:sldMk cId="1189016590" sldId="259"/>
            <ac:graphicFrameMk id="2" creationId="{81844C78-6AEE-4AEF-B700-D432F61C8276}"/>
          </ac:graphicFrameMkLst>
        </pc:graphicFrameChg>
      </pc:sldChg>
      <pc:sldChg chg="modSp ord">
        <pc:chgData name="WALDEGRAVE, Harriet - Children's Commissioner" userId="7a4a3863-1f33-4f34-9848-24550f53e172" providerId="ADAL" clId="{32E43B86-11A0-40FE-A670-188CF8C362B8}" dt="2019-05-07T15:37:39.411" v="2797" actId="20577"/>
        <pc:sldMkLst>
          <pc:docMk/>
          <pc:sldMk cId="924687650" sldId="260"/>
        </pc:sldMkLst>
        <pc:spChg chg="mod">
          <ac:chgData name="WALDEGRAVE, Harriet - Children's Commissioner" userId="7a4a3863-1f33-4f34-9848-24550f53e172" providerId="ADAL" clId="{32E43B86-11A0-40FE-A670-188CF8C362B8}" dt="2019-05-07T15:37:39.411" v="2797" actId="20577"/>
          <ac:spMkLst>
            <pc:docMk/>
            <pc:sldMk cId="924687650" sldId="260"/>
            <ac:spMk id="2" creationId="{7C7F044B-A51E-4C13-AA00-B8FA8FD57E5D}"/>
          </ac:spMkLst>
        </pc:spChg>
      </pc:sldChg>
      <pc:sldChg chg="modSp ord">
        <pc:chgData name="WALDEGRAVE, Harriet - Children's Commissioner" userId="7a4a3863-1f33-4f34-9848-24550f53e172" providerId="ADAL" clId="{32E43B86-11A0-40FE-A670-188CF8C362B8}" dt="2019-05-07T15:38:26.163" v="2825" actId="1076"/>
        <pc:sldMkLst>
          <pc:docMk/>
          <pc:sldMk cId="2912862543" sldId="261"/>
        </pc:sldMkLst>
        <pc:spChg chg="mod">
          <ac:chgData name="WALDEGRAVE, Harriet - Children's Commissioner" userId="7a4a3863-1f33-4f34-9848-24550f53e172" providerId="ADAL" clId="{32E43B86-11A0-40FE-A670-188CF8C362B8}" dt="2019-05-07T15:38:26.163" v="2825" actId="1076"/>
          <ac:spMkLst>
            <pc:docMk/>
            <pc:sldMk cId="2912862543" sldId="261"/>
            <ac:spMk id="2" creationId="{C5C00B6F-315A-485F-AFD3-3B3B8C458B1C}"/>
          </ac:spMkLst>
        </pc:spChg>
        <pc:spChg chg="mod">
          <ac:chgData name="WALDEGRAVE, Harriet - Children's Commissioner" userId="7a4a3863-1f33-4f34-9848-24550f53e172" providerId="ADAL" clId="{32E43B86-11A0-40FE-A670-188CF8C362B8}" dt="2019-05-07T15:38:16.844" v="2807"/>
          <ac:spMkLst>
            <pc:docMk/>
            <pc:sldMk cId="2912862543" sldId="261"/>
            <ac:spMk id="3" creationId="{81E3E1B1-4335-4297-950B-EE3CB20F5FC3}"/>
          </ac:spMkLst>
        </pc:spChg>
      </pc:sldChg>
      <pc:sldChg chg="modSp ord">
        <pc:chgData name="WALDEGRAVE, Harriet - Children's Commissioner" userId="7a4a3863-1f33-4f34-9848-24550f53e172" providerId="ADAL" clId="{32E43B86-11A0-40FE-A670-188CF8C362B8}" dt="2019-05-07T15:38:08.435" v="2805" actId="1076"/>
        <pc:sldMkLst>
          <pc:docMk/>
          <pc:sldMk cId="727585708" sldId="262"/>
        </pc:sldMkLst>
        <pc:spChg chg="mod">
          <ac:chgData name="WALDEGRAVE, Harriet - Children's Commissioner" userId="7a4a3863-1f33-4f34-9848-24550f53e172" providerId="ADAL" clId="{32E43B86-11A0-40FE-A670-188CF8C362B8}" dt="2019-05-07T15:38:08.435" v="2805" actId="1076"/>
          <ac:spMkLst>
            <pc:docMk/>
            <pc:sldMk cId="727585708" sldId="262"/>
            <ac:spMk id="2" creationId="{58E024B7-D298-4FD1-9ACF-1113EBA423AA}"/>
          </ac:spMkLst>
        </pc:spChg>
        <pc:spChg chg="mod">
          <ac:chgData name="WALDEGRAVE, Harriet - Children's Commissioner" userId="7a4a3863-1f33-4f34-9848-24550f53e172" providerId="ADAL" clId="{32E43B86-11A0-40FE-A670-188CF8C362B8}" dt="2019-05-07T15:38:04.659" v="2802"/>
          <ac:spMkLst>
            <pc:docMk/>
            <pc:sldMk cId="727585708" sldId="262"/>
            <ac:spMk id="3" creationId="{4848166F-37A7-4BA9-8925-6921F0A9124C}"/>
          </ac:spMkLst>
        </pc:spChg>
      </pc:sldChg>
      <pc:sldChg chg="modSp ord">
        <pc:chgData name="WALDEGRAVE, Harriet - Children's Commissioner" userId="7a4a3863-1f33-4f34-9848-24550f53e172" providerId="ADAL" clId="{32E43B86-11A0-40FE-A670-188CF8C362B8}" dt="2019-05-07T15:54:57.842" v="2887" actId="20577"/>
        <pc:sldMkLst>
          <pc:docMk/>
          <pc:sldMk cId="3231946655" sldId="263"/>
        </pc:sldMkLst>
        <pc:spChg chg="mod">
          <ac:chgData name="WALDEGRAVE, Harriet - Children's Commissioner" userId="7a4a3863-1f33-4f34-9848-24550f53e172" providerId="ADAL" clId="{32E43B86-11A0-40FE-A670-188CF8C362B8}" dt="2019-05-07T15:54:57.842" v="2887" actId="20577"/>
          <ac:spMkLst>
            <pc:docMk/>
            <pc:sldMk cId="3231946655" sldId="263"/>
            <ac:spMk id="2" creationId="{F1191584-F647-4FD5-B502-8FC05CA284BA}"/>
          </ac:spMkLst>
        </pc:spChg>
      </pc:sldChg>
      <pc:sldChg chg="del">
        <pc:chgData name="WALDEGRAVE, Harriet - Children's Commissioner" userId="7a4a3863-1f33-4f34-9848-24550f53e172" providerId="ADAL" clId="{32E43B86-11A0-40FE-A670-188CF8C362B8}" dt="2019-05-07T15:54:50.240" v="2886" actId="2696"/>
        <pc:sldMkLst>
          <pc:docMk/>
          <pc:sldMk cId="1029747243" sldId="264"/>
        </pc:sldMkLst>
      </pc:sldChg>
      <pc:sldChg chg="addSp modSp add">
        <pc:chgData name="WALDEGRAVE, Harriet - Children's Commissioner" userId="7a4a3863-1f33-4f34-9848-24550f53e172" providerId="ADAL" clId="{32E43B86-11A0-40FE-A670-188CF8C362B8}" dt="2019-05-07T15:17:04.294" v="2383" actId="113"/>
        <pc:sldMkLst>
          <pc:docMk/>
          <pc:sldMk cId="4062880115" sldId="265"/>
        </pc:sldMkLst>
        <pc:spChg chg="mod">
          <ac:chgData name="WALDEGRAVE, Harriet - Children's Commissioner" userId="7a4a3863-1f33-4f34-9848-24550f53e172" providerId="ADAL" clId="{32E43B86-11A0-40FE-A670-188CF8C362B8}" dt="2019-05-07T14:03:14.780" v="1235" actId="1076"/>
          <ac:spMkLst>
            <pc:docMk/>
            <pc:sldMk cId="4062880115" sldId="265"/>
            <ac:spMk id="2" creationId="{5BBBEE01-0C4E-4745-98C8-0918BA6CC7C4}"/>
          </ac:spMkLst>
        </pc:spChg>
        <pc:spChg chg="add mod">
          <ac:chgData name="WALDEGRAVE, Harriet - Children's Commissioner" userId="7a4a3863-1f33-4f34-9848-24550f53e172" providerId="ADAL" clId="{32E43B86-11A0-40FE-A670-188CF8C362B8}" dt="2019-05-07T15:17:04.294" v="2383" actId="113"/>
          <ac:spMkLst>
            <pc:docMk/>
            <pc:sldMk cId="4062880115" sldId="265"/>
            <ac:spMk id="3" creationId="{BB9726FF-1E50-4F25-ADD9-26D81A276518}"/>
          </ac:spMkLst>
        </pc:spChg>
      </pc:sldChg>
      <pc:sldChg chg="modSp add ord">
        <pc:chgData name="WALDEGRAVE, Harriet - Children's Commissioner" userId="7a4a3863-1f33-4f34-9848-24550f53e172" providerId="ADAL" clId="{32E43B86-11A0-40FE-A670-188CF8C362B8}" dt="2019-05-07T15:38:56.587" v="2855"/>
        <pc:sldMkLst>
          <pc:docMk/>
          <pc:sldMk cId="150455042" sldId="266"/>
        </pc:sldMkLst>
        <pc:spChg chg="mod">
          <ac:chgData name="WALDEGRAVE, Harriet - Children's Commissioner" userId="7a4a3863-1f33-4f34-9848-24550f53e172" providerId="ADAL" clId="{32E43B86-11A0-40FE-A670-188CF8C362B8}" dt="2019-05-07T15:38:53.514" v="2854" actId="20577"/>
          <ac:spMkLst>
            <pc:docMk/>
            <pc:sldMk cId="150455042" sldId="266"/>
            <ac:spMk id="2" creationId="{4E3ADAF5-40AC-4CD4-850E-73B7480AB966}"/>
          </ac:spMkLst>
        </pc:spChg>
      </pc:sldChg>
      <pc:sldChg chg="modSp add del ord">
        <pc:chgData name="WALDEGRAVE, Harriet - Children's Commissioner" userId="7a4a3863-1f33-4f34-9848-24550f53e172" providerId="ADAL" clId="{32E43B86-11A0-40FE-A670-188CF8C362B8}" dt="2019-05-07T15:25:07.639" v="2572" actId="2696"/>
        <pc:sldMkLst>
          <pc:docMk/>
          <pc:sldMk cId="488241042" sldId="266"/>
        </pc:sldMkLst>
        <pc:spChg chg="mod">
          <ac:chgData name="WALDEGRAVE, Harriet - Children's Commissioner" userId="7a4a3863-1f33-4f34-9848-24550f53e172" providerId="ADAL" clId="{32E43B86-11A0-40FE-A670-188CF8C362B8}" dt="2019-05-07T15:24:02.216" v="2570" actId="20577"/>
          <ac:spMkLst>
            <pc:docMk/>
            <pc:sldMk cId="488241042" sldId="266"/>
            <ac:spMk id="2" creationId="{64F951B6-4BBD-4564-A229-11295C405375}"/>
          </ac:spMkLst>
        </pc:spChg>
      </pc:sldChg>
      <pc:sldChg chg="modSp add">
        <pc:chgData name="WALDEGRAVE, Harriet - Children's Commissioner" userId="7a4a3863-1f33-4f34-9848-24550f53e172" providerId="ADAL" clId="{32E43B86-11A0-40FE-A670-188CF8C362B8}" dt="2019-05-07T15:39:43.795" v="2885" actId="20577"/>
        <pc:sldMkLst>
          <pc:docMk/>
          <pc:sldMk cId="473460538" sldId="267"/>
        </pc:sldMkLst>
        <pc:spChg chg="mod">
          <ac:chgData name="WALDEGRAVE, Harriet - Children's Commissioner" userId="7a4a3863-1f33-4f34-9848-24550f53e172" providerId="ADAL" clId="{32E43B86-11A0-40FE-A670-188CF8C362B8}" dt="2019-05-07T15:39:43.795" v="2885" actId="20577"/>
          <ac:spMkLst>
            <pc:docMk/>
            <pc:sldMk cId="473460538" sldId="267"/>
            <ac:spMk id="2" creationId="{45BA84AF-7E91-4083-88B6-59943B9EA739}"/>
          </ac:spMkLst>
        </pc:spChg>
      </pc:sldChg>
      <pc:sldChg chg="modSp add del">
        <pc:chgData name="WALDEGRAVE, Harriet - Children's Commissioner" userId="7a4a3863-1f33-4f34-9848-24550f53e172" providerId="ADAL" clId="{32E43B86-11A0-40FE-A670-188CF8C362B8}" dt="2019-05-07T15:38:30.279" v="2826" actId="2696"/>
        <pc:sldMkLst>
          <pc:docMk/>
          <pc:sldMk cId="2485219790" sldId="267"/>
        </pc:sldMkLst>
        <pc:spChg chg="mod">
          <ac:chgData name="WALDEGRAVE, Harriet - Children's Commissioner" userId="7a4a3863-1f33-4f34-9848-24550f53e172" providerId="ADAL" clId="{32E43B86-11A0-40FE-A670-188CF8C362B8}" dt="2019-05-07T15:33:43.890" v="2729" actId="1076"/>
          <ac:spMkLst>
            <pc:docMk/>
            <pc:sldMk cId="2485219790" sldId="267"/>
            <ac:spMk id="2" creationId="{1AB4C876-F001-499B-A553-EC58D5D6BC37}"/>
          </ac:spMkLst>
        </pc:spChg>
      </pc:sldChg>
      <pc:sldChg chg="addSp delSp modSp add del">
        <pc:chgData name="WALDEGRAVE, Harriet - Children's Commissioner" userId="7a4a3863-1f33-4f34-9848-24550f53e172" providerId="ADAL" clId="{32E43B86-11A0-40FE-A670-188CF8C362B8}" dt="2019-05-07T15:31:12.382" v="2692"/>
        <pc:sldMkLst>
          <pc:docMk/>
          <pc:sldMk cId="2557261308" sldId="267"/>
        </pc:sldMkLst>
        <pc:spChg chg="add del mod">
          <ac:chgData name="WALDEGRAVE, Harriet - Children's Commissioner" userId="7a4a3863-1f33-4f34-9848-24550f53e172" providerId="ADAL" clId="{32E43B86-11A0-40FE-A670-188CF8C362B8}" dt="2019-05-07T15:31:11.741" v="2691" actId="767"/>
          <ac:spMkLst>
            <pc:docMk/>
            <pc:sldMk cId="2557261308" sldId="267"/>
            <ac:spMk id="2" creationId="{9BA924F3-99BD-4C4F-9D1D-223874258B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B697-8E2F-4E1D-B083-1F0E73B436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2E907A-3239-44A1-8211-5F4FD707A9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DD6658D-0E81-40C5-BD48-40D4D50FB1BC}"/>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5" name="Footer Placeholder 4">
            <a:extLst>
              <a:ext uri="{FF2B5EF4-FFF2-40B4-BE49-F238E27FC236}">
                <a16:creationId xmlns:a16="http://schemas.microsoft.com/office/drawing/2014/main" id="{8EC07734-6B86-4FDE-BFB7-2AE28BC439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E1BFA6-C3B4-4CA9-8E0C-8477761C0C82}"/>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1052386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83129-2646-4726-B886-5C85A58EA9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636056-E288-4FCF-A36B-4CE64C77D6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2DF680-E054-4EA8-A36D-70FBE6E9E4CB}"/>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5" name="Footer Placeholder 4">
            <a:extLst>
              <a:ext uri="{FF2B5EF4-FFF2-40B4-BE49-F238E27FC236}">
                <a16:creationId xmlns:a16="http://schemas.microsoft.com/office/drawing/2014/main" id="{34191EC1-0A5C-4B29-A9B2-9A5231771D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342017-BAC5-41E3-AA36-E7203A85A0B4}"/>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3057284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54D7D8-2EB7-402A-B38A-EFFD26130D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A6D8B1-235D-47E6-ADB0-B8AE8B6CFF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5C956C-BDF8-4B95-BFDA-782788247C27}"/>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5" name="Footer Placeholder 4">
            <a:extLst>
              <a:ext uri="{FF2B5EF4-FFF2-40B4-BE49-F238E27FC236}">
                <a16:creationId xmlns:a16="http://schemas.microsoft.com/office/drawing/2014/main" id="{55672FEA-B523-48E3-855B-9F614EB39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FCB8C5-B722-4334-BCF0-236244311659}"/>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36323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A6A70-8FEA-4647-ADF4-91752A0857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87C13F-1F41-4A03-95EC-62BF8E2D5A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C8EA12-F4D6-47A7-9B71-00229740DF31}"/>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5" name="Footer Placeholder 4">
            <a:extLst>
              <a:ext uri="{FF2B5EF4-FFF2-40B4-BE49-F238E27FC236}">
                <a16:creationId xmlns:a16="http://schemas.microsoft.com/office/drawing/2014/main" id="{6BDBFA07-E334-4E09-97BF-9AA9EFE2B4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6606BD-4666-4185-BEF5-C2295FEB57CC}"/>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1023253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2CC5-334B-469C-B733-BEFEA92BC7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1845A0A-02E3-4287-8FBA-18D55345B6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071EFF-43F5-4BC9-BA3E-84874E4BC127}"/>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5" name="Footer Placeholder 4">
            <a:extLst>
              <a:ext uri="{FF2B5EF4-FFF2-40B4-BE49-F238E27FC236}">
                <a16:creationId xmlns:a16="http://schemas.microsoft.com/office/drawing/2014/main" id="{0B099BB3-6A71-43EF-BAE9-A9B8B0C346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A9E9EB-5235-4CCC-97FF-7376F775F388}"/>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2374492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FDFBE-5927-4CE1-9EC9-FF7E82B9A2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B62149-944E-4A6C-B516-538107A69C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592E222-11F3-4A3A-8E32-4C8C6D1791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B2EC8C-83D3-4C36-809B-9D469B48E2A7}"/>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6" name="Footer Placeholder 5">
            <a:extLst>
              <a:ext uri="{FF2B5EF4-FFF2-40B4-BE49-F238E27FC236}">
                <a16:creationId xmlns:a16="http://schemas.microsoft.com/office/drawing/2014/main" id="{20D161FF-1E18-4EDC-8C22-AFBEC7B3A2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8E40E3-3363-4B1F-8664-86F0A99D9E46}"/>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307278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443BA-F102-4DFF-B3B9-1C98890DA5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DC4212-A33E-49AC-856D-2D9A98415B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55004E-0651-49E5-AF72-604FB1A8FE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C56B95-D22C-4BFF-A46E-F15E754938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B8AC2C-526A-4CC3-970E-5323318693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848CF69-B028-4A61-9C8C-FD7C0709917D}"/>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8" name="Footer Placeholder 7">
            <a:extLst>
              <a:ext uri="{FF2B5EF4-FFF2-40B4-BE49-F238E27FC236}">
                <a16:creationId xmlns:a16="http://schemas.microsoft.com/office/drawing/2014/main" id="{45E77DD8-19D1-42C4-A283-5A28566F2F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5CCD843-EBBE-40E3-817D-567C14D1D707}"/>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109980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3A5F4-6FEE-45C4-9D4E-D8B70DBEDB3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2FBEC27-EFEF-4EEB-B982-8EEC9ACF07A2}"/>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4" name="Footer Placeholder 3">
            <a:extLst>
              <a:ext uri="{FF2B5EF4-FFF2-40B4-BE49-F238E27FC236}">
                <a16:creationId xmlns:a16="http://schemas.microsoft.com/office/drawing/2014/main" id="{DEABCFBC-C6BC-415D-BFB3-378762BAB5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0A96C4-EA07-43BD-883A-DECA7D1A4EE6}"/>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4094173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D616B1-7C04-4F9E-AF5D-47DBA760ECC2}"/>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3" name="Footer Placeholder 2">
            <a:extLst>
              <a:ext uri="{FF2B5EF4-FFF2-40B4-BE49-F238E27FC236}">
                <a16:creationId xmlns:a16="http://schemas.microsoft.com/office/drawing/2014/main" id="{77C738B4-DB64-4C25-AA75-1464B0EC070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346F7DD-4934-4A8F-A68A-35832823BDC4}"/>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54627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D3C46-665D-40D0-82C2-F5A9A7AECD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443C13-8837-47B7-9B8C-A8DA398DED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933376-92EC-4B1D-BA1A-1FE3B4556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247DF9-4F21-4F74-B70A-DE701773E94B}"/>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6" name="Footer Placeholder 5">
            <a:extLst>
              <a:ext uri="{FF2B5EF4-FFF2-40B4-BE49-F238E27FC236}">
                <a16:creationId xmlns:a16="http://schemas.microsoft.com/office/drawing/2014/main" id="{F220D854-8BC6-45EA-9B10-19197001A8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CC846E-BC4E-4411-80CA-C43D12C16BFB}"/>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339182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78A2B-CB39-4FD7-A488-D205A0BF41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7645F6F-EAB5-4D24-8D9B-A084E21D00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16F742-8272-4669-BFD5-3F476A04B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89E975-AE40-4272-9141-EE77B0003BE8}"/>
              </a:ext>
            </a:extLst>
          </p:cNvPr>
          <p:cNvSpPr>
            <a:spLocks noGrp="1"/>
          </p:cNvSpPr>
          <p:nvPr>
            <p:ph type="dt" sz="half" idx="10"/>
          </p:nvPr>
        </p:nvSpPr>
        <p:spPr/>
        <p:txBody>
          <a:bodyPr/>
          <a:lstStyle/>
          <a:p>
            <a:fld id="{47430435-4A36-462C-8880-A0A46F5F4459}" type="datetimeFigureOut">
              <a:rPr lang="en-GB" smtClean="0"/>
              <a:t>07/05/2019</a:t>
            </a:fld>
            <a:endParaRPr lang="en-GB"/>
          </a:p>
        </p:txBody>
      </p:sp>
      <p:sp>
        <p:nvSpPr>
          <p:cNvPr id="6" name="Footer Placeholder 5">
            <a:extLst>
              <a:ext uri="{FF2B5EF4-FFF2-40B4-BE49-F238E27FC236}">
                <a16:creationId xmlns:a16="http://schemas.microsoft.com/office/drawing/2014/main" id="{DA992311-EA1B-4ED5-98BF-2CC28B70BE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4FCF16-F5FA-4ACF-9F74-B5BEC22B44C6}"/>
              </a:ext>
            </a:extLst>
          </p:cNvPr>
          <p:cNvSpPr>
            <a:spLocks noGrp="1"/>
          </p:cNvSpPr>
          <p:nvPr>
            <p:ph type="sldNum" sz="quarter" idx="12"/>
          </p:nvPr>
        </p:nvSpPr>
        <p:spPr/>
        <p:txBody>
          <a:bodyPr/>
          <a:lstStyle/>
          <a:p>
            <a:fld id="{E212C759-E1A0-4723-AF31-FEECC3374D62}" type="slidenum">
              <a:rPr lang="en-GB" smtClean="0"/>
              <a:t>‹#›</a:t>
            </a:fld>
            <a:endParaRPr lang="en-GB"/>
          </a:p>
        </p:txBody>
      </p:sp>
    </p:spTree>
    <p:extLst>
      <p:ext uri="{BB962C8B-B14F-4D97-AF65-F5344CB8AC3E}">
        <p14:creationId xmlns:p14="http://schemas.microsoft.com/office/powerpoint/2010/main" val="24811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B5B25E-22F4-4FC0-84D9-DA7F851E84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BB3555-BD8B-4F2A-9E08-220F4DCFC2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D3CAED-7DB4-40F7-B345-0271B70E21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30435-4A36-462C-8880-A0A46F5F4459}" type="datetimeFigureOut">
              <a:rPr lang="en-GB" smtClean="0"/>
              <a:t>07/05/2019</a:t>
            </a:fld>
            <a:endParaRPr lang="en-GB"/>
          </a:p>
        </p:txBody>
      </p:sp>
      <p:sp>
        <p:nvSpPr>
          <p:cNvPr id="5" name="Footer Placeholder 4">
            <a:extLst>
              <a:ext uri="{FF2B5EF4-FFF2-40B4-BE49-F238E27FC236}">
                <a16:creationId xmlns:a16="http://schemas.microsoft.com/office/drawing/2014/main" id="{00D78A34-0F0D-4535-A31E-C57F21FB91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809A0C7-7BB0-4006-93F9-4DE81C661D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2C759-E1A0-4723-AF31-FEECC3374D62}" type="slidenum">
              <a:rPr lang="en-GB" smtClean="0"/>
              <a:t>‹#›</a:t>
            </a:fld>
            <a:endParaRPr lang="en-GB"/>
          </a:p>
        </p:txBody>
      </p:sp>
    </p:spTree>
    <p:extLst>
      <p:ext uri="{BB962C8B-B14F-4D97-AF65-F5344CB8AC3E}">
        <p14:creationId xmlns:p14="http://schemas.microsoft.com/office/powerpoint/2010/main" val="2193468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4FD7-05C7-455D-9F68-5801BD2CE3B0}"/>
              </a:ext>
            </a:extLst>
          </p:cNvPr>
          <p:cNvSpPr>
            <a:spLocks noGrp="1"/>
          </p:cNvSpPr>
          <p:nvPr>
            <p:ph type="ctrTitle"/>
          </p:nvPr>
        </p:nvSpPr>
        <p:spPr/>
        <p:txBody>
          <a:bodyPr/>
          <a:lstStyle/>
          <a:p>
            <a:r>
              <a:rPr lang="en-GB" dirty="0"/>
              <a:t>Identifying and Responding to Child Abuse</a:t>
            </a:r>
          </a:p>
        </p:txBody>
      </p:sp>
    </p:spTree>
    <p:extLst>
      <p:ext uri="{BB962C8B-B14F-4D97-AF65-F5344CB8AC3E}">
        <p14:creationId xmlns:p14="http://schemas.microsoft.com/office/powerpoint/2010/main" val="1741314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A84AF-7E91-4083-88B6-59943B9EA739}"/>
              </a:ext>
            </a:extLst>
          </p:cNvPr>
          <p:cNvSpPr>
            <a:spLocks noGrp="1"/>
          </p:cNvSpPr>
          <p:nvPr>
            <p:ph type="title"/>
          </p:nvPr>
        </p:nvSpPr>
        <p:spPr>
          <a:xfrm>
            <a:off x="2921442" y="2416562"/>
            <a:ext cx="10515600" cy="1325563"/>
          </a:xfrm>
        </p:spPr>
        <p:txBody>
          <a:bodyPr/>
          <a:lstStyle/>
          <a:p>
            <a:r>
              <a:rPr lang="en-GB" dirty="0"/>
              <a:t>Ranking Risk in Case Studies</a:t>
            </a:r>
          </a:p>
        </p:txBody>
      </p:sp>
    </p:spTree>
    <p:extLst>
      <p:ext uri="{BB962C8B-B14F-4D97-AF65-F5344CB8AC3E}">
        <p14:creationId xmlns:p14="http://schemas.microsoft.com/office/powerpoint/2010/main" val="473460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044B-A51E-4C13-AA00-B8FA8FD57E5D}"/>
              </a:ext>
            </a:extLst>
          </p:cNvPr>
          <p:cNvSpPr>
            <a:spLocks noGrp="1"/>
          </p:cNvSpPr>
          <p:nvPr>
            <p:ph type="title"/>
          </p:nvPr>
        </p:nvSpPr>
        <p:spPr/>
        <p:txBody>
          <a:bodyPr/>
          <a:lstStyle/>
          <a:p>
            <a:r>
              <a:rPr lang="en-GB" dirty="0"/>
              <a:t>Responding to Child Abuse - International Context</a:t>
            </a:r>
          </a:p>
        </p:txBody>
      </p:sp>
      <p:sp>
        <p:nvSpPr>
          <p:cNvPr id="3" name="TextBox 2">
            <a:extLst>
              <a:ext uri="{FF2B5EF4-FFF2-40B4-BE49-F238E27FC236}">
                <a16:creationId xmlns:a16="http://schemas.microsoft.com/office/drawing/2014/main" id="{A5682E2E-890B-4D4C-8E66-1346489B12B4}"/>
              </a:ext>
            </a:extLst>
          </p:cNvPr>
          <p:cNvSpPr txBox="1"/>
          <p:nvPr/>
        </p:nvSpPr>
        <p:spPr>
          <a:xfrm>
            <a:off x="485030" y="1828800"/>
            <a:ext cx="11068215" cy="4524315"/>
          </a:xfrm>
          <a:prstGeom prst="rect">
            <a:avLst/>
          </a:prstGeom>
          <a:noFill/>
        </p:spPr>
        <p:txBody>
          <a:bodyPr wrap="square" rtlCol="0">
            <a:spAutoFit/>
          </a:bodyPr>
          <a:lstStyle/>
          <a:p>
            <a:pPr algn="ctr"/>
            <a:r>
              <a:rPr lang="en-GB" b="1" dirty="0"/>
              <a:t>UNCRC  </a:t>
            </a:r>
          </a:p>
          <a:p>
            <a:endParaRPr lang="en-GB" dirty="0"/>
          </a:p>
          <a:p>
            <a:r>
              <a:rPr lang="en-GB" dirty="0"/>
              <a:t>Article 3 (best interests of the child) The best interests of the child must be a top priority in all decisions and actions that affect children.</a:t>
            </a:r>
          </a:p>
          <a:p>
            <a:endParaRPr lang="en-GB" dirty="0"/>
          </a:p>
          <a:p>
            <a:r>
              <a:rPr lang="en-GB" dirty="0"/>
              <a:t>Article 9 (separation from parents) Children must not be separated from their parents against their will unless it is in their best interests (for example, if a parent is hurting or neglecting a child). Children whose parents have separated have the right to stay in contact with both parents, unless this could cause them harm.</a:t>
            </a:r>
          </a:p>
          <a:p>
            <a:endParaRPr lang="en-GB" dirty="0"/>
          </a:p>
          <a:p>
            <a:r>
              <a:rPr lang="en-GB" dirty="0"/>
              <a:t>Article 19 (protection from violence, abuse and neglect) Governments must do all they can to ensure that children are protected from all forms of violence, abuse, neglect and bad treatment by their parents or anyone else who looks after them</a:t>
            </a:r>
          </a:p>
          <a:p>
            <a:endParaRPr lang="en-GB" dirty="0"/>
          </a:p>
          <a:p>
            <a:r>
              <a:rPr lang="en-GB" dirty="0"/>
              <a:t>Article 20 (children unable to live with their family) If a child cannot be looked after by their immediate family, the government must give them special protection and assistance. This includes making sure the child is provided with alternative care that is continuous and respects the child’s culture, language and religion.</a:t>
            </a:r>
          </a:p>
        </p:txBody>
      </p:sp>
    </p:spTree>
    <p:extLst>
      <p:ext uri="{BB962C8B-B14F-4D97-AF65-F5344CB8AC3E}">
        <p14:creationId xmlns:p14="http://schemas.microsoft.com/office/powerpoint/2010/main" val="924687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024B7-D298-4FD1-9ACF-1113EBA423AA}"/>
              </a:ext>
            </a:extLst>
          </p:cNvPr>
          <p:cNvSpPr>
            <a:spLocks noGrp="1"/>
          </p:cNvSpPr>
          <p:nvPr>
            <p:ph type="title"/>
          </p:nvPr>
        </p:nvSpPr>
        <p:spPr>
          <a:xfrm>
            <a:off x="838200" y="527091"/>
            <a:ext cx="10515600" cy="1325563"/>
          </a:xfrm>
        </p:spPr>
        <p:txBody>
          <a:bodyPr>
            <a:normAutofit fontScale="90000"/>
          </a:bodyPr>
          <a:lstStyle/>
          <a:p>
            <a:r>
              <a:rPr lang="en-GB" dirty="0"/>
              <a:t>European Commission’s Ten Principles of Child Protection</a:t>
            </a:r>
            <a:br>
              <a:rPr lang="en-GB" dirty="0"/>
            </a:br>
            <a:endParaRPr lang="en-GB" dirty="0"/>
          </a:p>
        </p:txBody>
      </p:sp>
      <p:sp>
        <p:nvSpPr>
          <p:cNvPr id="3" name="TextBox 2">
            <a:extLst>
              <a:ext uri="{FF2B5EF4-FFF2-40B4-BE49-F238E27FC236}">
                <a16:creationId xmlns:a16="http://schemas.microsoft.com/office/drawing/2014/main" id="{4848166F-37A7-4BA9-8925-6921F0A9124C}"/>
              </a:ext>
            </a:extLst>
          </p:cNvPr>
          <p:cNvSpPr txBox="1"/>
          <p:nvPr/>
        </p:nvSpPr>
        <p:spPr>
          <a:xfrm>
            <a:off x="838200" y="1852654"/>
            <a:ext cx="10161767" cy="4801314"/>
          </a:xfrm>
          <a:prstGeom prst="rect">
            <a:avLst/>
          </a:prstGeom>
          <a:noFill/>
        </p:spPr>
        <p:txBody>
          <a:bodyPr wrap="square" rtlCol="0">
            <a:spAutoFit/>
          </a:bodyPr>
          <a:lstStyle/>
          <a:p>
            <a:endParaRPr lang="en-GB" dirty="0"/>
          </a:p>
          <a:p>
            <a:r>
              <a:rPr lang="en-GB" dirty="0"/>
              <a:t>1. every child is recognised, respected and protected as a rights holder, with non-negotiable rights to protection</a:t>
            </a:r>
          </a:p>
          <a:p>
            <a:r>
              <a:rPr lang="en-GB" dirty="0"/>
              <a:t>2. no child is discriminated against</a:t>
            </a:r>
          </a:p>
          <a:p>
            <a:r>
              <a:rPr lang="en-GB" dirty="0"/>
              <a:t>3. child protection systems include prevention measures</a:t>
            </a:r>
          </a:p>
          <a:p>
            <a:r>
              <a:rPr lang="en-GB" dirty="0"/>
              <a:t>4. families are supported in their role as primary caregivers</a:t>
            </a:r>
          </a:p>
          <a:p>
            <a:r>
              <a:rPr lang="en-GB" dirty="0"/>
              <a:t>5. society is aware and supportive of the child's right to freedom from all forms of violence</a:t>
            </a:r>
          </a:p>
          <a:p>
            <a:r>
              <a:rPr lang="en-GB" dirty="0"/>
              <a:t>6. child protection systems ensure adequate care, including:</a:t>
            </a:r>
          </a:p>
          <a:p>
            <a:pPr marL="742950" lvl="1" indent="-285750">
              <a:buFont typeface="Arial" panose="020B0604020202020204" pitchFamily="34" charset="0"/>
              <a:buChar char="•"/>
            </a:pPr>
            <a:r>
              <a:rPr lang="en-GB" dirty="0"/>
              <a:t>standards, indicators and systems of monitoring and evaluation</a:t>
            </a:r>
          </a:p>
          <a:p>
            <a:pPr marL="742950" lvl="1" indent="-285750">
              <a:buFont typeface="Arial" panose="020B0604020202020204" pitchFamily="34" charset="0"/>
              <a:buChar char="•"/>
            </a:pPr>
            <a:r>
              <a:rPr lang="en-GB" dirty="0"/>
              <a:t>child safeguarding policies and reporting mechanisms for organisations working with children</a:t>
            </a:r>
          </a:p>
          <a:p>
            <a:pPr marL="742950" lvl="1" indent="-285750">
              <a:buFont typeface="Arial" panose="020B0604020202020204" pitchFamily="34" charset="0"/>
              <a:buChar char="•"/>
            </a:pPr>
            <a:r>
              <a:rPr lang="en-GB" dirty="0"/>
              <a:t>certification and training for all professionals working for and with children.</a:t>
            </a:r>
          </a:p>
          <a:p>
            <a:r>
              <a:rPr lang="en-GB" dirty="0"/>
              <a:t>7. child protection systems have transnational and cross-border mechanisms in place</a:t>
            </a:r>
          </a:p>
          <a:p>
            <a:r>
              <a:rPr lang="en-GB" dirty="0"/>
              <a:t>8. no child should be without the support and protection of a legal guardian or other responsible adult or competent public body at any time</a:t>
            </a:r>
          </a:p>
          <a:p>
            <a:r>
              <a:rPr lang="en-GB" dirty="0"/>
              <a:t>9. training on identification of risks is given to teachers, health sector professionals, and social workers</a:t>
            </a:r>
          </a:p>
          <a:p>
            <a:r>
              <a:rPr lang="en-GB" dirty="0"/>
              <a:t>10. safe, well-publicised, confidential and accessible reporting mechanisms are in place</a:t>
            </a:r>
          </a:p>
          <a:p>
            <a:endParaRPr lang="en-GB" dirty="0"/>
          </a:p>
        </p:txBody>
      </p:sp>
    </p:spTree>
    <p:extLst>
      <p:ext uri="{BB962C8B-B14F-4D97-AF65-F5344CB8AC3E}">
        <p14:creationId xmlns:p14="http://schemas.microsoft.com/office/powerpoint/2010/main" val="727585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00B6F-315A-485F-AFD3-3B3B8C458B1C}"/>
              </a:ext>
            </a:extLst>
          </p:cNvPr>
          <p:cNvSpPr>
            <a:spLocks noGrp="1"/>
          </p:cNvSpPr>
          <p:nvPr>
            <p:ph type="title"/>
          </p:nvPr>
        </p:nvSpPr>
        <p:spPr>
          <a:xfrm>
            <a:off x="838200" y="365125"/>
            <a:ext cx="10515600" cy="1325563"/>
          </a:xfrm>
        </p:spPr>
        <p:txBody>
          <a:bodyPr/>
          <a:lstStyle/>
          <a:p>
            <a:r>
              <a:rPr lang="en-GB" dirty="0"/>
              <a:t>EU Directives on Child Abuse</a:t>
            </a:r>
            <a:br>
              <a:rPr lang="en-GB" dirty="0"/>
            </a:br>
            <a:endParaRPr lang="en-GB" dirty="0"/>
          </a:p>
        </p:txBody>
      </p:sp>
      <p:sp>
        <p:nvSpPr>
          <p:cNvPr id="3" name="TextBox 2">
            <a:extLst>
              <a:ext uri="{FF2B5EF4-FFF2-40B4-BE49-F238E27FC236}">
                <a16:creationId xmlns:a16="http://schemas.microsoft.com/office/drawing/2014/main" id="{81E3E1B1-4335-4297-950B-EE3CB20F5FC3}"/>
              </a:ext>
            </a:extLst>
          </p:cNvPr>
          <p:cNvSpPr txBox="1"/>
          <p:nvPr/>
        </p:nvSpPr>
        <p:spPr>
          <a:xfrm>
            <a:off x="675861" y="2011680"/>
            <a:ext cx="10813774" cy="2862322"/>
          </a:xfrm>
          <a:prstGeom prst="rect">
            <a:avLst/>
          </a:prstGeom>
          <a:noFill/>
        </p:spPr>
        <p:txBody>
          <a:bodyPr wrap="square" rtlCol="0">
            <a:spAutoFit/>
          </a:bodyPr>
          <a:lstStyle/>
          <a:p>
            <a:endParaRPr lang="en-GB" dirty="0"/>
          </a:p>
          <a:p>
            <a:r>
              <a:rPr lang="en-GB" dirty="0"/>
              <a:t>Two Major EU Directives (focus on issues with international aspect):</a:t>
            </a:r>
          </a:p>
          <a:p>
            <a:endParaRPr lang="en-GB" dirty="0"/>
          </a:p>
          <a:p>
            <a:r>
              <a:rPr lang="en-GB" dirty="0"/>
              <a:t>Directive 2011/92/EU of the European Parliament and of the Council of 13 December 2011 on combating the sexual abuse and sexual exploitation of children and child pornography</a:t>
            </a:r>
          </a:p>
          <a:p>
            <a:endParaRPr lang="en-GB" dirty="0"/>
          </a:p>
          <a:p>
            <a:r>
              <a:rPr lang="en-GB" dirty="0"/>
              <a:t>Directive 2011/36/EU of the European Parliament and of the Council of 5 April 2011 on preventing and combating trafficking in human beings and protecting its victims</a:t>
            </a:r>
          </a:p>
          <a:p>
            <a:endParaRPr lang="en-GB" dirty="0"/>
          </a:p>
          <a:p>
            <a:endParaRPr lang="en-GB" dirty="0"/>
          </a:p>
        </p:txBody>
      </p:sp>
    </p:spTree>
    <p:extLst>
      <p:ext uri="{BB962C8B-B14F-4D97-AF65-F5344CB8AC3E}">
        <p14:creationId xmlns:p14="http://schemas.microsoft.com/office/powerpoint/2010/main" val="291286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id="{99CCE99D-FA9D-475A-9E3C-0C91E3DC0E3C}"/>
              </a:ext>
            </a:extLst>
          </p:cNvPr>
          <p:cNvSpPr/>
          <p:nvPr/>
        </p:nvSpPr>
        <p:spPr>
          <a:xfrm>
            <a:off x="218329" y="1315050"/>
            <a:ext cx="3085107" cy="3319668"/>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F8A21C30-ECD5-4224-BCE2-58957B53068D}"/>
              </a:ext>
            </a:extLst>
          </p:cNvPr>
          <p:cNvSpPr txBox="1"/>
          <p:nvPr/>
        </p:nvSpPr>
        <p:spPr>
          <a:xfrm>
            <a:off x="606276" y="2733899"/>
            <a:ext cx="1963972" cy="738664"/>
          </a:xfrm>
          <a:prstGeom prst="rect">
            <a:avLst/>
          </a:prstGeom>
          <a:noFill/>
        </p:spPr>
        <p:txBody>
          <a:bodyPr wrap="square" rtlCol="0">
            <a:spAutoFit/>
          </a:bodyPr>
          <a:lstStyle/>
          <a:p>
            <a:r>
              <a:rPr lang="en-GB" sz="1200" dirty="0"/>
              <a:t>655,630 referrals made to social services in 2017/18</a:t>
            </a:r>
            <a:r>
              <a:rPr lang="en-GB" dirty="0"/>
              <a:t>	</a:t>
            </a:r>
          </a:p>
        </p:txBody>
      </p:sp>
      <p:sp>
        <p:nvSpPr>
          <p:cNvPr id="5" name="Arrow: Right 4">
            <a:extLst>
              <a:ext uri="{FF2B5EF4-FFF2-40B4-BE49-F238E27FC236}">
                <a16:creationId xmlns:a16="http://schemas.microsoft.com/office/drawing/2014/main" id="{6CDB55BF-0ABE-4E72-8E28-FD6F7287FE5C}"/>
              </a:ext>
            </a:extLst>
          </p:cNvPr>
          <p:cNvSpPr/>
          <p:nvPr/>
        </p:nvSpPr>
        <p:spPr>
          <a:xfrm>
            <a:off x="3565822" y="1740399"/>
            <a:ext cx="2898429" cy="2533587"/>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163A586-7D55-4F59-ABAB-60FBEFA5CEA2}"/>
              </a:ext>
            </a:extLst>
          </p:cNvPr>
          <p:cNvSpPr txBox="1"/>
          <p:nvPr/>
        </p:nvSpPr>
        <p:spPr>
          <a:xfrm>
            <a:off x="3878164" y="2730195"/>
            <a:ext cx="1478943" cy="600164"/>
          </a:xfrm>
          <a:prstGeom prst="rect">
            <a:avLst/>
          </a:prstGeom>
          <a:noFill/>
        </p:spPr>
        <p:txBody>
          <a:bodyPr wrap="square" rtlCol="0">
            <a:spAutoFit/>
          </a:bodyPr>
          <a:lstStyle/>
          <a:p>
            <a:r>
              <a:rPr lang="en-GB" sz="1100" dirty="0"/>
              <a:t>407,380 assessments where child was judged to be in need </a:t>
            </a:r>
          </a:p>
        </p:txBody>
      </p:sp>
      <p:sp>
        <p:nvSpPr>
          <p:cNvPr id="7" name="Arrow: Right 6">
            <a:extLst>
              <a:ext uri="{FF2B5EF4-FFF2-40B4-BE49-F238E27FC236}">
                <a16:creationId xmlns:a16="http://schemas.microsoft.com/office/drawing/2014/main" id="{4E8FFA0A-B3C2-45ED-AC28-059D05BC6A62}"/>
              </a:ext>
            </a:extLst>
          </p:cNvPr>
          <p:cNvSpPr/>
          <p:nvPr/>
        </p:nvSpPr>
        <p:spPr>
          <a:xfrm>
            <a:off x="6726637" y="2281132"/>
            <a:ext cx="1769166" cy="1387501"/>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3B7211DD-BB6B-4068-88B0-EE46F50879A6}"/>
              </a:ext>
            </a:extLst>
          </p:cNvPr>
          <p:cNvSpPr txBox="1"/>
          <p:nvPr/>
        </p:nvSpPr>
        <p:spPr>
          <a:xfrm>
            <a:off x="6708070" y="2684028"/>
            <a:ext cx="1417983" cy="600164"/>
          </a:xfrm>
          <a:prstGeom prst="rect">
            <a:avLst/>
          </a:prstGeom>
          <a:noFill/>
        </p:spPr>
        <p:txBody>
          <a:bodyPr wrap="square" rtlCol="0">
            <a:spAutoFit/>
          </a:bodyPr>
          <a:lstStyle/>
          <a:p>
            <a:r>
              <a:rPr lang="en-GB" sz="1100" dirty="0"/>
              <a:t>68,770 child protection plans started</a:t>
            </a:r>
          </a:p>
        </p:txBody>
      </p:sp>
      <p:sp>
        <p:nvSpPr>
          <p:cNvPr id="11" name="Arrow: Right 10">
            <a:extLst>
              <a:ext uri="{FF2B5EF4-FFF2-40B4-BE49-F238E27FC236}">
                <a16:creationId xmlns:a16="http://schemas.microsoft.com/office/drawing/2014/main" id="{6EFFE9C7-384C-46B3-A40F-28C2DF299031}"/>
              </a:ext>
            </a:extLst>
          </p:cNvPr>
          <p:cNvSpPr/>
          <p:nvPr/>
        </p:nvSpPr>
        <p:spPr>
          <a:xfrm>
            <a:off x="9152277" y="5450593"/>
            <a:ext cx="1022578" cy="810850"/>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Right 9">
            <a:extLst>
              <a:ext uri="{FF2B5EF4-FFF2-40B4-BE49-F238E27FC236}">
                <a16:creationId xmlns:a16="http://schemas.microsoft.com/office/drawing/2014/main" id="{5C8AD8BA-D2D8-427A-A761-531213DCF54F}"/>
              </a:ext>
            </a:extLst>
          </p:cNvPr>
          <p:cNvSpPr/>
          <p:nvPr/>
        </p:nvSpPr>
        <p:spPr>
          <a:xfrm>
            <a:off x="9203311" y="3142006"/>
            <a:ext cx="1142488" cy="810848"/>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11">
            <a:extLst>
              <a:ext uri="{FF2B5EF4-FFF2-40B4-BE49-F238E27FC236}">
                <a16:creationId xmlns:a16="http://schemas.microsoft.com/office/drawing/2014/main" id="{E8E57768-9861-4D00-B704-E34448A5EA44}"/>
              </a:ext>
            </a:extLst>
          </p:cNvPr>
          <p:cNvSpPr/>
          <p:nvPr/>
        </p:nvSpPr>
        <p:spPr>
          <a:xfrm>
            <a:off x="9179455" y="1844227"/>
            <a:ext cx="1485572" cy="1022049"/>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57BBC046-DAB3-4F5C-8141-742676167B23}"/>
              </a:ext>
            </a:extLst>
          </p:cNvPr>
          <p:cNvSpPr/>
          <p:nvPr/>
        </p:nvSpPr>
        <p:spPr>
          <a:xfrm>
            <a:off x="9203311" y="4324711"/>
            <a:ext cx="1121129" cy="810849"/>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Right 13">
            <a:extLst>
              <a:ext uri="{FF2B5EF4-FFF2-40B4-BE49-F238E27FC236}">
                <a16:creationId xmlns:a16="http://schemas.microsoft.com/office/drawing/2014/main" id="{B1B0C3D5-9361-48C6-BCEA-5240361AC50D}"/>
              </a:ext>
            </a:extLst>
          </p:cNvPr>
          <p:cNvSpPr/>
          <p:nvPr/>
        </p:nvSpPr>
        <p:spPr>
          <a:xfrm>
            <a:off x="9179458" y="465229"/>
            <a:ext cx="1565082" cy="1172739"/>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97AC9B23-B6FE-4D92-945F-2492AD601CC0}"/>
              </a:ext>
            </a:extLst>
          </p:cNvPr>
          <p:cNvSpPr txBox="1"/>
          <p:nvPr/>
        </p:nvSpPr>
        <p:spPr>
          <a:xfrm>
            <a:off x="9269728" y="896909"/>
            <a:ext cx="1121129" cy="261610"/>
          </a:xfrm>
          <a:prstGeom prst="rect">
            <a:avLst/>
          </a:prstGeom>
          <a:solidFill>
            <a:schemeClr val="accent5">
              <a:lumMod val="40000"/>
              <a:lumOff val="60000"/>
            </a:schemeClr>
          </a:solidFill>
        </p:spPr>
        <p:txBody>
          <a:bodyPr wrap="square" rtlCol="0">
            <a:spAutoFit/>
          </a:bodyPr>
          <a:lstStyle/>
          <a:p>
            <a:r>
              <a:rPr lang="en-GB" sz="1100" dirty="0"/>
              <a:t>Neglect  32,520</a:t>
            </a:r>
          </a:p>
        </p:txBody>
      </p:sp>
      <p:sp>
        <p:nvSpPr>
          <p:cNvPr id="16" name="TextBox 15">
            <a:extLst>
              <a:ext uri="{FF2B5EF4-FFF2-40B4-BE49-F238E27FC236}">
                <a16:creationId xmlns:a16="http://schemas.microsoft.com/office/drawing/2014/main" id="{73FBE79F-C3BA-4F2B-BF43-20627B829F7F}"/>
              </a:ext>
            </a:extLst>
          </p:cNvPr>
          <p:cNvSpPr txBox="1"/>
          <p:nvPr/>
        </p:nvSpPr>
        <p:spPr>
          <a:xfrm>
            <a:off x="9179455" y="3306503"/>
            <a:ext cx="1121129" cy="430887"/>
          </a:xfrm>
          <a:prstGeom prst="rect">
            <a:avLst/>
          </a:prstGeom>
          <a:noFill/>
        </p:spPr>
        <p:txBody>
          <a:bodyPr wrap="square" rtlCol="0">
            <a:spAutoFit/>
          </a:bodyPr>
          <a:lstStyle/>
          <a:p>
            <a:r>
              <a:rPr lang="en-GB" sz="1100" dirty="0"/>
              <a:t>Physical Abuse 5,840</a:t>
            </a:r>
          </a:p>
        </p:txBody>
      </p:sp>
      <p:sp>
        <p:nvSpPr>
          <p:cNvPr id="17" name="TextBox 16">
            <a:extLst>
              <a:ext uri="{FF2B5EF4-FFF2-40B4-BE49-F238E27FC236}">
                <a16:creationId xmlns:a16="http://schemas.microsoft.com/office/drawing/2014/main" id="{84B1604B-A486-4B04-A4B2-D61155AF8848}"/>
              </a:ext>
            </a:extLst>
          </p:cNvPr>
          <p:cNvSpPr txBox="1"/>
          <p:nvPr/>
        </p:nvSpPr>
        <p:spPr>
          <a:xfrm>
            <a:off x="9154035" y="5625186"/>
            <a:ext cx="1121129" cy="430887"/>
          </a:xfrm>
          <a:prstGeom prst="rect">
            <a:avLst/>
          </a:prstGeom>
          <a:noFill/>
        </p:spPr>
        <p:txBody>
          <a:bodyPr wrap="square" rtlCol="0">
            <a:spAutoFit/>
          </a:bodyPr>
          <a:lstStyle/>
          <a:p>
            <a:r>
              <a:rPr lang="en-GB" sz="1100" dirty="0"/>
              <a:t>Sexual Abuse  2,960</a:t>
            </a:r>
          </a:p>
        </p:txBody>
      </p:sp>
      <p:sp>
        <p:nvSpPr>
          <p:cNvPr id="18" name="TextBox 17">
            <a:extLst>
              <a:ext uri="{FF2B5EF4-FFF2-40B4-BE49-F238E27FC236}">
                <a16:creationId xmlns:a16="http://schemas.microsoft.com/office/drawing/2014/main" id="{7DE26E8B-5642-436D-9A09-C4F179908271}"/>
              </a:ext>
            </a:extLst>
          </p:cNvPr>
          <p:cNvSpPr txBox="1"/>
          <p:nvPr/>
        </p:nvSpPr>
        <p:spPr>
          <a:xfrm>
            <a:off x="9152278" y="2168780"/>
            <a:ext cx="1356033" cy="430887"/>
          </a:xfrm>
          <a:prstGeom prst="rect">
            <a:avLst/>
          </a:prstGeom>
          <a:noFill/>
        </p:spPr>
        <p:txBody>
          <a:bodyPr wrap="square" rtlCol="0">
            <a:spAutoFit/>
          </a:bodyPr>
          <a:lstStyle/>
          <a:p>
            <a:r>
              <a:rPr lang="en-GB" sz="1100" dirty="0"/>
              <a:t>Emotional Abuse  23,880</a:t>
            </a:r>
          </a:p>
        </p:txBody>
      </p:sp>
      <p:sp>
        <p:nvSpPr>
          <p:cNvPr id="19" name="TextBox 18">
            <a:extLst>
              <a:ext uri="{FF2B5EF4-FFF2-40B4-BE49-F238E27FC236}">
                <a16:creationId xmlns:a16="http://schemas.microsoft.com/office/drawing/2014/main" id="{3C579D9B-4ADB-4227-9C26-BE90D3398ECE}"/>
              </a:ext>
            </a:extLst>
          </p:cNvPr>
          <p:cNvSpPr txBox="1"/>
          <p:nvPr/>
        </p:nvSpPr>
        <p:spPr>
          <a:xfrm>
            <a:off x="9152277" y="4499302"/>
            <a:ext cx="1356033" cy="430887"/>
          </a:xfrm>
          <a:prstGeom prst="rect">
            <a:avLst/>
          </a:prstGeom>
          <a:noFill/>
        </p:spPr>
        <p:txBody>
          <a:bodyPr wrap="square" rtlCol="0">
            <a:spAutoFit/>
          </a:bodyPr>
          <a:lstStyle/>
          <a:p>
            <a:r>
              <a:rPr lang="en-GB" sz="1100" dirty="0"/>
              <a:t>Multiple Forms  3,580</a:t>
            </a:r>
          </a:p>
        </p:txBody>
      </p:sp>
      <p:sp>
        <p:nvSpPr>
          <p:cNvPr id="21" name="Rectangle 20">
            <a:extLst>
              <a:ext uri="{FF2B5EF4-FFF2-40B4-BE49-F238E27FC236}">
                <a16:creationId xmlns:a16="http://schemas.microsoft.com/office/drawing/2014/main" id="{CA75229C-7938-4B07-91E1-1E5585E40C91}"/>
              </a:ext>
            </a:extLst>
          </p:cNvPr>
          <p:cNvSpPr/>
          <p:nvPr/>
        </p:nvSpPr>
        <p:spPr>
          <a:xfrm>
            <a:off x="11036410" y="2684028"/>
            <a:ext cx="937261" cy="126882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083320EF-52E2-4597-A090-EE85D56349AA}"/>
              </a:ext>
            </a:extLst>
          </p:cNvPr>
          <p:cNvSpPr txBox="1"/>
          <p:nvPr/>
        </p:nvSpPr>
        <p:spPr>
          <a:xfrm>
            <a:off x="11088767" y="2718653"/>
            <a:ext cx="993914" cy="1223412"/>
          </a:xfrm>
          <a:prstGeom prst="rect">
            <a:avLst/>
          </a:prstGeom>
          <a:noFill/>
        </p:spPr>
        <p:txBody>
          <a:bodyPr wrap="square" rtlCol="0">
            <a:spAutoFit/>
          </a:bodyPr>
          <a:lstStyle/>
          <a:p>
            <a:r>
              <a:rPr lang="en-GB" sz="1050" dirty="0"/>
              <a:t>32,050 children became Looked After (15,990 by voluntary agreement)</a:t>
            </a:r>
          </a:p>
        </p:txBody>
      </p:sp>
      <p:sp>
        <p:nvSpPr>
          <p:cNvPr id="23" name="TextBox 22">
            <a:extLst>
              <a:ext uri="{FF2B5EF4-FFF2-40B4-BE49-F238E27FC236}">
                <a16:creationId xmlns:a16="http://schemas.microsoft.com/office/drawing/2014/main" id="{658218B5-08E2-4627-8953-49C0372B0AE6}"/>
              </a:ext>
            </a:extLst>
          </p:cNvPr>
          <p:cNvSpPr txBox="1"/>
          <p:nvPr/>
        </p:nvSpPr>
        <p:spPr>
          <a:xfrm>
            <a:off x="3966371" y="309588"/>
            <a:ext cx="5863921" cy="369332"/>
          </a:xfrm>
          <a:prstGeom prst="rect">
            <a:avLst/>
          </a:prstGeom>
          <a:noFill/>
        </p:spPr>
        <p:txBody>
          <a:bodyPr wrap="square" rtlCol="0">
            <a:spAutoFit/>
          </a:bodyPr>
          <a:lstStyle/>
          <a:p>
            <a:r>
              <a:rPr lang="en-GB" dirty="0"/>
              <a:t>Child Protection Statistics in England</a:t>
            </a:r>
          </a:p>
        </p:txBody>
      </p:sp>
    </p:spTree>
    <p:extLst>
      <p:ext uri="{BB962C8B-B14F-4D97-AF65-F5344CB8AC3E}">
        <p14:creationId xmlns:p14="http://schemas.microsoft.com/office/powerpoint/2010/main" val="92137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BEE01-0C4E-4745-98C8-0918BA6CC7C4}"/>
              </a:ext>
            </a:extLst>
          </p:cNvPr>
          <p:cNvSpPr>
            <a:spLocks noGrp="1"/>
          </p:cNvSpPr>
          <p:nvPr>
            <p:ph type="title"/>
          </p:nvPr>
        </p:nvSpPr>
        <p:spPr>
          <a:xfrm>
            <a:off x="3470081" y="0"/>
            <a:ext cx="10515600" cy="1325563"/>
          </a:xfrm>
        </p:spPr>
        <p:txBody>
          <a:bodyPr/>
          <a:lstStyle/>
          <a:p>
            <a:r>
              <a:rPr lang="en-GB" dirty="0"/>
              <a:t>Definitions</a:t>
            </a:r>
          </a:p>
        </p:txBody>
      </p:sp>
      <p:sp>
        <p:nvSpPr>
          <p:cNvPr id="3" name="TextBox 2">
            <a:extLst>
              <a:ext uri="{FF2B5EF4-FFF2-40B4-BE49-F238E27FC236}">
                <a16:creationId xmlns:a16="http://schemas.microsoft.com/office/drawing/2014/main" id="{BB9726FF-1E50-4F25-ADD9-26D81A276518}"/>
              </a:ext>
            </a:extLst>
          </p:cNvPr>
          <p:cNvSpPr txBox="1"/>
          <p:nvPr/>
        </p:nvSpPr>
        <p:spPr>
          <a:xfrm>
            <a:off x="270344" y="1001865"/>
            <a:ext cx="10515600" cy="5755422"/>
          </a:xfrm>
          <a:prstGeom prst="rect">
            <a:avLst/>
          </a:prstGeom>
          <a:noFill/>
        </p:spPr>
        <p:txBody>
          <a:bodyPr wrap="square" rtlCol="0">
            <a:spAutoFit/>
          </a:bodyPr>
          <a:lstStyle/>
          <a:p>
            <a:r>
              <a:rPr lang="en-GB" sz="1600" b="1" dirty="0"/>
              <a:t>Neglect</a:t>
            </a:r>
            <a:r>
              <a:rPr lang="en-GB" sz="1600" dirty="0"/>
              <a:t> is the persistent failure to meet a child’s basic physical and/or psychological needs, likely to result in the serious impairment of the child’s health or development. Neglect may occur during pregnancy as a result of maternal substance abuse.</a:t>
            </a:r>
          </a:p>
          <a:p>
            <a:endParaRPr lang="en-GB" sz="1600" dirty="0"/>
          </a:p>
          <a:p>
            <a:r>
              <a:rPr lang="en-GB" sz="1600" b="1" dirty="0"/>
              <a:t>Physical abuse </a:t>
            </a:r>
            <a:r>
              <a:rPr lang="en-GB" sz="1600" dirty="0"/>
              <a:t>may involve hitting, shaking, throwing, poisoning, burning or scalding, drowning, suffocating or otherwise causing physical harm to a child. Physical harm may also be caused when a parent or carer fabricates the symptoms of, or deliberately induces, illness in a child.</a:t>
            </a:r>
          </a:p>
          <a:p>
            <a:endParaRPr lang="en-GB" sz="1600" dirty="0"/>
          </a:p>
          <a:p>
            <a:r>
              <a:rPr lang="en-GB" sz="1600" b="1" dirty="0"/>
              <a:t>Emotional abuse </a:t>
            </a:r>
            <a:r>
              <a:rPr lang="en-GB" sz="1600" dirty="0"/>
              <a:t>is the persistent emotional maltreatment of a child such as to cause severe and persistent adverse effects on the child’s emotional development. It may involve seeing or hearing the ill-treatment of another. Some level of emotional abuse is involved in all types of maltreatment of a child, though it may occur alone. </a:t>
            </a:r>
          </a:p>
          <a:p>
            <a:endParaRPr lang="en-GB" sz="1600" dirty="0"/>
          </a:p>
          <a:p>
            <a:r>
              <a:rPr lang="en-GB" sz="1600" b="1" dirty="0"/>
              <a:t>Sexual abuse i</a:t>
            </a:r>
            <a:r>
              <a:rPr lang="en-GB" sz="1600" dirty="0"/>
              <a:t>nvolves forcing or enticing a child or young person to take part in sexual activities, not necessarily involving a high level of violence, whether or not the child is aware of what is happening.</a:t>
            </a:r>
          </a:p>
          <a:p>
            <a:endParaRPr lang="en-GB" sz="1600" dirty="0"/>
          </a:p>
          <a:p>
            <a:r>
              <a:rPr lang="en-GB" sz="1600" b="1" dirty="0"/>
              <a:t>Child Sexual Exploitation </a:t>
            </a:r>
            <a:r>
              <a:rPr lang="en-GB" sz="1600" dirty="0"/>
              <a:t>is a form of child sexual abuse. It occurs where an individual or group takes advantage of an imbalance of power to coerce, manipulate or deceive a child or young person under the age of 18 into sexual activity </a:t>
            </a:r>
          </a:p>
          <a:p>
            <a:endParaRPr lang="en-GB" sz="1600" dirty="0"/>
          </a:p>
          <a:p>
            <a:r>
              <a:rPr lang="en-GB" sz="1600" b="1" dirty="0"/>
              <a:t>Child Criminal Exploitation </a:t>
            </a:r>
            <a:r>
              <a:rPr lang="en-GB" sz="1600" dirty="0"/>
              <a:t>occurs where an individual or group takes advantage of an imbalance of power to coerce, control, manipulate or deceive a child or young person under the age of 18. The victim may have been criminally exploited even if the activity appears consensual. </a:t>
            </a:r>
          </a:p>
          <a:p>
            <a:endParaRPr lang="en-GB" sz="1600" dirty="0"/>
          </a:p>
          <a:p>
            <a:r>
              <a:rPr lang="en-GB" sz="1600" b="1" dirty="0"/>
              <a:t>Child Trafficking </a:t>
            </a:r>
            <a:r>
              <a:rPr lang="en-GB" sz="1600" dirty="0"/>
              <a:t>involves children being recruited, moved or transported and then exploited, forced to work or sold</a:t>
            </a:r>
            <a:r>
              <a:rPr lang="en-GB" dirty="0"/>
              <a:t>.</a:t>
            </a:r>
            <a:endParaRPr lang="en-GB" sz="1600" dirty="0"/>
          </a:p>
        </p:txBody>
      </p:sp>
    </p:spTree>
    <p:extLst>
      <p:ext uri="{BB962C8B-B14F-4D97-AF65-F5344CB8AC3E}">
        <p14:creationId xmlns:p14="http://schemas.microsoft.com/office/powerpoint/2010/main" val="406288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DAF5-40AC-4CD4-850E-73B7480AB966}"/>
              </a:ext>
            </a:extLst>
          </p:cNvPr>
          <p:cNvSpPr>
            <a:spLocks noGrp="1"/>
          </p:cNvSpPr>
          <p:nvPr>
            <p:ph type="title"/>
          </p:nvPr>
        </p:nvSpPr>
        <p:spPr>
          <a:xfrm>
            <a:off x="3056615" y="2329096"/>
            <a:ext cx="10515600" cy="1325563"/>
          </a:xfrm>
        </p:spPr>
        <p:txBody>
          <a:bodyPr/>
          <a:lstStyle/>
          <a:p>
            <a:r>
              <a:rPr lang="en-GB" dirty="0"/>
              <a:t>What are the signs?</a:t>
            </a:r>
          </a:p>
        </p:txBody>
      </p:sp>
    </p:spTree>
    <p:extLst>
      <p:ext uri="{BB962C8B-B14F-4D97-AF65-F5344CB8AC3E}">
        <p14:creationId xmlns:p14="http://schemas.microsoft.com/office/powerpoint/2010/main" val="150455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1844C78-6AEE-4AEF-B700-D432F61C8276}"/>
              </a:ext>
            </a:extLst>
          </p:cNvPr>
          <p:cNvGraphicFramePr>
            <a:graphicFrameLocks noGrp="1"/>
          </p:cNvGraphicFramePr>
          <p:nvPr>
            <p:extLst>
              <p:ext uri="{D42A27DB-BD31-4B8C-83A1-F6EECF244321}">
                <p14:modId xmlns:p14="http://schemas.microsoft.com/office/powerpoint/2010/main" val="4124616661"/>
              </p:ext>
            </p:extLst>
          </p:nvPr>
        </p:nvGraphicFramePr>
        <p:xfrm>
          <a:off x="103366" y="114054"/>
          <a:ext cx="11855396" cy="6629892"/>
        </p:xfrm>
        <a:graphic>
          <a:graphicData uri="http://schemas.openxmlformats.org/drawingml/2006/table">
            <a:tbl>
              <a:tblPr firstRow="1" bandRow="1">
                <a:tableStyleId>{5C22544A-7EE6-4342-B048-85BDC9FD1C3A}</a:tableStyleId>
              </a:tblPr>
              <a:tblGrid>
                <a:gridCol w="1693628">
                  <a:extLst>
                    <a:ext uri="{9D8B030D-6E8A-4147-A177-3AD203B41FA5}">
                      <a16:colId xmlns:a16="http://schemas.microsoft.com/office/drawing/2014/main" val="54333708"/>
                    </a:ext>
                  </a:extLst>
                </a:gridCol>
                <a:gridCol w="1693628">
                  <a:extLst>
                    <a:ext uri="{9D8B030D-6E8A-4147-A177-3AD203B41FA5}">
                      <a16:colId xmlns:a16="http://schemas.microsoft.com/office/drawing/2014/main" val="4042056356"/>
                    </a:ext>
                  </a:extLst>
                </a:gridCol>
                <a:gridCol w="1693628">
                  <a:extLst>
                    <a:ext uri="{9D8B030D-6E8A-4147-A177-3AD203B41FA5}">
                      <a16:colId xmlns:a16="http://schemas.microsoft.com/office/drawing/2014/main" val="3890590106"/>
                    </a:ext>
                  </a:extLst>
                </a:gridCol>
                <a:gridCol w="1693628">
                  <a:extLst>
                    <a:ext uri="{9D8B030D-6E8A-4147-A177-3AD203B41FA5}">
                      <a16:colId xmlns:a16="http://schemas.microsoft.com/office/drawing/2014/main" val="3228253602"/>
                    </a:ext>
                  </a:extLst>
                </a:gridCol>
                <a:gridCol w="1693628">
                  <a:extLst>
                    <a:ext uri="{9D8B030D-6E8A-4147-A177-3AD203B41FA5}">
                      <a16:colId xmlns:a16="http://schemas.microsoft.com/office/drawing/2014/main" val="1334542606"/>
                    </a:ext>
                  </a:extLst>
                </a:gridCol>
                <a:gridCol w="1693628">
                  <a:extLst>
                    <a:ext uri="{9D8B030D-6E8A-4147-A177-3AD203B41FA5}">
                      <a16:colId xmlns:a16="http://schemas.microsoft.com/office/drawing/2014/main" val="89894999"/>
                    </a:ext>
                  </a:extLst>
                </a:gridCol>
                <a:gridCol w="1693628">
                  <a:extLst>
                    <a:ext uri="{9D8B030D-6E8A-4147-A177-3AD203B41FA5}">
                      <a16:colId xmlns:a16="http://schemas.microsoft.com/office/drawing/2014/main" val="290563710"/>
                    </a:ext>
                  </a:extLst>
                </a:gridCol>
              </a:tblGrid>
              <a:tr h="1326372">
                <a:tc>
                  <a:txBody>
                    <a:bodyPr/>
                    <a:lstStyle/>
                    <a:p>
                      <a:r>
                        <a:rPr lang="en-GB" dirty="0"/>
                        <a:t>Neglect</a:t>
                      </a:r>
                    </a:p>
                  </a:txBody>
                  <a:tcPr/>
                </a:tc>
                <a:tc>
                  <a:txBody>
                    <a:bodyPr/>
                    <a:lstStyle/>
                    <a:p>
                      <a:r>
                        <a:rPr lang="en-GB" dirty="0"/>
                        <a:t>Physical</a:t>
                      </a:r>
                    </a:p>
                  </a:txBody>
                  <a:tcPr/>
                </a:tc>
                <a:tc>
                  <a:txBody>
                    <a:bodyPr/>
                    <a:lstStyle/>
                    <a:p>
                      <a:r>
                        <a:rPr lang="en-GB" dirty="0"/>
                        <a:t>Sexual</a:t>
                      </a:r>
                    </a:p>
                  </a:txBody>
                  <a:tcPr/>
                </a:tc>
                <a:tc>
                  <a:txBody>
                    <a:bodyPr/>
                    <a:lstStyle/>
                    <a:p>
                      <a:r>
                        <a:rPr lang="en-GB" dirty="0"/>
                        <a:t>Emotional</a:t>
                      </a:r>
                    </a:p>
                  </a:txBody>
                  <a:tcPr/>
                </a:tc>
                <a:tc>
                  <a:txBody>
                    <a:bodyPr/>
                    <a:lstStyle/>
                    <a:p>
                      <a:r>
                        <a:rPr lang="en-GB" dirty="0"/>
                        <a:t>Domestic Abuse (part of emotional abuse)</a:t>
                      </a:r>
                    </a:p>
                  </a:txBody>
                  <a:tcPr/>
                </a:tc>
                <a:tc>
                  <a:txBody>
                    <a:bodyPr/>
                    <a:lstStyle/>
                    <a:p>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Child Sexual Exploitation</a:t>
                      </a:r>
                    </a:p>
                    <a:p>
                      <a:endParaRPr lang="en-GB" dirty="0"/>
                    </a:p>
                  </a:txBody>
                  <a:tcPr/>
                </a:tc>
                <a:tc>
                  <a:txBody>
                    <a:bodyPr/>
                    <a:lstStyle/>
                    <a:p>
                      <a:r>
                        <a:rPr lang="en-GB" dirty="0"/>
                        <a:t>Child</a:t>
                      </a:r>
                    </a:p>
                    <a:p>
                      <a:r>
                        <a:rPr lang="en-GB" dirty="0"/>
                        <a:t>Criminal Exploitation</a:t>
                      </a:r>
                    </a:p>
                    <a:p>
                      <a:endParaRPr lang="en-GB" dirty="0"/>
                    </a:p>
                  </a:txBody>
                  <a:tcPr/>
                </a:tc>
                <a:extLst>
                  <a:ext uri="{0D108BD9-81ED-4DB2-BD59-A6C34878D82A}">
                    <a16:rowId xmlns:a16="http://schemas.microsoft.com/office/drawing/2014/main" val="2001602594"/>
                  </a:ext>
                </a:extLst>
              </a:tr>
              <a:tr h="623598">
                <a:tc>
                  <a:txBody>
                    <a:bodyPr/>
                    <a:lstStyle/>
                    <a:p>
                      <a:r>
                        <a:rPr lang="en-GB" sz="1200" dirty="0"/>
                        <a:t>Children who seem hungry/stealing food</a:t>
                      </a:r>
                    </a:p>
                  </a:txBody>
                  <a:tcPr/>
                </a:tc>
                <a:tc>
                  <a:txBody>
                    <a:bodyPr/>
                    <a:lstStyle/>
                    <a:p>
                      <a:r>
                        <a:rPr lang="en-GB" sz="1200" dirty="0"/>
                        <a:t>Bruising/broken bones on pre-mobile children</a:t>
                      </a:r>
                    </a:p>
                  </a:txBody>
                  <a:tcPr/>
                </a:tc>
                <a:tc>
                  <a:txBody>
                    <a:bodyPr/>
                    <a:lstStyle/>
                    <a:p>
                      <a:r>
                        <a:rPr lang="en-GB" sz="1200" dirty="0"/>
                        <a:t>Using sexual language or having knowledge that is unexpected for their age</a:t>
                      </a:r>
                    </a:p>
                  </a:txBody>
                  <a:tcPr/>
                </a:tc>
                <a:tc>
                  <a:txBody>
                    <a:bodyPr/>
                    <a:lstStyle/>
                    <a:p>
                      <a:r>
                        <a:rPr lang="en-GB" sz="1200" dirty="0"/>
                        <a:t>Displaying challenging behaviour, struggle to control emotions</a:t>
                      </a:r>
                    </a:p>
                  </a:txBody>
                  <a:tcPr/>
                </a:tc>
                <a:tc>
                  <a:txBody>
                    <a:bodyPr/>
                    <a:lstStyle/>
                    <a:p>
                      <a:r>
                        <a:rPr lang="en-GB" sz="1200" dirty="0"/>
                        <a:t>Child displays aggressive or anti-social behaviour</a:t>
                      </a:r>
                    </a:p>
                  </a:txBody>
                  <a:tcPr/>
                </a:tc>
                <a:tc gridSpan="2">
                  <a:txBody>
                    <a:bodyPr/>
                    <a:lstStyle/>
                    <a:p>
                      <a:r>
                        <a:rPr lang="en-GB" sz="1200" dirty="0"/>
                        <a:t>These forms of abuse may involve the child being </a:t>
                      </a:r>
                      <a:r>
                        <a:rPr lang="en-GB" sz="1200" b="1" dirty="0"/>
                        <a:t>trafficked</a:t>
                      </a:r>
                    </a:p>
                  </a:txBody>
                  <a:tcPr/>
                </a:tc>
                <a:tc hMerge="1">
                  <a:txBody>
                    <a:bodyPr/>
                    <a:lstStyle/>
                    <a:p>
                      <a:endParaRPr lang="en-GB" sz="1200" dirty="0"/>
                    </a:p>
                  </a:txBody>
                  <a:tcPr/>
                </a:tc>
                <a:extLst>
                  <a:ext uri="{0D108BD9-81ED-4DB2-BD59-A6C34878D82A}">
                    <a16:rowId xmlns:a16="http://schemas.microsoft.com/office/drawing/2014/main" val="1357241296"/>
                  </a:ext>
                </a:extLst>
              </a:tr>
              <a:tr h="604850">
                <a:tc>
                  <a:txBody>
                    <a:bodyPr/>
                    <a:lstStyle/>
                    <a:p>
                      <a:r>
                        <a:rPr lang="en-GB" sz="1200" dirty="0"/>
                        <a:t>Children in dirty/smelly/inappropriate clothes</a:t>
                      </a:r>
                    </a:p>
                  </a:txBody>
                  <a:tcPr/>
                </a:tc>
                <a:tc>
                  <a:txBody>
                    <a:bodyPr/>
                    <a:lstStyle/>
                    <a:p>
                      <a:r>
                        <a:rPr lang="en-GB" sz="1200" dirty="0"/>
                        <a:t>High levels of bruising, and bruising which looks like it was caused by an object (hand, belt)</a:t>
                      </a:r>
                    </a:p>
                  </a:txBody>
                  <a:tcPr/>
                </a:tc>
                <a:tc>
                  <a:txBody>
                    <a:bodyPr/>
                    <a:lstStyle/>
                    <a:p>
                      <a:r>
                        <a:rPr lang="en-GB" sz="1200" dirty="0"/>
                        <a:t>Displaying inappropriate sexual behaviour</a:t>
                      </a:r>
                    </a:p>
                  </a:txBody>
                  <a:tcPr/>
                </a:tc>
                <a:tc>
                  <a:txBody>
                    <a:bodyPr/>
                    <a:lstStyle/>
                    <a:p>
                      <a:r>
                        <a:rPr lang="en-GB" sz="1200" dirty="0"/>
                        <a:t>Self-harm, such as cutting or scratching</a:t>
                      </a:r>
                    </a:p>
                  </a:txBody>
                  <a:tcPr/>
                </a:tc>
                <a:tc>
                  <a:txBody>
                    <a:bodyPr/>
                    <a:lstStyle/>
                    <a:p>
                      <a:r>
                        <a:rPr lang="en-GB" sz="1200" dirty="0"/>
                        <a:t>Suffers with anxiety or depression</a:t>
                      </a:r>
                    </a:p>
                  </a:txBody>
                  <a:tcPr/>
                </a:tc>
                <a:tc>
                  <a:txBody>
                    <a:bodyPr/>
                    <a:lstStyle/>
                    <a:p>
                      <a:r>
                        <a:rPr lang="en-GB" sz="1200" dirty="0"/>
                        <a:t>Hanging out with groups of older people, new friends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Hanging out with groups of older people, new friends </a:t>
                      </a:r>
                    </a:p>
                    <a:p>
                      <a:endParaRPr lang="en-GB" sz="1200" dirty="0"/>
                    </a:p>
                  </a:txBody>
                  <a:tcPr/>
                </a:tc>
                <a:extLst>
                  <a:ext uri="{0D108BD9-81ED-4DB2-BD59-A6C34878D82A}">
                    <a16:rowId xmlns:a16="http://schemas.microsoft.com/office/drawing/2014/main" val="1796810034"/>
                  </a:ext>
                </a:extLst>
              </a:tr>
              <a:tr h="775393">
                <a:tc>
                  <a:txBody>
                    <a:bodyPr/>
                    <a:lstStyle/>
                    <a:p>
                      <a:r>
                        <a:rPr lang="en-GB" sz="1200" dirty="0"/>
                        <a:t>Children left alone</a:t>
                      </a:r>
                    </a:p>
                  </a:txBody>
                  <a:tcPr/>
                </a:tc>
                <a:tc>
                  <a:txBody>
                    <a:bodyPr/>
                    <a:lstStyle/>
                    <a:p>
                      <a:r>
                        <a:rPr lang="en-GB" sz="1200" dirty="0"/>
                        <a:t>Lots of fractures/broken bones/injuries with unlikely explanations</a:t>
                      </a:r>
                    </a:p>
                  </a:txBody>
                  <a:tcPr/>
                </a:tc>
                <a:tc>
                  <a:txBody>
                    <a:bodyPr/>
                    <a:lstStyle/>
                    <a:p>
                      <a:r>
                        <a:rPr lang="en-GB" sz="1200" dirty="0"/>
                        <a:t>Dramatic changes in behaviour such as becoming withdrawn, aggressive, clingy or wetting the bed</a:t>
                      </a:r>
                    </a:p>
                  </a:txBody>
                  <a:tcPr/>
                </a:tc>
                <a:tc>
                  <a:txBody>
                    <a:bodyPr/>
                    <a:lstStyle/>
                    <a:p>
                      <a:r>
                        <a:rPr lang="en-GB" sz="1200" dirty="0"/>
                        <a:t>Becomes overly affectionate towards people they haven’t known long</a:t>
                      </a:r>
                    </a:p>
                  </a:txBody>
                  <a:tcPr/>
                </a:tc>
                <a:tc>
                  <a:txBody>
                    <a:bodyPr/>
                    <a:lstStyle/>
                    <a:p>
                      <a:r>
                        <a:rPr lang="en-GB" sz="1200" dirty="0"/>
                        <a:t>Struggles at school</a:t>
                      </a:r>
                    </a:p>
                  </a:txBody>
                  <a:tcPr/>
                </a:tc>
                <a:tc>
                  <a:txBody>
                    <a:bodyPr/>
                    <a:lstStyle/>
                    <a:p>
                      <a:r>
                        <a:rPr lang="en-GB" sz="1200" dirty="0"/>
                        <a:t>Having older boyfriends or girlfriends</a:t>
                      </a:r>
                    </a:p>
                  </a:txBody>
                  <a:tcPr/>
                </a:tc>
                <a:tc>
                  <a:txBody>
                    <a:bodyPr/>
                    <a:lstStyle/>
                    <a:p>
                      <a:r>
                        <a:rPr lang="en-GB" sz="1200" dirty="0"/>
                        <a:t>Possessing weapons, being arrested</a:t>
                      </a:r>
                    </a:p>
                  </a:txBody>
                  <a:tcPr/>
                </a:tc>
                <a:extLst>
                  <a:ext uri="{0D108BD9-81ED-4DB2-BD59-A6C34878D82A}">
                    <a16:rowId xmlns:a16="http://schemas.microsoft.com/office/drawing/2014/main" val="3605894921"/>
                  </a:ext>
                </a:extLst>
              </a:tr>
              <a:tr h="604850">
                <a:tc>
                  <a:txBody>
                    <a:bodyPr/>
                    <a:lstStyle/>
                    <a:p>
                      <a:r>
                        <a:rPr lang="en-GB" sz="1200" dirty="0"/>
                        <a:t>Children who have unmet medical needs</a:t>
                      </a:r>
                    </a:p>
                  </a:txBody>
                  <a:tcPr/>
                </a:tc>
                <a:tc>
                  <a:txBody>
                    <a:bodyPr/>
                    <a:lstStyle/>
                    <a:p>
                      <a:r>
                        <a:rPr lang="en-GB" sz="1200" dirty="0"/>
                        <a:t>Bite marks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Physical signs such as genital soreness, STIs or pregnancy</a:t>
                      </a:r>
                    </a:p>
                    <a:p>
                      <a:endParaRPr lang="en-GB" sz="1200" dirty="0"/>
                    </a:p>
                  </a:txBody>
                  <a:tcPr/>
                </a:tc>
                <a:tc>
                  <a:txBody>
                    <a:bodyPr/>
                    <a:lstStyle/>
                    <a:p>
                      <a:r>
                        <a:rPr lang="en-GB" sz="1200" dirty="0"/>
                        <a:t>Not seeming to have a close relationship to parent</a:t>
                      </a:r>
                    </a:p>
                  </a:txBody>
                  <a:tcPr/>
                </a:tc>
                <a:tc>
                  <a:txBody>
                    <a:bodyPr/>
                    <a:lstStyle/>
                    <a:p>
                      <a:r>
                        <a:rPr lang="en-GB" sz="1200" dirty="0"/>
                        <a:t>Worries about leaving a parent </a:t>
                      </a:r>
                    </a:p>
                  </a:txBody>
                  <a:tcPr/>
                </a:tc>
                <a:tc>
                  <a:txBody>
                    <a:bodyPr/>
                    <a:lstStyle/>
                    <a:p>
                      <a:r>
                        <a:rPr lang="en-GB" sz="1200" dirty="0"/>
                        <a:t>Have unexplained new clothes, mobile phones or money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Have unexplained new clothes, mobile phones or money</a:t>
                      </a:r>
                    </a:p>
                    <a:p>
                      <a:endParaRPr lang="en-GB" sz="1200" dirty="0"/>
                    </a:p>
                  </a:txBody>
                  <a:tcPr/>
                </a:tc>
                <a:extLst>
                  <a:ext uri="{0D108BD9-81ED-4DB2-BD59-A6C34878D82A}">
                    <a16:rowId xmlns:a16="http://schemas.microsoft.com/office/drawing/2014/main" val="3014236058"/>
                  </a:ext>
                </a:extLst>
              </a:tr>
              <a:tr h="775393">
                <a:tc>
                  <a:txBody>
                    <a:bodyPr/>
                    <a:lstStyle/>
                    <a:p>
                      <a:r>
                        <a:rPr lang="en-GB" sz="1200" dirty="0"/>
                        <a:t>Children with poor language and communication skills for their age</a:t>
                      </a:r>
                    </a:p>
                  </a:txBody>
                  <a:tcPr/>
                </a:tc>
                <a:tc>
                  <a:txBody>
                    <a:bodyPr/>
                    <a:lstStyle/>
                    <a:p>
                      <a:r>
                        <a:rPr lang="en-GB" sz="1200" dirty="0"/>
                        <a:t>Burn marks in the shape of an object</a:t>
                      </a:r>
                    </a:p>
                  </a:txBody>
                  <a:tcPr/>
                </a:tc>
                <a:tc>
                  <a:txBody>
                    <a:bodyPr/>
                    <a:lstStyle/>
                    <a:p>
                      <a:r>
                        <a:rPr lang="en-GB" sz="1200" dirty="0"/>
                        <a:t>Problems with concentration emerging at school</a:t>
                      </a:r>
                    </a:p>
                  </a:txBody>
                  <a:tcPr/>
                </a:tc>
                <a:tc>
                  <a:txBody>
                    <a:bodyPr/>
                    <a:lstStyle/>
                    <a:p>
                      <a:r>
                        <a:rPr lang="en-GB" sz="1200" dirty="0"/>
                        <a:t>Lack confidence in themselves and fear making mistakes</a:t>
                      </a:r>
                    </a:p>
                  </a:txBody>
                  <a:tcPr/>
                </a:tc>
                <a:tc>
                  <a:txBody>
                    <a:bodyPr/>
                    <a:lstStyle/>
                    <a:p>
                      <a:endParaRPr lang="en-GB" sz="1200"/>
                    </a:p>
                  </a:txBody>
                  <a:tcPr/>
                </a:tc>
                <a:tc>
                  <a:txBody>
                    <a:bodyPr/>
                    <a:lstStyle/>
                    <a:p>
                      <a:r>
                        <a:rPr lang="en-GB" sz="1200" dirty="0"/>
                        <a:t>Have access to drugs or 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Have access to drugs or alcohol</a:t>
                      </a:r>
                    </a:p>
                    <a:p>
                      <a:endParaRPr lang="en-GB" sz="1200" dirty="0"/>
                    </a:p>
                  </a:txBody>
                  <a:tcPr/>
                </a:tc>
                <a:extLst>
                  <a:ext uri="{0D108BD9-81ED-4DB2-BD59-A6C34878D82A}">
                    <a16:rowId xmlns:a16="http://schemas.microsoft.com/office/drawing/2014/main" val="3995873025"/>
                  </a:ext>
                </a:extLst>
              </a:tr>
              <a:tr h="604850">
                <a:tc>
                  <a:txBody>
                    <a:bodyPr/>
                    <a:lstStyle/>
                    <a:p>
                      <a:r>
                        <a:rPr lang="en-GB" sz="1200" dirty="0"/>
                        <a:t>Children who have to act as carers for other children</a:t>
                      </a:r>
                    </a:p>
                  </a:txBody>
                  <a:tcPr/>
                </a:tc>
                <a:tc>
                  <a:txBody>
                    <a:bodyPr/>
                    <a:lstStyle/>
                    <a:p>
                      <a:r>
                        <a:rPr lang="en-GB" sz="1200" dirty="0"/>
                        <a:t>Seems frightened of parents/carers – shrinks away or ‘freezes’, reluctant to go home</a:t>
                      </a:r>
                    </a:p>
                  </a:txBody>
                  <a:tcPr/>
                </a:tc>
                <a:tc>
                  <a:txBody>
                    <a:bodyPr/>
                    <a:lstStyle/>
                    <a:p>
                      <a:endParaRPr lang="en-GB" sz="1200" dirty="0"/>
                    </a:p>
                  </a:txBody>
                  <a:tcPr/>
                </a:tc>
                <a:tc>
                  <a:txBody>
                    <a:bodyPr/>
                    <a:lstStyle/>
                    <a:p>
                      <a:r>
                        <a:rPr lang="en-GB" sz="1200" dirty="0"/>
                        <a:t>Seem isolated from peers, have poor social skills</a:t>
                      </a:r>
                    </a:p>
                  </a:txBody>
                  <a:tcPr/>
                </a:tc>
                <a:tc>
                  <a:txBody>
                    <a:bodyPr/>
                    <a:lstStyle/>
                    <a:p>
                      <a:endParaRPr lang="en-GB"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Going missing from home or care, missing school</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Going missing from home or care, missing school</a:t>
                      </a:r>
                    </a:p>
                    <a:p>
                      <a:endParaRPr lang="en-GB" sz="1200" dirty="0"/>
                    </a:p>
                  </a:txBody>
                  <a:tcPr/>
                </a:tc>
                <a:extLst>
                  <a:ext uri="{0D108BD9-81ED-4DB2-BD59-A6C34878D82A}">
                    <a16:rowId xmlns:a16="http://schemas.microsoft.com/office/drawing/2014/main" val="1125963414"/>
                  </a:ext>
                </a:extLst>
              </a:tr>
            </a:tbl>
          </a:graphicData>
        </a:graphic>
      </p:graphicFrame>
    </p:spTree>
    <p:extLst>
      <p:ext uri="{BB962C8B-B14F-4D97-AF65-F5344CB8AC3E}">
        <p14:creationId xmlns:p14="http://schemas.microsoft.com/office/powerpoint/2010/main" val="1189016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91584-F647-4FD5-B502-8FC05CA284BA}"/>
              </a:ext>
            </a:extLst>
          </p:cNvPr>
          <p:cNvSpPr>
            <a:spLocks noGrp="1"/>
          </p:cNvSpPr>
          <p:nvPr>
            <p:ph type="title"/>
          </p:nvPr>
        </p:nvSpPr>
        <p:spPr/>
        <p:txBody>
          <a:bodyPr/>
          <a:lstStyle/>
          <a:p>
            <a:r>
              <a:rPr lang="en-GB" dirty="0"/>
              <a:t>Principles of Responding to </a:t>
            </a:r>
            <a:r>
              <a:rPr lang="en-GB"/>
              <a:t>Child Abuse</a:t>
            </a:r>
            <a:endParaRPr lang="en-GB" dirty="0"/>
          </a:p>
        </p:txBody>
      </p:sp>
      <p:sp>
        <p:nvSpPr>
          <p:cNvPr id="3" name="TextBox 2">
            <a:extLst>
              <a:ext uri="{FF2B5EF4-FFF2-40B4-BE49-F238E27FC236}">
                <a16:creationId xmlns:a16="http://schemas.microsoft.com/office/drawing/2014/main" id="{65BB2F55-7EC1-4D12-A0BC-9B32C6838D09}"/>
              </a:ext>
            </a:extLst>
          </p:cNvPr>
          <p:cNvSpPr txBox="1"/>
          <p:nvPr/>
        </p:nvSpPr>
        <p:spPr>
          <a:xfrm>
            <a:off x="652006" y="1779687"/>
            <a:ext cx="10375790" cy="5078313"/>
          </a:xfrm>
          <a:prstGeom prst="rect">
            <a:avLst/>
          </a:prstGeom>
          <a:noFill/>
        </p:spPr>
        <p:txBody>
          <a:bodyPr wrap="square" rtlCol="0">
            <a:spAutoFit/>
          </a:bodyPr>
          <a:lstStyle/>
          <a:p>
            <a:r>
              <a:rPr lang="en-GB" dirty="0"/>
              <a:t>If a child discloses abuse/harm:</a:t>
            </a:r>
          </a:p>
          <a:p>
            <a:endParaRPr lang="en-GB" dirty="0"/>
          </a:p>
          <a:p>
            <a:pPr marL="285750" indent="-285750">
              <a:buFont typeface="Arial" panose="020B0604020202020204" pitchFamily="34" charset="0"/>
              <a:buChar char="•"/>
            </a:pPr>
            <a:r>
              <a:rPr lang="en-GB" dirty="0"/>
              <a:t>Listen carefully to the child and take them seriously, and try not to express your own views (such as shock or anger)</a:t>
            </a:r>
          </a:p>
          <a:p>
            <a:pPr marL="285750" indent="-285750">
              <a:buFont typeface="Arial" panose="020B0604020202020204" pitchFamily="34" charset="0"/>
              <a:buChar char="•"/>
            </a:pPr>
            <a:r>
              <a:rPr lang="en-GB" dirty="0"/>
              <a:t>Reassure the child that they have done the right thing, and that what has happened is not their fault</a:t>
            </a:r>
          </a:p>
          <a:p>
            <a:pPr marL="285750" indent="-285750">
              <a:buFont typeface="Arial" panose="020B0604020202020204" pitchFamily="34" charset="0"/>
              <a:buChar char="•"/>
            </a:pPr>
            <a:r>
              <a:rPr lang="en-GB" dirty="0"/>
              <a:t>Don’t interrogate the child or ask leading questions which could jeopardise further investigations – let the child use their own words and only ask broad, open questions</a:t>
            </a:r>
          </a:p>
          <a:p>
            <a:pPr marL="285750" indent="-285750">
              <a:buFont typeface="Arial" panose="020B0604020202020204" pitchFamily="34" charset="0"/>
              <a:buChar char="•"/>
            </a:pPr>
            <a:r>
              <a:rPr lang="en-GB" dirty="0"/>
              <a:t>Explain to them what you will do next and don’t promise to keep it a secret</a:t>
            </a:r>
          </a:p>
          <a:p>
            <a:pPr marL="285750" indent="-285750">
              <a:buFont typeface="Arial" panose="020B0604020202020204" pitchFamily="34" charset="0"/>
              <a:buChar char="•"/>
            </a:pPr>
            <a:r>
              <a:rPr lang="en-GB" dirty="0"/>
              <a:t>Make a record of what the child told you and keep it securely</a:t>
            </a:r>
          </a:p>
          <a:p>
            <a:pPr marL="285750" indent="-285750">
              <a:buFont typeface="Arial" panose="020B0604020202020204" pitchFamily="34" charset="0"/>
              <a:buChar char="•"/>
            </a:pPr>
            <a:r>
              <a:rPr lang="en-GB" dirty="0"/>
              <a:t>Discuss with your designated safeguarding lead and make appropriate referrals</a:t>
            </a:r>
          </a:p>
          <a:p>
            <a:endParaRPr lang="en-GB" dirty="0"/>
          </a:p>
          <a:p>
            <a:r>
              <a:rPr lang="en-GB" dirty="0"/>
              <a:t>If you suspect abuse/harm:</a:t>
            </a:r>
          </a:p>
          <a:p>
            <a:endParaRPr lang="en-GB" dirty="0"/>
          </a:p>
          <a:p>
            <a:pPr marL="285750" indent="-285750">
              <a:buFont typeface="Arial" panose="020B0604020202020204" pitchFamily="34" charset="0"/>
              <a:buChar char="•"/>
            </a:pPr>
            <a:r>
              <a:rPr lang="en-GB" dirty="0"/>
              <a:t>Report your concerns to members of staff responsible to see if they are aware of them and if appropriate referrals have been made</a:t>
            </a:r>
          </a:p>
          <a:p>
            <a:pPr marL="285750" indent="-285750">
              <a:buFont typeface="Arial" panose="020B0604020202020204" pitchFamily="34" charset="0"/>
              <a:buChar char="•"/>
            </a:pPr>
            <a:r>
              <a:rPr lang="en-GB" dirty="0"/>
              <a:t>If you feel that the staff are not responding appropriately, or may be causing harm, discuss with your designated safeguarding lead and consider following procedures for complaints against professionals</a:t>
            </a:r>
          </a:p>
          <a:p>
            <a:endParaRPr lang="en-GB" dirty="0"/>
          </a:p>
        </p:txBody>
      </p:sp>
    </p:spTree>
    <p:extLst>
      <p:ext uri="{BB962C8B-B14F-4D97-AF65-F5344CB8AC3E}">
        <p14:creationId xmlns:p14="http://schemas.microsoft.com/office/powerpoint/2010/main" val="3231946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1315</Words>
  <Application>Microsoft Office PowerPoint</Application>
  <PresentationFormat>Widescreen</PresentationFormat>
  <Paragraphs>120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Identifying and Responding to Child Abuse</vt:lpstr>
      <vt:lpstr>Responding to Child Abuse - International Context</vt:lpstr>
      <vt:lpstr>European Commission’s Ten Principles of Child Protection </vt:lpstr>
      <vt:lpstr>EU Directives on Child Abuse </vt:lpstr>
      <vt:lpstr>PowerPoint Presentation</vt:lpstr>
      <vt:lpstr>Definitions</vt:lpstr>
      <vt:lpstr>What are the signs?</vt:lpstr>
      <vt:lpstr>PowerPoint Presentation</vt:lpstr>
      <vt:lpstr>Principles of Responding to Child Abuse</vt:lpstr>
      <vt:lpstr>Ranking Risk in Case Studies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and Responding to Child Abuse</dc:title>
  <dc:creator>WALDEGRAVE, Harriet - Children's Commissioner</dc:creator>
  <cp:lastModifiedBy>WALDEGRAVE, Harriet - Children's Commissioner</cp:lastModifiedBy>
  <cp:revision>10</cp:revision>
  <dcterms:created xsi:type="dcterms:W3CDTF">2019-05-07T09:00:28Z</dcterms:created>
  <dcterms:modified xsi:type="dcterms:W3CDTF">2019-05-07T15:54:59Z</dcterms:modified>
</cp:coreProperties>
</file>