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31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501"/>
    <a:srgbClr val="7D1301"/>
    <a:srgbClr val="800B02"/>
    <a:srgbClr val="7A0415"/>
    <a:srgbClr val="414042"/>
    <a:srgbClr val="23A4DE"/>
    <a:srgbClr val="ED1C24"/>
    <a:srgbClr val="72BF44"/>
    <a:srgbClr val="F57E20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E66C-A8CA-4C4C-8A73-D8A966D9F51B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76CD1-EDAD-409D-A617-DC63E97F9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DBA0A-8864-4169-BDCB-F531F5B3A63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ENOC CONFERENCE BELFAST - September 2019</a:t>
            </a:r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65274"/>
            <a:ext cx="685800" cy="5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1423-E910-429A-8DC6-7983920D47CB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40305"/>
            <a:ext cx="533400" cy="3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69DE-BA87-4DE3-AF6B-9AA71CDC8A5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324600"/>
            <a:ext cx="58118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64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BBB7-66FE-4A90-B05C-4C509B02E15E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273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FE51-401C-4E51-ADBD-8505DBDC63E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343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B742-8E39-4110-933B-561DEE3263F3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C467-833D-447B-8597-54A42EA95033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682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BAF7-029A-430A-AE8D-68DC2FED770F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3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89728BA-9EF0-4629-93D2-C560F6378C20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C07918-CC87-461B-A741-DD4491040485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862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B512-C74A-485B-8418-C1C3BCA1539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2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DF03-6B09-4615-8444-F89B1332379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ENOC CONFERENCE BELFAST - September 2019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E71B-0327-DC4B-ABB6-CC492A2FFF8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EAD4-F018-BA47-ABFB-52779ACB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E00D3F-7E8F-4309-AE76-C18000ADAA5A}" type="datetime1">
              <a:rPr lang="en-US" smtClean="0"/>
              <a:t>10/3/2019</a:t>
            </a:fld>
            <a:endParaRPr lang="en-US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ENOC CONFERENCE BELFAST - September 2019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6843" y="2298726"/>
            <a:ext cx="76843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/>
                <a:cs typeface="Arial"/>
              </a:rPr>
              <a:t>‘</a:t>
            </a:r>
            <a:r>
              <a:rPr lang="en-GB" sz="2400" b="1" dirty="0">
                <a:latin typeface="Arial"/>
                <a:cs typeface="Arial"/>
              </a:rPr>
              <a:t>Bee Secure’ </a:t>
            </a:r>
            <a:r>
              <a:rPr lang="en-GB" sz="2400" dirty="0">
                <a:latin typeface="Arial"/>
                <a:cs typeface="Arial"/>
              </a:rPr>
              <a:t>– René Schlechter, </a:t>
            </a:r>
            <a:r>
              <a:rPr lang="en-US" sz="2400" dirty="0">
                <a:latin typeface="Arial"/>
                <a:cs typeface="Arial"/>
              </a:rPr>
              <a:t>Chair of the </a:t>
            </a:r>
            <a:r>
              <a:rPr lang="en-US" sz="2400" dirty="0" err="1">
                <a:latin typeface="Arial"/>
                <a:cs typeface="Arial"/>
              </a:rPr>
              <a:t>Ombuds</a:t>
            </a:r>
            <a:r>
              <a:rPr lang="en-US" sz="2400" dirty="0">
                <a:latin typeface="Arial"/>
                <a:cs typeface="Arial"/>
              </a:rPr>
              <a:t>-Committee for the Rights of the Child, Luxembourg </a:t>
            </a:r>
            <a:r>
              <a:rPr lang="en-GB" sz="2400" dirty="0">
                <a:latin typeface="Arial"/>
                <a:cs typeface="Arial"/>
              </a:rPr>
              <a:t> </a:t>
            </a:r>
            <a:endParaRPr lang="en-GB" sz="2400" dirty="0" smtClean="0">
              <a:latin typeface="Arial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8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8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140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414042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414042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414042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396153"/>
            <a:ext cx="609137" cy="4060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5573" y="6586800"/>
            <a:ext cx="56254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</a:rPr>
              <a:t>This Conference is co-funded by the European Union’s Rights, Equality and Citizenship Programme (REC 2014-2020)</a:t>
            </a:r>
            <a:endParaRPr lang="en-GB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9" y="6831"/>
            <a:ext cx="1391970" cy="575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7"/>
            <a:ext cx="2250281" cy="5751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55571" y="109762"/>
            <a:ext cx="397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D1501"/>
                </a:solidFill>
                <a:latin typeface="Arial"/>
                <a:cs typeface="Arial"/>
              </a:rPr>
              <a:t>ENOC Annual </a:t>
            </a:r>
            <a:r>
              <a:rPr lang="en-GB" b="1" dirty="0" smtClean="0">
                <a:solidFill>
                  <a:srgbClr val="8D1501"/>
                </a:solidFill>
                <a:latin typeface="Arial"/>
                <a:cs typeface="Arial"/>
              </a:rPr>
              <a:t>Conference - Day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6843" y="729043"/>
            <a:ext cx="8638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8D1501"/>
                </a:solidFill>
                <a:latin typeface="Arial"/>
                <a:cs typeface="Arial"/>
              </a:rPr>
              <a:t>Workshops</a:t>
            </a:r>
            <a:endParaRPr lang="en-GB" sz="2800" b="1" dirty="0">
              <a:solidFill>
                <a:srgbClr val="8D1501"/>
              </a:solidFill>
              <a:latin typeface="Arial"/>
              <a:cs typeface="Arial"/>
            </a:endParaRPr>
          </a:p>
          <a:p>
            <a:pPr algn="ctr"/>
            <a:endParaRPr lang="en-GB" sz="2400" b="1" dirty="0">
              <a:solidFill>
                <a:srgbClr val="8D150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43" y="1188949"/>
            <a:ext cx="731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Protection </a:t>
            </a:r>
            <a:r>
              <a:rPr lang="en-GB" sz="2400" b="1" dirty="0">
                <a:latin typeface="Arial"/>
                <a:cs typeface="Arial"/>
              </a:rPr>
              <a:t>Chair: </a:t>
            </a:r>
            <a:r>
              <a:rPr lang="en-GB" sz="2400" dirty="0">
                <a:latin typeface="Arial"/>
                <a:cs typeface="Arial"/>
              </a:rPr>
              <a:t>Eduard Israyelyan, Human Rights Defender's Office, Armenia  </a:t>
            </a:r>
          </a:p>
          <a:p>
            <a:r>
              <a:rPr lang="en-GB" sz="2400" dirty="0" smtClean="0">
                <a:latin typeface="Arial"/>
                <a:cs typeface="Arial"/>
              </a:rPr>
              <a:t>  </a:t>
            </a: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0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" y="0"/>
            <a:ext cx="5774703" cy="49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xmlns="" id="{BB27147F-4FFC-45E1-A91F-0A3EE49A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9886"/>
            <a:ext cx="1749704" cy="7620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19800" y="1219200"/>
            <a:ext cx="2938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L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illegal </a:t>
            </a: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online in </a:t>
            </a: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L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L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 sexual </a:t>
            </a: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abuse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material (CSAM</a:t>
            </a:r>
            <a:r>
              <a:rPr kumimoji="0" lang="de-L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L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Discrimination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L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Racism</a:t>
            </a:r>
            <a:r>
              <a:rPr kumimoji="0" lang="de-L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L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Revisionism</a:t>
            </a:r>
            <a:endParaRPr kumimoji="0" lang="de-L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L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L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Terrorism</a:t>
            </a:r>
            <a:endParaRPr kumimoji="0" lang="de-L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983941" y="3276600"/>
            <a:ext cx="3104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Stopline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registered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total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2,047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URLs containing content related to the sexual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abuse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minors,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1,728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of which were classified as illegal by the BEE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SECURE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Stopline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total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URLs containing racist, revisionist 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discriminatory content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68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of which were classified as illegal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total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URLs containing terrorist content, of which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were classified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as illegal.</a:t>
            </a:r>
          </a:p>
        </p:txBody>
      </p:sp>
    </p:spTree>
    <p:extLst>
      <p:ext uri="{BB962C8B-B14F-4D97-AF65-F5344CB8AC3E}">
        <p14:creationId xmlns:p14="http://schemas.microsoft.com/office/powerpoint/2010/main" val="3743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1000" y="1389529"/>
            <a:ext cx="6096000" cy="41784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keep up with the times and maintain direct contact with young people, BEE SECURE meets regularly with groups of children and young people for so-called "Kids Panels" or "Youth Panels" and also maintains an online group with young people, the "BEE SECURE Young Experts Team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743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48" y="3505200"/>
            <a:ext cx="3834504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42061" cy="4495800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04800" y="4495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annual thematic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wide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effect.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has a clear message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covers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wide range of topics.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campaigns are based on three objectives: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Educating people in a positive way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Creating a culture of safety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Establishing a broader view of information safety</a:t>
            </a:r>
          </a:p>
        </p:txBody>
      </p:sp>
    </p:spTree>
    <p:extLst>
      <p:ext uri="{BB962C8B-B14F-4D97-AF65-F5344CB8AC3E}">
        <p14:creationId xmlns:p14="http://schemas.microsoft.com/office/powerpoint/2010/main" val="21827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9" y="4152007"/>
            <a:ext cx="2315883" cy="17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https://www.bee-secure.lu/sites/default/files/node_gallery/DSC_0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81" y="2764917"/>
            <a:ext cx="2701371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4800" y="304800"/>
            <a:ext cx="533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SECURE participates in numerous events throughout the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primary objectives are to: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position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BEE SECURE outside of schools and workplaces 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combine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 message of online security with messages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 other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sectors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More than 40 events were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organized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covered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2018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"/>
            <a:ext cx="2743200" cy="27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419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39457"/>
            <a:ext cx="2426208" cy="18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ucune description de photo disponibl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82" y="4559113"/>
            <a:ext cx="2962538" cy="16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2800" y="4343400"/>
            <a:ext cx="271011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43873"/>
            <a:ext cx="1285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715">
            <a:off x="-763" y="610428"/>
            <a:ext cx="8229600" cy="228635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196">
            <a:off x="6097846" y="824752"/>
            <a:ext cx="2819400" cy="39870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1885877" cy="2667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55">
            <a:off x="1828800" y="2590800"/>
            <a:ext cx="4302800" cy="60847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218">
            <a:off x="1908288" y="3733800"/>
            <a:ext cx="4849565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05" y="3429000"/>
            <a:ext cx="2907695" cy="29076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83" y="4800600"/>
            <a:ext cx="4588698" cy="64890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5809129"/>
            <a:ext cx="45262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Afp</a:t>
            </a:r>
            <a:r>
              <a:rPr lang="en-US" sz="3100" dirty="0" smtClean="0"/>
              <a:t>-Services</a:t>
            </a:r>
            <a:r>
              <a:rPr lang="en-US" sz="3100" dirty="0"/>
              <a:t>, </a:t>
            </a:r>
            <a:r>
              <a:rPr lang="en-US" sz="3100" dirty="0" err="1"/>
              <a:t>Erzéiungs</a:t>
            </a:r>
            <a:r>
              <a:rPr lang="en-US" sz="3100" dirty="0"/>
              <a:t>- a </a:t>
            </a:r>
            <a:r>
              <a:rPr lang="en-US" sz="3100" dirty="0" err="1"/>
              <a:t>Familljeberodung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ANIJ </a:t>
            </a:r>
            <a:r>
              <a:rPr lang="en-US" sz="3100" dirty="0"/>
              <a:t>– </a:t>
            </a:r>
            <a:r>
              <a:rPr lang="en-US" sz="3100" dirty="0" err="1"/>
              <a:t>Agence</a:t>
            </a:r>
            <a:r>
              <a:rPr lang="en-US" sz="3100" dirty="0"/>
              <a:t> </a:t>
            </a:r>
            <a:r>
              <a:rPr lang="en-US" sz="3100" dirty="0" err="1"/>
              <a:t>Nationale</a:t>
            </a:r>
            <a:r>
              <a:rPr lang="en-US" sz="3100" dirty="0"/>
              <a:t> de </a:t>
            </a:r>
            <a:r>
              <a:rPr lang="en-US" sz="3100" dirty="0" err="1"/>
              <a:t>l’Information</a:t>
            </a:r>
            <a:r>
              <a:rPr lang="en-US" sz="3100" dirty="0"/>
              <a:t> </a:t>
            </a:r>
            <a:r>
              <a:rPr lang="en-US" sz="3100" dirty="0" err="1"/>
              <a:t>Jeunesse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Anonym </a:t>
            </a:r>
            <a:r>
              <a:rPr lang="en-US" sz="3100" dirty="0" err="1"/>
              <a:t>Glécksspiller</a:t>
            </a:r>
            <a:r>
              <a:rPr lang="en-US" sz="3100" dirty="0"/>
              <a:t> </a:t>
            </a:r>
            <a:r>
              <a:rPr lang="en-US" sz="3100" dirty="0" err="1"/>
              <a:t>asbl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ASTI </a:t>
            </a:r>
            <a:r>
              <a:rPr lang="en-US" sz="3100" dirty="0"/>
              <a:t>– Association de </a:t>
            </a:r>
            <a:r>
              <a:rPr lang="en-US" sz="3100" dirty="0" err="1"/>
              <a:t>Soutien</a:t>
            </a:r>
            <a:r>
              <a:rPr lang="en-US" sz="3100" dirty="0"/>
              <a:t> aux </a:t>
            </a:r>
            <a:r>
              <a:rPr lang="en-US" sz="3100" dirty="0" err="1"/>
              <a:t>Travailleurs</a:t>
            </a:r>
            <a:r>
              <a:rPr lang="en-US" sz="3100" dirty="0"/>
              <a:t> </a:t>
            </a:r>
            <a:r>
              <a:rPr lang="en-US" sz="3100" dirty="0" err="1" smtClean="0"/>
              <a:t>Immigrés</a:t>
            </a:r>
            <a:r>
              <a:rPr lang="en-US" sz="3100" dirty="0" smtClean="0"/>
              <a:t> Luxembourg </a:t>
            </a:r>
            <a:r>
              <a:rPr lang="en-US" sz="3100" dirty="0" err="1"/>
              <a:t>asbl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ALIA </a:t>
            </a:r>
            <a:r>
              <a:rPr lang="en-US" sz="3100" dirty="0"/>
              <a:t>– </a:t>
            </a:r>
            <a:r>
              <a:rPr lang="en-US" sz="3100" dirty="0" err="1"/>
              <a:t>Autorité</a:t>
            </a:r>
            <a:r>
              <a:rPr lang="en-US" sz="3100" dirty="0"/>
              <a:t> </a:t>
            </a:r>
            <a:r>
              <a:rPr lang="en-US" sz="3100" dirty="0" err="1"/>
              <a:t>Luxembourgeoise</a:t>
            </a:r>
            <a:r>
              <a:rPr lang="en-US" sz="3100" dirty="0"/>
              <a:t> </a:t>
            </a:r>
            <a:r>
              <a:rPr lang="en-US" sz="3100" dirty="0" err="1"/>
              <a:t>Indépendante</a:t>
            </a:r>
            <a:r>
              <a:rPr lang="en-US" sz="3100" dirty="0"/>
              <a:t> </a:t>
            </a:r>
            <a:r>
              <a:rPr lang="en-US" sz="3100" dirty="0" smtClean="0"/>
              <a:t>de </a:t>
            </a:r>
            <a:r>
              <a:rPr lang="en-US" sz="3100" dirty="0" err="1" smtClean="0"/>
              <a:t>l’Audiovisuel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CEC </a:t>
            </a:r>
            <a:r>
              <a:rPr lang="en-US" sz="3100" dirty="0"/>
              <a:t>– Centre </a:t>
            </a:r>
            <a:r>
              <a:rPr lang="en-US" sz="3100" dirty="0" err="1"/>
              <a:t>Européen</a:t>
            </a:r>
            <a:r>
              <a:rPr lang="en-US" sz="3100" dirty="0"/>
              <a:t> des </a:t>
            </a:r>
            <a:r>
              <a:rPr lang="en-US" sz="3100" dirty="0" err="1"/>
              <a:t>Consommateurs</a:t>
            </a:r>
            <a:r>
              <a:rPr lang="en-US" sz="3100" dirty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/>
              <a:t>Luxembourg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CET </a:t>
            </a:r>
            <a:r>
              <a:rPr lang="en-US" sz="3100" dirty="0"/>
              <a:t>– Centre pour </a:t>
            </a:r>
            <a:r>
              <a:rPr lang="en-US" sz="3100" dirty="0" err="1"/>
              <a:t>l’Egalité</a:t>
            </a:r>
            <a:r>
              <a:rPr lang="en-US" sz="3100" dirty="0"/>
              <a:t> de </a:t>
            </a:r>
            <a:r>
              <a:rPr lang="en-US" sz="3100" dirty="0" err="1"/>
              <a:t>Traitement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CEPT </a:t>
            </a:r>
            <a:r>
              <a:rPr lang="en-US" sz="3100" dirty="0"/>
              <a:t>– Centre de </a:t>
            </a:r>
            <a:r>
              <a:rPr lang="en-US" sz="3100" dirty="0" err="1"/>
              <a:t>Prévention</a:t>
            </a:r>
            <a:r>
              <a:rPr lang="en-US" sz="3100" dirty="0"/>
              <a:t> des </a:t>
            </a:r>
            <a:r>
              <a:rPr lang="en-US" sz="3100" dirty="0" err="1"/>
              <a:t>Toxicomanies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CESAS </a:t>
            </a:r>
            <a:r>
              <a:rPr lang="en-US" sz="3100" dirty="0"/>
              <a:t>– Centre national de </a:t>
            </a:r>
            <a:r>
              <a:rPr lang="en-US" sz="3100" dirty="0" err="1"/>
              <a:t>référence</a:t>
            </a:r>
            <a:r>
              <a:rPr lang="en-US" sz="3100" dirty="0"/>
              <a:t> pour </a:t>
            </a:r>
            <a:r>
              <a:rPr lang="en-US" sz="3100" dirty="0" smtClean="0"/>
              <a:t>la promotion </a:t>
            </a:r>
            <a:r>
              <a:rPr lang="en-US" sz="3100" dirty="0"/>
              <a:t>de santé affective et  </a:t>
            </a:r>
            <a:r>
              <a:rPr lang="en-US" sz="3100" dirty="0" smtClean="0"/>
              <a:t>   </a:t>
            </a:r>
            <a:r>
              <a:rPr lang="en-US" sz="3100" dirty="0" err="1" smtClean="0"/>
              <a:t>sexuelle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CGJL </a:t>
            </a:r>
            <a:r>
              <a:rPr lang="en-US" sz="3100" dirty="0"/>
              <a:t>– </a:t>
            </a:r>
            <a:r>
              <a:rPr lang="en-US" sz="3100" dirty="0" err="1"/>
              <a:t>Conférence</a:t>
            </a:r>
            <a:r>
              <a:rPr lang="en-US" sz="3100" dirty="0"/>
              <a:t> </a:t>
            </a:r>
            <a:r>
              <a:rPr lang="en-US" sz="3100" dirty="0" err="1"/>
              <a:t>Générale</a:t>
            </a:r>
            <a:r>
              <a:rPr lang="en-US" sz="3100" dirty="0"/>
              <a:t> de la </a:t>
            </a:r>
            <a:r>
              <a:rPr lang="en-US" sz="3100" dirty="0" err="1"/>
              <a:t>Jeunesse</a:t>
            </a:r>
            <a:r>
              <a:rPr lang="en-US" sz="3100" dirty="0"/>
              <a:t> </a:t>
            </a:r>
            <a:r>
              <a:rPr lang="en-US" sz="3100" dirty="0" smtClean="0"/>
              <a:t>du Luxembourg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Chambre</a:t>
            </a:r>
            <a:r>
              <a:rPr lang="en-US" sz="3100" dirty="0" smtClean="0"/>
              <a:t> </a:t>
            </a:r>
            <a:r>
              <a:rPr lang="en-US" sz="3100" dirty="0"/>
              <a:t>des Métiers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Senioren-Secherheetsberoder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CNPD </a:t>
            </a:r>
            <a:r>
              <a:rPr lang="en-US" sz="3100" dirty="0"/>
              <a:t>- Commission </a:t>
            </a:r>
            <a:r>
              <a:rPr lang="en-US" sz="3100" dirty="0" err="1"/>
              <a:t>Nationale</a:t>
            </a:r>
            <a:r>
              <a:rPr lang="en-US" sz="3100" dirty="0"/>
              <a:t> pour la Protection </a:t>
            </a:r>
            <a:r>
              <a:rPr lang="en-US" sz="3100" dirty="0" err="1" smtClean="0"/>
              <a:t>desDonnées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Conseil</a:t>
            </a:r>
            <a:r>
              <a:rPr lang="en-US" sz="3100" dirty="0" smtClean="0"/>
              <a:t> </a:t>
            </a:r>
            <a:r>
              <a:rPr lang="en-US" sz="3100" dirty="0"/>
              <a:t>de </a:t>
            </a:r>
            <a:r>
              <a:rPr lang="en-US" sz="3100" dirty="0" err="1"/>
              <a:t>Presse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ECPAT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Eltereschoul</a:t>
            </a:r>
            <a:r>
              <a:rPr lang="en-US" sz="3100" dirty="0" smtClean="0"/>
              <a:t> </a:t>
            </a:r>
            <a:r>
              <a:rPr lang="en-US" sz="3100" dirty="0" err="1"/>
              <a:t>Janusz</a:t>
            </a:r>
            <a:r>
              <a:rPr lang="en-US" sz="3100" dirty="0"/>
              <a:t> </a:t>
            </a:r>
            <a:r>
              <a:rPr lang="en-US" sz="3100" dirty="0" err="1"/>
              <a:t>Korczak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ErwuesseBildung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FAPEL </a:t>
            </a:r>
            <a:r>
              <a:rPr lang="en-US" sz="3100" dirty="0"/>
              <a:t>– </a:t>
            </a:r>
            <a:r>
              <a:rPr lang="en-US" sz="3100" dirty="0" err="1"/>
              <a:t>Fédération</a:t>
            </a:r>
            <a:r>
              <a:rPr lang="en-US" sz="3100" dirty="0"/>
              <a:t> des Association de Parents </a:t>
            </a:r>
            <a:r>
              <a:rPr lang="en-US" sz="3100" dirty="0" err="1" smtClean="0"/>
              <a:t>d’Elèves</a:t>
            </a:r>
            <a:r>
              <a:rPr lang="en-US" sz="3100" dirty="0" smtClean="0"/>
              <a:t> du </a:t>
            </a:r>
            <a:r>
              <a:rPr lang="en-US" sz="3100" dirty="0"/>
              <a:t>Luxembourg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GovCert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Impuls</a:t>
            </a:r>
            <a:r>
              <a:rPr lang="en-US" sz="3100" dirty="0" smtClean="0"/>
              <a:t> </a:t>
            </a:r>
            <a:r>
              <a:rPr lang="en-US" sz="3100" dirty="0"/>
              <a:t>– Service </a:t>
            </a:r>
            <a:r>
              <a:rPr lang="en-US" sz="3100" dirty="0" err="1"/>
              <a:t>Thérapeutique</a:t>
            </a:r>
            <a:r>
              <a:rPr lang="en-US" sz="3100" dirty="0"/>
              <a:t> </a:t>
            </a:r>
            <a:r>
              <a:rPr lang="en-US" sz="3100" dirty="0" err="1"/>
              <a:t>Solidarité</a:t>
            </a:r>
            <a:r>
              <a:rPr lang="en-US" sz="3100" dirty="0"/>
              <a:t> </a:t>
            </a:r>
            <a:r>
              <a:rPr lang="en-US" sz="3100" dirty="0" err="1"/>
              <a:t>Jeunes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Level </a:t>
            </a:r>
            <a:r>
              <a:rPr lang="en-US" sz="3100" dirty="0"/>
              <a:t>2 – Hackerspace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Luxemburger</a:t>
            </a:r>
            <a:r>
              <a:rPr lang="en-US" sz="3100" dirty="0" smtClean="0"/>
              <a:t> </a:t>
            </a:r>
            <a:r>
              <a:rPr lang="en-US" sz="3100" dirty="0" err="1"/>
              <a:t>Wort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Microsoft </a:t>
            </a:r>
            <a:r>
              <a:rPr lang="en-US" sz="3100" dirty="0"/>
              <a:t>Luxembourg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Ministère</a:t>
            </a:r>
            <a:r>
              <a:rPr lang="en-US" sz="3100" dirty="0" smtClean="0"/>
              <a:t> </a:t>
            </a:r>
            <a:r>
              <a:rPr lang="en-US" sz="3100" dirty="0"/>
              <a:t>de </a:t>
            </a:r>
            <a:r>
              <a:rPr lang="en-US" sz="3100" dirty="0" err="1"/>
              <a:t>l’Éducation</a:t>
            </a:r>
            <a:r>
              <a:rPr lang="en-US" sz="3100" dirty="0"/>
              <a:t> </a:t>
            </a:r>
            <a:r>
              <a:rPr lang="en-US" sz="3100" dirty="0" err="1"/>
              <a:t>nationale</a:t>
            </a:r>
            <a:r>
              <a:rPr lang="en-US" sz="3100" dirty="0"/>
              <a:t>, de </a:t>
            </a:r>
            <a:r>
              <a:rPr lang="en-US" sz="3100" dirty="0" err="1"/>
              <a:t>l’Enfance</a:t>
            </a:r>
            <a:r>
              <a:rPr lang="en-US" sz="3100" dirty="0"/>
              <a:t> et </a:t>
            </a:r>
            <a:r>
              <a:rPr lang="en-US" sz="3100" dirty="0" smtClean="0"/>
              <a:t>de la </a:t>
            </a:r>
            <a:r>
              <a:rPr lang="en-US" sz="3100" dirty="0" err="1"/>
              <a:t>Jeunesse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Ministère</a:t>
            </a:r>
            <a:r>
              <a:rPr lang="en-US" sz="3100" dirty="0" smtClean="0"/>
              <a:t> </a:t>
            </a:r>
            <a:r>
              <a:rPr lang="en-US" sz="3100" dirty="0"/>
              <a:t>de la </a:t>
            </a:r>
            <a:r>
              <a:rPr lang="en-US" sz="3100" dirty="0" err="1"/>
              <a:t>Famille</a:t>
            </a:r>
            <a:r>
              <a:rPr lang="en-US" sz="3100" dirty="0"/>
              <a:t>, de </a:t>
            </a:r>
            <a:r>
              <a:rPr lang="en-US" sz="3100" dirty="0" err="1"/>
              <a:t>l’Intégration</a:t>
            </a:r>
            <a:r>
              <a:rPr lang="en-US" sz="3100" dirty="0"/>
              <a:t> et à la </a:t>
            </a:r>
            <a:r>
              <a:rPr lang="en-US" sz="3100" dirty="0" smtClean="0"/>
              <a:t>Grande </a:t>
            </a:r>
            <a:r>
              <a:rPr lang="en-US" sz="3100" dirty="0" err="1" smtClean="0"/>
              <a:t>Région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Ministère</a:t>
            </a:r>
            <a:r>
              <a:rPr lang="en-US" sz="3100" dirty="0" smtClean="0"/>
              <a:t> </a:t>
            </a:r>
            <a:r>
              <a:rPr lang="en-US" sz="3100" dirty="0"/>
              <a:t>de la Santé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Ministère</a:t>
            </a:r>
            <a:r>
              <a:rPr lang="en-US" sz="3100" dirty="0" smtClean="0"/>
              <a:t> </a:t>
            </a:r>
            <a:r>
              <a:rPr lang="en-US" sz="3100" dirty="0"/>
              <a:t>de </a:t>
            </a:r>
            <a:r>
              <a:rPr lang="en-US" sz="3100" dirty="0" err="1"/>
              <a:t>l’Economie</a:t>
            </a:r>
            <a:r>
              <a:rPr lang="en-US" sz="3100" dirty="0"/>
              <a:t> et du Commerce </a:t>
            </a:r>
            <a:r>
              <a:rPr lang="en-US" sz="3100" dirty="0" err="1"/>
              <a:t>extérieur</a:t>
            </a:r>
            <a:r>
              <a:rPr lang="en-US" sz="3100" dirty="0"/>
              <a:t> </a:t>
            </a:r>
            <a:r>
              <a:rPr lang="en-US" sz="3100" dirty="0" smtClean="0"/>
              <a:t>- CASES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NorTIC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Ombudsman </a:t>
            </a:r>
            <a:r>
              <a:rPr lang="en-US" sz="3100" dirty="0"/>
              <a:t>fir </a:t>
            </a:r>
            <a:r>
              <a:rPr lang="en-US" sz="3100" dirty="0" err="1"/>
              <a:t>d’Rechter</a:t>
            </a:r>
            <a:r>
              <a:rPr lang="en-US" sz="3100" dirty="0"/>
              <a:t> </a:t>
            </a:r>
            <a:r>
              <a:rPr lang="en-US" sz="3100" dirty="0" err="1"/>
              <a:t>vum</a:t>
            </a:r>
            <a:r>
              <a:rPr lang="en-US" sz="3100" dirty="0"/>
              <a:t> </a:t>
            </a:r>
            <a:r>
              <a:rPr lang="en-US" sz="3100" dirty="0" err="1"/>
              <a:t>Kand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Parquet </a:t>
            </a:r>
            <a:r>
              <a:rPr lang="en-US" sz="3100" dirty="0"/>
              <a:t>du Tribunal </a:t>
            </a:r>
            <a:r>
              <a:rPr lang="en-US" sz="3100" dirty="0" err="1"/>
              <a:t>d’Arrondissement</a:t>
            </a:r>
            <a:r>
              <a:rPr lang="en-US" sz="3100" dirty="0"/>
              <a:t> de Luxembourg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Police </a:t>
            </a:r>
            <a:r>
              <a:rPr lang="en-US" sz="3100" dirty="0"/>
              <a:t>Grand </a:t>
            </a:r>
            <a:r>
              <a:rPr lang="en-US" sz="3100" dirty="0" err="1"/>
              <a:t>Ducale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POST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RBS </a:t>
            </a:r>
            <a:r>
              <a:rPr lang="en-US" sz="3100" dirty="0"/>
              <a:t>– Center fir </a:t>
            </a:r>
            <a:r>
              <a:rPr lang="en-US" sz="3100" dirty="0" err="1"/>
              <a:t>Altersfroen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Respect.lu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RESTENA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RTL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SMC </a:t>
            </a:r>
            <a:r>
              <a:rPr lang="en-US" sz="3100" dirty="0"/>
              <a:t>– Service des </a:t>
            </a:r>
            <a:r>
              <a:rPr lang="en-US" sz="3100" dirty="0" err="1"/>
              <a:t>médias</a:t>
            </a:r>
            <a:r>
              <a:rPr lang="en-US" sz="3100" dirty="0"/>
              <a:t>, des communications et </a:t>
            </a:r>
            <a:r>
              <a:rPr lang="en-US" sz="3100" dirty="0" smtClean="0"/>
              <a:t>du </a:t>
            </a:r>
            <a:r>
              <a:rPr lang="en-US" sz="3100" dirty="0" err="1" smtClean="0"/>
              <a:t>numérique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Technolink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ULC </a:t>
            </a:r>
            <a:r>
              <a:rPr lang="en-US" sz="3100" dirty="0"/>
              <a:t>– Union </a:t>
            </a:r>
            <a:r>
              <a:rPr lang="en-US" sz="3100" dirty="0" err="1"/>
              <a:t>luxembourgeoise</a:t>
            </a:r>
            <a:r>
              <a:rPr lang="en-US" sz="3100" dirty="0"/>
              <a:t> des </a:t>
            </a:r>
            <a:r>
              <a:rPr lang="en-US" sz="3100" dirty="0" err="1"/>
              <a:t>consommateurs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err="1" smtClean="0"/>
              <a:t>Université</a:t>
            </a:r>
            <a:r>
              <a:rPr lang="en-US" sz="3100" dirty="0" smtClean="0"/>
              <a:t> </a:t>
            </a:r>
            <a:r>
              <a:rPr lang="en-US" sz="3100" dirty="0"/>
              <a:t>de Luxembourg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100" dirty="0" smtClean="0"/>
              <a:t>Young </a:t>
            </a:r>
            <a:r>
              <a:rPr lang="en-US" sz="3100" dirty="0"/>
              <a:t>Caritas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Zentrum</a:t>
            </a:r>
            <a:r>
              <a:rPr lang="en-US" dirty="0" smtClean="0"/>
              <a:t> </a:t>
            </a:r>
            <a:r>
              <a:rPr lang="en-US" dirty="0"/>
              <a:t>fir </a:t>
            </a:r>
            <a:r>
              <a:rPr lang="en-US" dirty="0" err="1"/>
              <a:t>Politesch</a:t>
            </a:r>
            <a:r>
              <a:rPr lang="en-US" dirty="0"/>
              <a:t> </a:t>
            </a:r>
            <a:r>
              <a:rPr lang="en-US" dirty="0" err="1" smtClean="0"/>
              <a:t>Bildung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ADVISORY BOARD of BEE-SECURE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3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fr-FR" dirty="0" smtClean="0"/>
          </a:p>
          <a:p>
            <a:pPr marL="109728" indent="0" algn="ctr">
              <a:buNone/>
            </a:pPr>
            <a:r>
              <a:rPr lang="fr-FR" dirty="0" err="1" smtClean="0"/>
              <a:t>Thanks</a:t>
            </a:r>
            <a:r>
              <a:rPr lang="fr-FR" dirty="0" smtClean="0"/>
              <a:t>!</a:t>
            </a:r>
          </a:p>
          <a:p>
            <a:pPr marL="109728" indent="0" algn="ctr">
              <a:buNone/>
            </a:pPr>
            <a:endParaRPr lang="fr-FR" dirty="0"/>
          </a:p>
          <a:p>
            <a:pPr marL="109728" indent="0" algn="ctr">
              <a:buNone/>
            </a:pPr>
            <a:endParaRPr lang="fr-FR" dirty="0" smtClean="0"/>
          </a:p>
          <a:p>
            <a:pPr marL="109728" indent="0" algn="ctr">
              <a:buNone/>
            </a:pPr>
            <a:r>
              <a:rPr lang="fr-FR" dirty="0" smtClean="0"/>
              <a:t>René </a:t>
            </a:r>
            <a:r>
              <a:rPr lang="fr-FR" dirty="0" err="1" smtClean="0"/>
              <a:t>Schlechter</a:t>
            </a:r>
            <a:endParaRPr lang="fr-FR" dirty="0" smtClean="0"/>
          </a:p>
          <a:p>
            <a:pPr marL="109728" indent="0" algn="ctr">
              <a:buNone/>
            </a:pPr>
            <a:r>
              <a:rPr lang="fr-FR" dirty="0" smtClean="0"/>
              <a:t>Ombudsman </a:t>
            </a:r>
            <a:br>
              <a:rPr lang="fr-FR" dirty="0" smtClean="0"/>
            </a:br>
            <a:r>
              <a:rPr lang="fr-FR" sz="2000" dirty="0" smtClean="0"/>
              <a:t>for the </a:t>
            </a:r>
            <a:r>
              <a:rPr lang="fr-FR" sz="2000" dirty="0" err="1" smtClean="0"/>
              <a:t>Rights</a:t>
            </a:r>
            <a:r>
              <a:rPr lang="fr-FR" sz="2000" dirty="0" smtClean="0"/>
              <a:t> of the Child</a:t>
            </a:r>
            <a:endParaRPr lang="fr-FR" dirty="0" smtClean="0"/>
          </a:p>
          <a:p>
            <a:pPr marL="109728" indent="0" algn="ctr">
              <a:buNone/>
            </a:pPr>
            <a:r>
              <a:rPr lang="fr-FR" sz="2000" dirty="0"/>
              <a:t>r</a:t>
            </a:r>
            <a:r>
              <a:rPr lang="fr-FR" sz="2000" dirty="0" smtClean="0"/>
              <a:t>ene.schlechter@ork.lu</a:t>
            </a:r>
            <a:endParaRPr lang="en-US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6843" y="2298726"/>
            <a:ext cx="76843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/>
                <a:cs typeface="Arial"/>
              </a:rPr>
              <a:t>Northern </a:t>
            </a:r>
            <a:r>
              <a:rPr lang="en-GB" sz="2400" b="1" dirty="0">
                <a:latin typeface="Arial"/>
                <a:cs typeface="Arial"/>
              </a:rPr>
              <a:t>Ireland Online Safety Strategy </a:t>
            </a:r>
            <a:r>
              <a:rPr lang="en-GB" sz="2400" dirty="0">
                <a:latin typeface="Arial"/>
                <a:cs typeface="Arial"/>
              </a:rPr>
              <a:t>– Eilís McDaniel, Director of Family &amp; Children’s Policy, Department for Health, Northern </a:t>
            </a:r>
            <a:r>
              <a:rPr lang="en-GB" sz="2400" dirty="0" smtClean="0">
                <a:latin typeface="Arial"/>
                <a:cs typeface="Arial"/>
              </a:rPr>
              <a:t>Ireland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8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8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140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414042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414042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414042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396153"/>
            <a:ext cx="609137" cy="4060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5573" y="6586800"/>
            <a:ext cx="56254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</a:rPr>
              <a:t>This Conference is co-funded by the European Union’s Rights, Equality and Citizenship Programme (REC 2014-2020)</a:t>
            </a:r>
            <a:endParaRPr lang="en-GB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9" y="6831"/>
            <a:ext cx="1391970" cy="575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7"/>
            <a:ext cx="2250281" cy="5751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55571" y="109762"/>
            <a:ext cx="397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D1501"/>
                </a:solidFill>
                <a:latin typeface="Arial"/>
                <a:cs typeface="Arial"/>
              </a:rPr>
              <a:t>ENOC Annual </a:t>
            </a:r>
            <a:r>
              <a:rPr lang="en-GB" b="1" dirty="0" smtClean="0">
                <a:solidFill>
                  <a:srgbClr val="8D1501"/>
                </a:solidFill>
                <a:latin typeface="Arial"/>
                <a:cs typeface="Arial"/>
              </a:rPr>
              <a:t>Conference - Day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6843" y="729043"/>
            <a:ext cx="8638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8D1501"/>
                </a:solidFill>
                <a:latin typeface="Arial"/>
                <a:cs typeface="Arial"/>
              </a:rPr>
              <a:t>Workshops</a:t>
            </a:r>
            <a:endParaRPr lang="en-GB" sz="2800" b="1" dirty="0">
              <a:solidFill>
                <a:srgbClr val="8D1501"/>
              </a:solidFill>
              <a:latin typeface="Arial"/>
              <a:cs typeface="Arial"/>
            </a:endParaRPr>
          </a:p>
          <a:p>
            <a:pPr algn="ctr"/>
            <a:endParaRPr lang="en-GB" sz="2400" b="1" dirty="0">
              <a:solidFill>
                <a:srgbClr val="8D150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43" y="1188949"/>
            <a:ext cx="731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Protection </a:t>
            </a:r>
            <a:r>
              <a:rPr lang="en-GB" sz="2400" b="1" dirty="0">
                <a:latin typeface="Arial"/>
                <a:cs typeface="Arial"/>
              </a:rPr>
              <a:t>Chair: </a:t>
            </a:r>
            <a:r>
              <a:rPr lang="en-GB" sz="2400" dirty="0">
                <a:latin typeface="Arial"/>
                <a:cs typeface="Arial"/>
              </a:rPr>
              <a:t>Eduard Israyelyan, Human Rights Defender's Office, Armenia  </a:t>
            </a:r>
          </a:p>
          <a:p>
            <a:r>
              <a:rPr lang="en-GB" sz="2400" dirty="0" smtClean="0">
                <a:latin typeface="Arial"/>
                <a:cs typeface="Arial"/>
              </a:rPr>
              <a:t>  </a:t>
            </a: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7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BEE SECURE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Safer</a:t>
            </a:r>
            <a:r>
              <a:rPr lang="fr-FR" dirty="0" smtClean="0"/>
              <a:t> Internet Center for Luxembourg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CEB966">
                    <a:tint val="20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EB966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7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Guideline </a:t>
            </a:r>
            <a:r>
              <a:rPr lang="en-US" dirty="0"/>
              <a:t>No. 1: strengthening public confidence </a:t>
            </a:r>
            <a:r>
              <a:rPr lang="en-US" dirty="0" smtClean="0"/>
              <a:t>in </a:t>
            </a:r>
            <a:r>
              <a:rPr lang="en-US" dirty="0"/>
              <a:t>the digital environment</a:t>
            </a:r>
          </a:p>
          <a:p>
            <a:pPr marL="1077913" lvl="2" indent="-358775">
              <a:buFont typeface="Wingdings" panose="05000000000000000000" pitchFamily="2" charset="2"/>
              <a:buChar char="v"/>
            </a:pPr>
            <a:r>
              <a:rPr lang="en-US" dirty="0" smtClean="0"/>
              <a:t>Objective </a:t>
            </a:r>
            <a:r>
              <a:rPr lang="en-US" dirty="0"/>
              <a:t>1 : Knowledge-sharing between all stakeholders </a:t>
            </a:r>
            <a:endParaRPr lang="en-US" dirty="0" smtClean="0"/>
          </a:p>
          <a:p>
            <a:pPr marL="1077913" lvl="2" indent="-358775">
              <a:buFont typeface="Wingdings" panose="05000000000000000000" pitchFamily="2" charset="2"/>
              <a:buChar char="v"/>
            </a:pPr>
            <a:r>
              <a:rPr lang="en-US" dirty="0" smtClean="0"/>
              <a:t>Objective </a:t>
            </a:r>
            <a:r>
              <a:rPr lang="en-US" dirty="0"/>
              <a:t>2 : Disseminating information on risks </a:t>
            </a:r>
            <a:endParaRPr lang="en-US" dirty="0" smtClean="0"/>
          </a:p>
          <a:p>
            <a:pPr marL="1077913" lvl="2" indent="-358775">
              <a:buFont typeface="Wingdings" panose="05000000000000000000" pitchFamily="2" charset="2"/>
              <a:buChar char="v"/>
            </a:pPr>
            <a:r>
              <a:rPr lang="en-US" dirty="0" smtClean="0"/>
              <a:t>Objective </a:t>
            </a:r>
            <a:r>
              <a:rPr lang="en-US" dirty="0"/>
              <a:t>3 : Raising awareness of all the parties concerned </a:t>
            </a:r>
            <a:endParaRPr lang="en-US" dirty="0" smtClean="0"/>
          </a:p>
          <a:p>
            <a:pPr marL="1077913" lvl="2" indent="-358775">
              <a:buFont typeface="Wingdings" panose="05000000000000000000" pitchFamily="2" charset="2"/>
              <a:buChar char="v"/>
            </a:pPr>
            <a:r>
              <a:rPr lang="en-US" dirty="0" smtClean="0"/>
              <a:t>Objective </a:t>
            </a:r>
            <a:r>
              <a:rPr lang="en-US" dirty="0"/>
              <a:t>4 : Responsible disclosure </a:t>
            </a:r>
            <a:endParaRPr lang="en-US" dirty="0" smtClean="0"/>
          </a:p>
          <a:p>
            <a:pPr marL="1077913" lvl="2" indent="-358775">
              <a:buFont typeface="Wingdings" panose="05000000000000000000" pitchFamily="2" charset="2"/>
              <a:buChar char="v"/>
            </a:pPr>
            <a:r>
              <a:rPr lang="en-US" dirty="0" smtClean="0"/>
              <a:t>Objective </a:t>
            </a:r>
            <a:r>
              <a:rPr lang="en-US" dirty="0"/>
              <a:t>5 : Combating cybercrime </a:t>
            </a:r>
            <a:endParaRPr lang="en-US" dirty="0" smtClean="0"/>
          </a:p>
          <a:p>
            <a:r>
              <a:rPr lang="en-US" dirty="0" smtClean="0"/>
              <a:t>Guideline </a:t>
            </a:r>
            <a:r>
              <a:rPr lang="en-US" dirty="0"/>
              <a:t>No. 2: digital infrastructure protection </a:t>
            </a:r>
            <a:endParaRPr lang="en-US" dirty="0" smtClean="0"/>
          </a:p>
          <a:p>
            <a:r>
              <a:rPr lang="en-US" dirty="0" smtClean="0"/>
              <a:t>Guideline </a:t>
            </a:r>
            <a:r>
              <a:rPr lang="en-US" dirty="0"/>
              <a:t>No. 3: promotion of the economy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of the national cybersecurity strategy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initiative </a:t>
            </a:r>
            <a:r>
              <a:rPr lang="fr-FR" dirty="0" err="1" smtClean="0"/>
              <a:t>started</a:t>
            </a:r>
            <a:r>
              <a:rPr lang="fr-FR" dirty="0" smtClean="0"/>
              <a:t> in 2007 </a:t>
            </a:r>
            <a:r>
              <a:rPr lang="en-US" dirty="0" smtClean="0"/>
              <a:t>and </a:t>
            </a:r>
            <a:r>
              <a:rPr lang="en-US" dirty="0"/>
              <a:t>has been operating under the BEE SECURE brand since 2010</a:t>
            </a:r>
          </a:p>
          <a:p>
            <a:r>
              <a:rPr lang="en-US" dirty="0"/>
              <a:t>BEE SECURE </a:t>
            </a:r>
            <a:r>
              <a:rPr lang="en-US" dirty="0" smtClean="0"/>
              <a:t>is funded </a:t>
            </a:r>
            <a:r>
              <a:rPr lang="en-US" dirty="0"/>
              <a:t>by the European </a:t>
            </a:r>
            <a:r>
              <a:rPr lang="en-US" dirty="0" smtClean="0"/>
              <a:t>Commission and the Government.</a:t>
            </a:r>
            <a:endParaRPr lang="en-US" dirty="0"/>
          </a:p>
          <a:p>
            <a:r>
              <a:rPr lang="en-US" dirty="0"/>
              <a:t>BEE SECURE </a:t>
            </a:r>
            <a:r>
              <a:rPr lang="en-US" dirty="0" smtClean="0"/>
              <a:t>belongs to the European networks Insafe </a:t>
            </a:r>
            <a:r>
              <a:rPr lang="en-US" dirty="0"/>
              <a:t>and </a:t>
            </a:r>
            <a:r>
              <a:rPr lang="en-US" dirty="0" smtClean="0"/>
              <a:t>INHOPE</a:t>
            </a:r>
          </a:p>
          <a:p>
            <a:r>
              <a:rPr lang="en-US" dirty="0" smtClean="0"/>
              <a:t>BEE SECURE </a:t>
            </a:r>
            <a:r>
              <a:rPr lang="en-US" dirty="0"/>
              <a:t>acts as Safer </a:t>
            </a:r>
            <a:r>
              <a:rPr lang="en-US" dirty="0" smtClean="0"/>
              <a:t>Internet Center </a:t>
            </a:r>
            <a:r>
              <a:rPr lang="en-US" dirty="0"/>
              <a:t>for Luxembourg and </a:t>
            </a:r>
            <a:r>
              <a:rPr lang="en-US" dirty="0" smtClean="0"/>
              <a:t>benefits from European </a:t>
            </a:r>
            <a:r>
              <a:rPr lang="en-US" dirty="0"/>
              <a:t>experiences of </a:t>
            </a:r>
            <a:r>
              <a:rPr lang="en-US" dirty="0" smtClean="0"/>
              <a:t>the said </a:t>
            </a:r>
            <a:r>
              <a:rPr lang="en-US" dirty="0"/>
              <a:t>networks.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BEE-SECURE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BEE SECURE is supported by </a:t>
            </a:r>
          </a:p>
          <a:p>
            <a:pPr lvl="1"/>
            <a:r>
              <a:rPr lang="en-GB" dirty="0" smtClean="0"/>
              <a:t>Ministry of the Economy, </a:t>
            </a:r>
          </a:p>
          <a:p>
            <a:pPr lvl="1"/>
            <a:r>
              <a:rPr lang="en-GB" dirty="0" smtClean="0"/>
              <a:t>Ministry of National Education, Children and Youth, </a:t>
            </a:r>
          </a:p>
          <a:p>
            <a:pPr lvl="1"/>
            <a:r>
              <a:rPr lang="en-GB" dirty="0" smtClean="0"/>
              <a:t>Ministry of Family and Integration,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BEE SECURE is operated by</a:t>
            </a:r>
          </a:p>
          <a:p>
            <a:pPr lvl="1"/>
            <a:r>
              <a:rPr lang="en-GB" dirty="0" err="1" smtClean="0"/>
              <a:t>Nationale</a:t>
            </a:r>
            <a:r>
              <a:rPr lang="en-GB" dirty="0" smtClean="0"/>
              <a:t> Youth Service </a:t>
            </a:r>
          </a:p>
          <a:p>
            <a:pPr lvl="1"/>
            <a:r>
              <a:rPr lang="en-GB" dirty="0" err="1" smtClean="0"/>
              <a:t>Kanner-Jugendtelefon</a:t>
            </a:r>
            <a:r>
              <a:rPr lang="en-GB" dirty="0" smtClean="0"/>
              <a:t> (Child Helpline run by a consortium of 4 major NGOs  ) 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5895812" cy="2091531"/>
          </a:xfrm>
        </p:spPr>
      </p:pic>
    </p:spTree>
    <p:extLst>
      <p:ext uri="{BB962C8B-B14F-4D97-AF65-F5344CB8AC3E}">
        <p14:creationId xmlns:p14="http://schemas.microsoft.com/office/powerpoint/2010/main" val="9512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29692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30" y="4572000"/>
            <a:ext cx="1524000" cy="66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743607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545756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1" y="4199965"/>
            <a:ext cx="5182979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 rot="845969">
            <a:off x="7803612" y="53636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28752"/>
            <a:ext cx="2822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ENOC CONFERENCE BELFAST - September 2019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749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685800" y="1752600"/>
            <a:ext cx="7848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Counselling and orientation via phone in all questions about safety online and the use of digital media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Confidential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anonymous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For all age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Tel.: 8002 1234  (free of charge)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Monday - Friday; 9am –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4pm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412 calls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393 requests via the online contact 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Main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topics: E-crime, commercial risks and threats, technical settings, information about BEE SECURE training or events, privacy protection and cyberbullying</a:t>
            </a:r>
          </a:p>
        </p:txBody>
      </p:sp>
    </p:spTree>
    <p:extLst>
      <p:ext uri="{BB962C8B-B14F-4D97-AF65-F5344CB8AC3E}">
        <p14:creationId xmlns:p14="http://schemas.microsoft.com/office/powerpoint/2010/main" val="37738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imos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935</Words>
  <Application>Microsoft Office PowerPoint</Application>
  <PresentationFormat>On-screen Show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Deimos</vt:lpstr>
      <vt:lpstr>PowerPoint Presentation</vt:lpstr>
      <vt:lpstr>BEE SECURE</vt:lpstr>
      <vt:lpstr>Guidelines of the national cybersecurity strategy </vt:lpstr>
      <vt:lpstr>BEE-SECURE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Tools</vt:lpstr>
      <vt:lpstr>ADVISORY BOARD of BEE-SECURE </vt:lpstr>
      <vt:lpstr>PowerPoint Presentation</vt:lpstr>
      <vt:lpstr>PowerPoint Presentation</vt:lpstr>
    </vt:vector>
  </TitlesOfParts>
  <Company>Whitenoise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 Scott</dc:creator>
  <cp:lastModifiedBy>Coralie Da Silva</cp:lastModifiedBy>
  <cp:revision>83</cp:revision>
  <dcterms:created xsi:type="dcterms:W3CDTF">2013-06-24T10:09:22Z</dcterms:created>
  <dcterms:modified xsi:type="dcterms:W3CDTF">2019-10-03T10:32:12Z</dcterms:modified>
</cp:coreProperties>
</file>