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6" r:id="rId1"/>
  </p:sldMasterIdLst>
  <p:notesMasterIdLst>
    <p:notesMasterId r:id="rId16"/>
  </p:notesMasterIdLst>
  <p:sldIdLst>
    <p:sldId id="256" r:id="rId2"/>
    <p:sldId id="257" r:id="rId3"/>
    <p:sldId id="263" r:id="rId4"/>
    <p:sldId id="258" r:id="rId5"/>
    <p:sldId id="264" r:id="rId6"/>
    <p:sldId id="265" r:id="rId7"/>
    <p:sldId id="261" r:id="rId8"/>
    <p:sldId id="268" r:id="rId9"/>
    <p:sldId id="262" r:id="rId10"/>
    <p:sldId id="267" r:id="rId11"/>
    <p:sldId id="269" r:id="rId12"/>
    <p:sldId id="259" r:id="rId13"/>
    <p:sldId id="260"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95" autoAdjust="0"/>
  </p:normalViewPr>
  <p:slideViewPr>
    <p:cSldViewPr>
      <p:cViewPr varScale="1">
        <p:scale>
          <a:sx n="50" d="100"/>
          <a:sy n="50" d="100"/>
        </p:scale>
        <p:origin x="-1956" y="-90"/>
      </p:cViewPr>
      <p:guideLst>
        <p:guide orient="horz" pos="2160"/>
        <p:guide pos="2880"/>
      </p:guideLst>
    </p:cSldViewPr>
  </p:slideViewPr>
  <p:notesTextViewPr>
    <p:cViewPr>
      <p:scale>
        <a:sx n="1" d="1"/>
        <a:sy n="1" d="1"/>
      </p:scale>
      <p:origin x="0" y="72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F1C71E-389B-4872-8C24-A3AD9D2A951C}" type="datetimeFigureOut">
              <a:rPr lang="en-GB" smtClean="0"/>
              <a:t>17/09/2020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165A0-38FF-4364-8A1A-34BE35A83DF7}" type="slidenum">
              <a:rPr lang="en-GB" smtClean="0"/>
              <a:t>‹#›</a:t>
            </a:fld>
            <a:endParaRPr lang="en-GB"/>
          </a:p>
        </p:txBody>
      </p:sp>
    </p:spTree>
    <p:extLst>
      <p:ext uri="{BB962C8B-B14F-4D97-AF65-F5344CB8AC3E}">
        <p14:creationId xmlns:p14="http://schemas.microsoft.com/office/powerpoint/2010/main" val="53177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CRIA</a:t>
            </a:r>
            <a:r>
              <a:rPr lang="en-GB" baseline="0" dirty="0" smtClean="0"/>
              <a:t> has been tested at local/municipal, regional and central/federal government levels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3</a:t>
            </a:fld>
            <a:endParaRPr lang="en-GB"/>
          </a:p>
        </p:txBody>
      </p:sp>
    </p:spTree>
    <p:extLst>
      <p:ext uri="{BB962C8B-B14F-4D97-AF65-F5344CB8AC3E}">
        <p14:creationId xmlns:p14="http://schemas.microsoft.com/office/powerpoint/2010/main" val="3210807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Individual governments at all levels and public bodies can develop a model best suited to their </a:t>
            </a:r>
            <a:r>
              <a:rPr lang="en-GB" sz="1200" kern="1200" dirty="0" smtClean="0">
                <a:solidFill>
                  <a:schemeClr val="tx1"/>
                </a:solidFill>
                <a:effectLst/>
                <a:latin typeface="+mn-lt"/>
                <a:ea typeface="+mn-ea"/>
                <a:cs typeface="+mn-cs"/>
              </a:rPr>
              <a:t>specific requirements, and which functions within the domestic legal, policy development and service delivery framework, addressing local priorities and objectives</a:t>
            </a:r>
          </a:p>
          <a:p>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4</a:t>
            </a:fld>
            <a:endParaRPr lang="en-GB"/>
          </a:p>
        </p:txBody>
      </p:sp>
    </p:spTree>
    <p:extLst>
      <p:ext uri="{BB962C8B-B14F-4D97-AF65-F5344CB8AC3E}">
        <p14:creationId xmlns:p14="http://schemas.microsoft.com/office/powerpoint/2010/main" val="2900570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GMI interconnectedness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Training and capacity building on children’s rights and the CRC;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Access to sufficient and reliable quantitative and qualitative data on children’s lives that covers all areas of their human rights and can help identify disparities in outcomes for different groups of children and young people;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Cross-sectoral coordination that enables government officials to seek expert advice on children’s rights; and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Clarity about budget allocations that support children and young people and impact on their rights </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0" indent="0">
              <a:buFont typeface="Arial" panose="020B0604020202020204" pitchFamily="34" charset="0"/>
              <a:buNone/>
            </a:pPr>
            <a:r>
              <a:rPr lang="en-GB" sz="1200" b="1" kern="1200" dirty="0" smtClean="0">
                <a:solidFill>
                  <a:schemeClr val="tx1"/>
                </a:solidFill>
                <a:effectLst/>
                <a:latin typeface="+mn-lt"/>
                <a:ea typeface="+mn-ea"/>
                <a:cs typeface="+mn-cs"/>
              </a:rPr>
              <a:t>Integrated Impact Assessment </a:t>
            </a:r>
            <a:r>
              <a:rPr lang="en-GB" sz="1200" kern="1200" dirty="0" smtClean="0">
                <a:solidFill>
                  <a:schemeClr val="tx1"/>
                </a:solidFill>
                <a:effectLst/>
                <a:latin typeface="+mn-lt"/>
                <a:ea typeface="+mn-ea"/>
                <a:cs typeface="+mn-cs"/>
              </a:rPr>
              <a:t>– can be a first step to</a:t>
            </a:r>
            <a:r>
              <a:rPr lang="en-GB" sz="1200" kern="1200" baseline="0" dirty="0" smtClean="0">
                <a:solidFill>
                  <a:schemeClr val="tx1"/>
                </a:solidFill>
                <a:effectLst/>
                <a:latin typeface="+mn-lt"/>
                <a:ea typeface="+mn-ea"/>
                <a:cs typeface="+mn-cs"/>
              </a:rPr>
              <a:t> introducing a stand-alone CRIA, and can help reduce the number of impact assessments that government officials are required to carry out. A</a:t>
            </a:r>
            <a:r>
              <a:rPr lang="en-GB" sz="1200" kern="1200" dirty="0" smtClean="0">
                <a:solidFill>
                  <a:schemeClr val="tx1"/>
                </a:solidFill>
                <a:effectLst/>
                <a:latin typeface="+mn-lt"/>
                <a:ea typeface="+mn-ea"/>
                <a:cs typeface="+mn-cs"/>
              </a:rPr>
              <a:t>s a minimum it would require having: 1) a set of child rights-specific questions and considerations form a distinct part of the impact assessment process; and 2) a child rights section in the impact assessment report which summarises the evidence base as well as presents the child rights findings.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Children’s rights are supposed to be considered as </a:t>
            </a:r>
            <a:r>
              <a:rPr lang="en-GB" sz="1200" b="1" kern="1200" dirty="0" smtClean="0">
                <a:solidFill>
                  <a:schemeClr val="tx1"/>
                </a:solidFill>
                <a:effectLst/>
                <a:latin typeface="+mn-lt"/>
                <a:ea typeface="+mn-ea"/>
                <a:cs typeface="+mn-cs"/>
              </a:rPr>
              <a:t>part of another type of impact assessment</a:t>
            </a:r>
            <a:r>
              <a:rPr lang="en-GB" sz="1200" kern="1200" dirty="0" smtClean="0">
                <a:solidFill>
                  <a:schemeClr val="tx1"/>
                </a:solidFill>
                <a:effectLst/>
                <a:latin typeface="+mn-lt"/>
                <a:ea typeface="+mn-ea"/>
                <a:cs typeface="+mn-cs"/>
              </a:rPr>
              <a:t> in 10 of the jurisdictions without a CRIA process (Tables 1) – members question how much of this child-focused assessment takes place</a:t>
            </a:r>
          </a:p>
          <a:p>
            <a:pPr marL="0" indent="0">
              <a:buFont typeface="Arial" panose="020B0604020202020204" pitchFamily="34" charset="0"/>
              <a:buNone/>
            </a:pP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Practical challenges </a:t>
            </a:r>
            <a:r>
              <a:rPr lang="en-GB" sz="1200" kern="1200" dirty="0" smtClean="0">
                <a:solidFill>
                  <a:schemeClr val="tx1"/>
                </a:solidFill>
                <a:effectLst/>
                <a:latin typeface="+mn-lt"/>
                <a:ea typeface="+mn-ea"/>
                <a:cs typeface="+mn-cs"/>
              </a:rPr>
              <a:t>need to be anticipated,</a:t>
            </a:r>
            <a:r>
              <a:rPr lang="en-GB" sz="1200" kern="1200" baseline="0" dirty="0" smtClean="0">
                <a:solidFill>
                  <a:schemeClr val="tx1"/>
                </a:solidFill>
                <a:effectLst/>
                <a:latin typeface="+mn-lt"/>
                <a:ea typeface="+mn-ea"/>
                <a:cs typeface="+mn-cs"/>
              </a:rPr>
              <a:t> recognised and, as far as possible, resolved during the development of the CRIA model to be used</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HRIA principles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Subject to regular review and revision, non-discriminatory, inclusive, engages with rights holders, considers all relevant rights, and aids accountability and provides access to remedy</a:t>
            </a:r>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5</a:t>
            </a:fld>
            <a:endParaRPr lang="en-GB"/>
          </a:p>
        </p:txBody>
      </p:sp>
    </p:spTree>
    <p:extLst>
      <p:ext uri="{BB962C8B-B14F-4D97-AF65-F5344CB8AC3E}">
        <p14:creationId xmlns:p14="http://schemas.microsoft.com/office/powerpoint/2010/main" val="4267893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smtClean="0">
                <a:solidFill>
                  <a:schemeClr val="tx1"/>
                </a:solidFill>
                <a:effectLst/>
                <a:latin typeface="+mn-lt"/>
                <a:ea typeface="+mn-ea"/>
                <a:cs typeface="+mn-cs"/>
              </a:rPr>
              <a:t>There are indications of the impact of CRIA itself:</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evaluation of local government CRIA pilots in New Zealand which indicated that involvement in the process enhanced public officials’ understanding of children’s rights; that their involvement in engaging with local children and young people helped them to recognise the value of involving them in local programme development in the future.</a:t>
            </a:r>
          </a:p>
          <a:p>
            <a:pPr marL="171450" lvl="0" indent="-171450">
              <a:buFont typeface="Arial" panose="020B0604020202020204" pitchFamily="34" charset="0"/>
              <a:buChar char="•"/>
            </a:pPr>
            <a:r>
              <a:rPr lang="en-GB" sz="1200" kern="1200" baseline="0" dirty="0" smtClean="0">
                <a:solidFill>
                  <a:schemeClr val="tx1"/>
                </a:solidFill>
                <a:effectLst/>
                <a:latin typeface="+mn-lt"/>
                <a:ea typeface="+mn-ea"/>
                <a:cs typeface="+mn-cs"/>
              </a:rPr>
              <a:t>The evaluation of the earlier model of CRIA in Wales found that </a:t>
            </a:r>
            <a:r>
              <a:rPr lang="en-GB" sz="1200" kern="1200" dirty="0" smtClean="0">
                <a:solidFill>
                  <a:schemeClr val="tx1"/>
                </a:solidFill>
                <a:effectLst/>
                <a:latin typeface="+mn-lt"/>
                <a:ea typeface="+mn-ea"/>
                <a:cs typeface="+mn-cs"/>
              </a:rPr>
              <a:t>ineffectual guidance (as included on the CRIA template) and partial understanding of children’s rights can lead to incomplete analysis – supporting</a:t>
            </a:r>
            <a:r>
              <a:rPr lang="en-GB" sz="1200" kern="1200" baseline="0" dirty="0" smtClean="0">
                <a:solidFill>
                  <a:schemeClr val="tx1"/>
                </a:solidFill>
                <a:effectLst/>
                <a:latin typeface="+mn-lt"/>
                <a:ea typeface="+mn-ea"/>
                <a:cs typeface="+mn-cs"/>
              </a:rPr>
              <a:t> the importance of CRIA tools, training and additional support.</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There</a:t>
            </a:r>
            <a:r>
              <a:rPr lang="en-GB" sz="1200" kern="1200" baseline="0" dirty="0" smtClean="0">
                <a:solidFill>
                  <a:schemeClr val="tx1"/>
                </a:solidFill>
                <a:effectLst/>
                <a:latin typeface="+mn-lt"/>
                <a:ea typeface="+mn-ea"/>
                <a:cs typeface="+mn-cs"/>
              </a:rPr>
              <a:t> are </a:t>
            </a:r>
            <a:r>
              <a:rPr lang="en-GB" sz="1200" b="1" kern="1200" dirty="0" smtClean="0">
                <a:solidFill>
                  <a:schemeClr val="tx1"/>
                </a:solidFill>
                <a:effectLst/>
                <a:latin typeface="+mn-lt"/>
                <a:ea typeface="+mn-ea"/>
                <a:cs typeface="+mn-cs"/>
              </a:rPr>
              <a:t>individual examples of CRIA</a:t>
            </a:r>
            <a:r>
              <a:rPr lang="en-GB" sz="1200" kern="1200" dirty="0" smtClean="0">
                <a:solidFill>
                  <a:schemeClr val="tx1"/>
                </a:solidFill>
                <a:effectLst/>
                <a:latin typeface="+mn-lt"/>
                <a:ea typeface="+mn-ea"/>
                <a:cs typeface="+mn-cs"/>
              </a:rPr>
              <a:t> that identify negative outcomes and</a:t>
            </a:r>
            <a:r>
              <a:rPr lang="en-GB" sz="1200" kern="1200" baseline="0" dirty="0" smtClean="0">
                <a:solidFill>
                  <a:schemeClr val="tx1"/>
                </a:solidFill>
                <a:effectLst/>
                <a:latin typeface="+mn-lt"/>
                <a:ea typeface="+mn-ea"/>
                <a:cs typeface="+mn-cs"/>
              </a:rPr>
              <a:t> suggest alternatives to the original proposal; that identify significant gaps in the evidence and propose how that will be dealt with; or trigger a consultation with children and young people – these are referenced in the reviews and evaluations of specific models of CRIA. </a:t>
            </a:r>
          </a:p>
          <a:p>
            <a:pPr lvl="0"/>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6</a:t>
            </a:fld>
            <a:endParaRPr lang="en-GB"/>
          </a:p>
        </p:txBody>
      </p:sp>
    </p:spTree>
    <p:extLst>
      <p:ext uri="{BB962C8B-B14F-4D97-AF65-F5344CB8AC3E}">
        <p14:creationId xmlns:p14="http://schemas.microsoft.com/office/powerpoint/2010/main" val="3990617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dirty="0" smtClean="0"/>
              <a:t>15 jurisdictions reported that the most recent Concluding Observations from the CRC included recommendations for introducing or improving CRIA</a:t>
            </a:r>
          </a:p>
          <a:p>
            <a:pPr marL="171450" lvl="0" indent="-171450">
              <a:buFont typeface="Arial" panose="020B0604020202020204" pitchFamily="34" charset="0"/>
              <a:buChar char="•"/>
            </a:pPr>
            <a:r>
              <a:rPr lang="en-GB" dirty="0" smtClean="0"/>
              <a:t>18 jurisdictions reported having a National Action Plan or children’s strategy in place or in development, of which 9 included a reference to CRIA</a:t>
            </a:r>
          </a:p>
          <a:p>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7</a:t>
            </a:fld>
            <a:endParaRPr lang="en-GB"/>
          </a:p>
        </p:txBody>
      </p:sp>
    </p:spTree>
    <p:extLst>
      <p:ext uri="{BB962C8B-B14F-4D97-AF65-F5344CB8AC3E}">
        <p14:creationId xmlns:p14="http://schemas.microsoft.com/office/powerpoint/2010/main" val="343671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each of the models in use in European jurisdictions, CRIA is used to assess whether proposals are compliant with the Articles of the CRC, although Scotland CRWIA (Child Rights and Wellbeing Impact Assessment) also uses a parallel child wellbeing framework in the assessments. In Belgium (Flemish community), CRIA is carried out as part of an integrated Regulatory Impact Assessment (RIA), and in Wales, as part of an integrated package of impact assessments.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Carried out by civil servants at central government</a:t>
            </a:r>
            <a:r>
              <a:rPr lang="en-GB" sz="1200" kern="1200" baseline="0" dirty="0" smtClean="0">
                <a:solidFill>
                  <a:schemeClr val="tx1"/>
                </a:solidFill>
                <a:effectLst/>
                <a:latin typeface="+mn-lt"/>
                <a:ea typeface="+mn-ea"/>
                <a:cs typeface="+mn-cs"/>
              </a:rPr>
              <a:t> level in Belgium (Flemish community). Carried out by child policy experts in Bulgaria.</a:t>
            </a:r>
            <a:r>
              <a:rPr lang="en-GB" sz="1200" kern="1200" dirty="0" smtClean="0">
                <a:solidFill>
                  <a:schemeClr val="tx1"/>
                </a:solidFill>
                <a:effectLst/>
                <a:latin typeface="+mn-lt"/>
                <a:ea typeface="+mn-ea"/>
                <a:cs typeface="+mn-cs"/>
              </a:rPr>
              <a:t> Although a CRIA guide for regional and municipal government has been published, Finland points</a:t>
            </a:r>
            <a:r>
              <a:rPr lang="en-GB" sz="1200" kern="1200" baseline="0" dirty="0" smtClean="0">
                <a:solidFill>
                  <a:schemeClr val="tx1"/>
                </a:solidFill>
                <a:effectLst/>
                <a:latin typeface="+mn-lt"/>
                <a:ea typeface="+mn-ea"/>
                <a:cs typeface="+mn-cs"/>
              </a:rPr>
              <a:t> out challenges associated with ensuring consistent implementation at the different levels of governments at which decisions are made. Sweden notes t</a:t>
            </a:r>
            <a:r>
              <a:rPr lang="en-GB" sz="1200" kern="1200" dirty="0" smtClean="0">
                <a:solidFill>
                  <a:schemeClr val="tx1"/>
                </a:solidFill>
                <a:effectLst/>
                <a:latin typeface="+mn-lt"/>
                <a:ea typeface="+mn-ea"/>
                <a:cs typeface="+mn-cs"/>
              </a:rPr>
              <a:t>here is no one national CRIA process in use: agencies, municipalities and regions develop their own;</a:t>
            </a:r>
            <a:r>
              <a:rPr lang="en-GB" sz="1200" kern="1200" baseline="0" dirty="0" smtClean="0">
                <a:solidFill>
                  <a:schemeClr val="tx1"/>
                </a:solidFill>
                <a:effectLst/>
                <a:latin typeface="+mn-lt"/>
                <a:ea typeface="+mn-ea"/>
                <a:cs typeface="+mn-cs"/>
              </a:rPr>
              <a:t> the Ombudsman for Children has developed a guide to support this.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Belgium (Flemish community), Bulgaria and Spain have a legal </a:t>
            </a:r>
            <a:r>
              <a:rPr lang="en-GB" sz="1200" b="1" kern="1200" dirty="0" smtClean="0">
                <a:solidFill>
                  <a:schemeClr val="tx1"/>
                </a:solidFill>
                <a:effectLst/>
                <a:latin typeface="+mn-lt"/>
                <a:ea typeface="+mn-ea"/>
                <a:cs typeface="+mn-cs"/>
              </a:rPr>
              <a:t>mandate</a:t>
            </a:r>
            <a:r>
              <a:rPr lang="en-GB" sz="1200" kern="1200" dirty="0" smtClean="0">
                <a:solidFill>
                  <a:schemeClr val="tx1"/>
                </a:solidFill>
                <a:effectLst/>
                <a:latin typeface="+mn-lt"/>
                <a:ea typeface="+mn-ea"/>
                <a:cs typeface="+mn-cs"/>
              </a:rPr>
              <a:t> for CRIA through primary legislation. Wales has a legal mandate for CRIA through a statutory Children’s Rights Scheme. In Sweden, CRIA should be carried out for legislation which includes the Article 3 best interests principle and, through a national children’s rights strategy, is recommended for use at all levels of government and by any relevant agency when measures are taken which affect children. There is no legal mandate in place for CRIA in Finland or Scotland.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Nearly all the jurisdictions have </a:t>
            </a:r>
            <a:r>
              <a:rPr lang="en-GB" sz="1200" b="1" kern="1200" dirty="0" smtClean="0">
                <a:solidFill>
                  <a:schemeClr val="tx1"/>
                </a:solidFill>
                <a:effectLst/>
                <a:latin typeface="+mn-lt"/>
                <a:ea typeface="+mn-ea"/>
                <a:cs typeface="+mn-cs"/>
              </a:rPr>
              <a:t>CRIA tools </a:t>
            </a:r>
            <a:r>
              <a:rPr lang="en-GB" sz="1200" kern="1200" dirty="0" smtClean="0">
                <a:solidFill>
                  <a:schemeClr val="tx1"/>
                </a:solidFill>
                <a:effectLst/>
                <a:latin typeface="+mn-lt"/>
                <a:ea typeface="+mn-ea"/>
                <a:cs typeface="+mn-cs"/>
              </a:rPr>
              <a:t>in place or, in Spain, in development. Bulgaria does not use a template but bases CRIA actions on the Ombudsman’s monitoring functions. Within government, the </a:t>
            </a:r>
            <a:r>
              <a:rPr lang="en-GB" sz="1200" b="1" kern="1200" dirty="0" smtClean="0">
                <a:solidFill>
                  <a:schemeClr val="tx1"/>
                </a:solidFill>
                <a:effectLst/>
                <a:latin typeface="+mn-lt"/>
                <a:ea typeface="+mn-ea"/>
                <a:cs typeface="+mn-cs"/>
              </a:rPr>
              <a:t>mandates</a:t>
            </a:r>
            <a:r>
              <a:rPr lang="en-GB" sz="1200" kern="1200" dirty="0" smtClean="0">
                <a:solidFill>
                  <a:schemeClr val="tx1"/>
                </a:solidFill>
                <a:effectLst/>
                <a:latin typeface="+mn-lt"/>
                <a:ea typeface="+mn-ea"/>
                <a:cs typeface="+mn-cs"/>
              </a:rPr>
              <a:t> are different in each jurisdiction with Belgium (Flemish community), Bulgaria and Spain covering legislative proposals; while the Scotland model covers legislation and new policies; and the others cover law, policy, budgetary decisions and, in the case of Finland and Sweden, practice.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Within government </a:t>
            </a:r>
            <a:r>
              <a:rPr lang="en-GB" sz="1200" b="1" kern="1200" dirty="0" smtClean="0">
                <a:solidFill>
                  <a:schemeClr val="tx1"/>
                </a:solidFill>
                <a:effectLst/>
                <a:latin typeface="+mn-lt"/>
                <a:ea typeface="+mn-ea"/>
                <a:cs typeface="+mn-cs"/>
              </a:rPr>
              <a:t>CRIA processes</a:t>
            </a:r>
            <a:r>
              <a:rPr lang="en-GB" sz="1200" kern="1200" dirty="0" smtClean="0">
                <a:solidFill>
                  <a:schemeClr val="tx1"/>
                </a:solidFill>
                <a:effectLst/>
                <a:latin typeface="+mn-lt"/>
                <a:ea typeface="+mn-ea"/>
                <a:cs typeface="+mn-cs"/>
              </a:rPr>
              <a:t>, the process should begin before the decision on the final shape of the policy or measure has been made. However, jurisdictions report that this does not always happen, and that many CRIA appear to have been drafted at a late stage of the process. Only Bulgaria requires that both an ex ante and ex post CRIA be conducted but reports that the process is often superficial.</a:t>
            </a:r>
          </a:p>
          <a:p>
            <a:endParaRPr lang="en-GB" dirty="0" smtClean="0"/>
          </a:p>
          <a:p>
            <a:r>
              <a:rPr lang="en-GB" sz="1200" kern="1200" dirty="0" smtClean="0">
                <a:solidFill>
                  <a:schemeClr val="tx1"/>
                </a:solidFill>
                <a:effectLst/>
                <a:latin typeface="+mn-lt"/>
                <a:ea typeface="+mn-ea"/>
                <a:cs typeface="+mn-cs"/>
              </a:rPr>
              <a:t>With the exception of Bulgaria, </a:t>
            </a:r>
            <a:r>
              <a:rPr lang="en-GB" sz="1200" b="1" kern="1200" dirty="0" smtClean="0">
                <a:solidFill>
                  <a:schemeClr val="tx1"/>
                </a:solidFill>
                <a:effectLst/>
                <a:latin typeface="+mn-lt"/>
                <a:ea typeface="+mn-ea"/>
                <a:cs typeface="+mn-cs"/>
              </a:rPr>
              <a:t>children and young people</a:t>
            </a:r>
            <a:r>
              <a:rPr lang="en-GB" sz="1200" kern="1200" dirty="0" smtClean="0">
                <a:solidFill>
                  <a:schemeClr val="tx1"/>
                </a:solidFill>
                <a:effectLst/>
                <a:latin typeface="+mn-lt"/>
                <a:ea typeface="+mn-ea"/>
                <a:cs typeface="+mn-cs"/>
              </a:rPr>
              <a:t> are not routinely involved in any of these models. There is no requirement to consult with children and young people for CRIAs in Belgium (Flemish community), Spain or Wales. For the others, there may be an expectation that children will be involved, but it is left to the official to follow that up and practice varies considerably.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Similarly, all jurisdictions using CRIA (except Spain, where it is new) report that its </a:t>
            </a:r>
            <a:r>
              <a:rPr lang="en-GB" sz="1200" b="1" kern="1200" dirty="0" smtClean="0">
                <a:solidFill>
                  <a:schemeClr val="tx1"/>
                </a:solidFill>
                <a:effectLst/>
                <a:latin typeface="+mn-lt"/>
                <a:ea typeface="+mn-ea"/>
                <a:cs typeface="+mn-cs"/>
              </a:rPr>
              <a:t>effectiveness</a:t>
            </a:r>
            <a:r>
              <a:rPr lang="en-GB" sz="1200" kern="1200" dirty="0" smtClean="0">
                <a:solidFill>
                  <a:schemeClr val="tx1"/>
                </a:solidFill>
                <a:effectLst/>
                <a:latin typeface="+mn-lt"/>
                <a:ea typeface="+mn-ea"/>
                <a:cs typeface="+mn-cs"/>
              </a:rPr>
              <a:t> could be better if practice improved.</a:t>
            </a:r>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8</a:t>
            </a:fld>
            <a:endParaRPr lang="en-GB"/>
          </a:p>
        </p:txBody>
      </p:sp>
    </p:spTree>
    <p:extLst>
      <p:ext uri="{BB962C8B-B14F-4D97-AF65-F5344CB8AC3E}">
        <p14:creationId xmlns:p14="http://schemas.microsoft.com/office/powerpoint/2010/main" val="4176129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Link</a:t>
            </a:r>
            <a:r>
              <a:rPr lang="en-GB" baseline="0" dirty="0" smtClean="0"/>
              <a:t> these to other GMIs and General Comments 5 &amp; 14</a:t>
            </a:r>
            <a:endParaRPr lang="en-GB" dirty="0" smtClean="0"/>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effectiveness of CRIA</a:t>
            </a:r>
            <a:r>
              <a:rPr lang="en-GB" sz="1200" kern="1200" dirty="0" smtClean="0">
                <a:solidFill>
                  <a:schemeClr val="tx1"/>
                </a:solidFill>
                <a:effectLst/>
                <a:latin typeface="+mn-lt"/>
                <a:ea typeface="+mn-ea"/>
                <a:cs typeface="+mn-cs"/>
              </a:rPr>
              <a:t> is dependent on certain elements of good practice being recognised and addressed in the development and delivery of the CRIA model in use. </a:t>
            </a:r>
          </a:p>
          <a:p>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Purpose</a:t>
            </a:r>
            <a:r>
              <a:rPr lang="en-GB" sz="1200" kern="1200" baseline="0" dirty="0" smtClean="0">
                <a:solidFill>
                  <a:schemeClr val="tx1"/>
                </a:solidFill>
                <a:effectLst/>
                <a:latin typeface="+mn-lt"/>
                <a:ea typeface="+mn-ea"/>
                <a:cs typeface="+mn-cs"/>
              </a:rPr>
              <a:t> – not known, not a priority, no need to carry out CRIA</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Mandate – no legal mandate; Scope - ??; Support at senior levels – not a priority; no evidence that it is effective. In General Comment 5, t</a:t>
            </a:r>
            <a:r>
              <a:rPr lang="en-GB" sz="1200" kern="1200" dirty="0" smtClean="0">
                <a:solidFill>
                  <a:schemeClr val="tx1"/>
                </a:solidFill>
                <a:effectLst/>
                <a:latin typeface="+mn-lt"/>
                <a:ea typeface="+mn-ea"/>
                <a:cs typeface="+mn-cs"/>
              </a:rPr>
              <a:t>he Committee on the Rights of the Child commends States that have introduced a statutory obligation to conduct systematic CRIA</a:t>
            </a: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CRIA as part of the policy-making environment – no capacity to carry it out; drafted at too late a stage to influence direction proposal or measure it taking, or decisions. Issue of resources</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CRIA tools – no agreed process or tools to support its use; available tools need to be improved, and used consistently to their full potential</a:t>
            </a:r>
          </a:p>
          <a:p>
            <a:pPr marL="171450" indent="-171450">
              <a:buFont typeface="Arial" panose="020B0604020202020204" pitchFamily="34" charset="0"/>
              <a:buChar char="•"/>
            </a:pPr>
            <a:r>
              <a:rPr lang="en-GB" sz="1200" kern="1200" baseline="0" dirty="0" smtClean="0">
                <a:solidFill>
                  <a:schemeClr val="tx1"/>
                </a:solidFill>
                <a:effectLst/>
                <a:latin typeface="+mn-lt"/>
                <a:ea typeface="+mn-ea"/>
                <a:cs typeface="+mn-cs"/>
              </a:rPr>
              <a:t>Quality assurance – no quality review process in place; unclear how CRIA findings are influencing decisions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12</a:t>
            </a:fld>
            <a:endParaRPr lang="en-GB"/>
          </a:p>
        </p:txBody>
      </p:sp>
    </p:spTree>
    <p:extLst>
      <p:ext uri="{BB962C8B-B14F-4D97-AF65-F5344CB8AC3E}">
        <p14:creationId xmlns:p14="http://schemas.microsoft.com/office/powerpoint/2010/main" val="3155297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Training and capacity building – limited competence and lack of children’s rights expertise among assessors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Data – lack of comprehensive and available data as required in General Comment 5</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Involvement of </a:t>
            </a:r>
            <a:r>
              <a:rPr lang="en-GB" sz="1200" kern="1200" baseline="0" dirty="0" err="1" smtClean="0">
                <a:solidFill>
                  <a:schemeClr val="tx1"/>
                </a:solidFill>
                <a:effectLst/>
                <a:latin typeface="+mn-lt"/>
                <a:ea typeface="+mn-ea"/>
                <a:cs typeface="+mn-cs"/>
              </a:rPr>
              <a:t>cyp</a:t>
            </a:r>
            <a:r>
              <a:rPr lang="en-GB" sz="1200" kern="1200" baseline="0" dirty="0" smtClean="0">
                <a:solidFill>
                  <a:schemeClr val="tx1"/>
                </a:solidFill>
                <a:effectLst/>
                <a:latin typeface="+mn-lt"/>
                <a:ea typeface="+mn-ea"/>
                <a:cs typeface="+mn-cs"/>
              </a:rPr>
              <a:t> – no requirement to involve </a:t>
            </a:r>
            <a:r>
              <a:rPr lang="en-GB" sz="1200" kern="1200" baseline="0" dirty="0" err="1" smtClean="0">
                <a:solidFill>
                  <a:schemeClr val="tx1"/>
                </a:solidFill>
                <a:effectLst/>
                <a:latin typeface="+mn-lt"/>
                <a:ea typeface="+mn-ea"/>
                <a:cs typeface="+mn-cs"/>
              </a:rPr>
              <a:t>cyp</a:t>
            </a:r>
            <a:r>
              <a:rPr lang="en-GB" sz="1200" kern="1200" baseline="0" dirty="0" smtClean="0">
                <a:solidFill>
                  <a:schemeClr val="tx1"/>
                </a:solidFill>
                <a:effectLst/>
                <a:latin typeface="+mn-lt"/>
                <a:ea typeface="+mn-ea"/>
                <a:cs typeface="+mn-cs"/>
              </a:rPr>
              <a:t>; only consult with the easy to reach groups; questions over how seriously children’s views are taken. In impact assessment literature, ‘involvement’ or ‘engagement’ is through consultation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CRIA reports – not published, or fail to record (and communicate) potential negative impacts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Supporting accountability through CRIA – Wales ‘CRIA used as a post decision justification measure’</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Monitoring and review – no follow-up to CRIA; general absence of CRIE being carried out</a:t>
            </a:r>
          </a:p>
          <a:p>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13</a:t>
            </a:fld>
            <a:endParaRPr lang="en-GB"/>
          </a:p>
        </p:txBody>
      </p:sp>
    </p:spTree>
    <p:extLst>
      <p:ext uri="{BB962C8B-B14F-4D97-AF65-F5344CB8AC3E}">
        <p14:creationId xmlns:p14="http://schemas.microsoft.com/office/powerpoint/2010/main" val="1197823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9165A0-38FF-4364-8A1A-34BE35A83DF7}" type="slidenum">
              <a:rPr lang="en-GB" smtClean="0"/>
              <a:t>14</a:t>
            </a:fld>
            <a:endParaRPr lang="en-GB"/>
          </a:p>
        </p:txBody>
      </p:sp>
    </p:spTree>
    <p:extLst>
      <p:ext uri="{BB962C8B-B14F-4D97-AF65-F5344CB8AC3E}">
        <p14:creationId xmlns:p14="http://schemas.microsoft.com/office/powerpoint/2010/main" val="1238430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A347D18-58DF-4649-9697-F859E27D4DFE}" type="datetimeFigureOut">
              <a:rPr lang="en-GB" smtClean="0"/>
              <a:t>17/09/2020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774DEB-B8DA-47C9-8E81-3C786C02B33C}"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47D18-58DF-4649-9697-F859E27D4DF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4DEB-B8DA-47C9-8E81-3C786C02B33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47D18-58DF-4649-9697-F859E27D4DF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4DEB-B8DA-47C9-8E81-3C786C02B33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347D18-58DF-4649-9697-F859E27D4DFE}"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74DEB-B8DA-47C9-8E81-3C786C02B33C}"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347D18-58DF-4649-9697-F859E27D4DFE}" type="datetimeFigureOut">
              <a:rPr lang="en-GB" smtClean="0"/>
              <a:t>17/09/2020</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774DEB-B8DA-47C9-8E81-3C786C02B33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347D18-58DF-4649-9697-F859E27D4DFE}"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74DEB-B8DA-47C9-8E81-3C786C02B33C}"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A347D18-58DF-4649-9697-F859E27D4DFE}" type="datetimeFigureOut">
              <a:rPr lang="en-GB" smtClean="0"/>
              <a:t>17/09/2020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774DEB-B8DA-47C9-8E81-3C786C02B33C}"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347D18-58DF-4649-9697-F859E27D4DFE}" type="datetimeFigureOut">
              <a:rPr lang="en-GB" smtClean="0"/>
              <a:t>17/09/2020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774DEB-B8DA-47C9-8E81-3C786C02B33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47D18-58DF-4649-9697-F859E27D4DFE}" type="datetimeFigureOut">
              <a:rPr lang="en-GB" smtClean="0"/>
              <a:t>17/09/2020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774DEB-B8DA-47C9-8E81-3C786C02B33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347D18-58DF-4649-9697-F859E27D4DFE}"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74DEB-B8DA-47C9-8E81-3C786C02B33C}"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347D18-58DF-4649-9697-F859E27D4DFE}" type="datetimeFigureOut">
              <a:rPr lang="en-GB" smtClean="0"/>
              <a:t>17/09/2020</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88774DEB-B8DA-47C9-8E81-3C786C02B33C}"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A347D18-58DF-4649-9697-F859E27D4DFE}" type="datetimeFigureOut">
              <a:rPr lang="en-GB" smtClean="0"/>
              <a:t>17/09/2020</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774DEB-B8DA-47C9-8E81-3C786C02B33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GB" dirty="0" smtClean="0"/>
          </a:p>
          <a:p>
            <a:r>
              <a:rPr lang="en-GB" dirty="0" smtClean="0"/>
              <a:t>Lisa Payne</a:t>
            </a:r>
            <a:endParaRPr lang="en-GB" dirty="0"/>
          </a:p>
        </p:txBody>
      </p:sp>
      <p:sp>
        <p:nvSpPr>
          <p:cNvPr id="4" name="Title 3"/>
          <p:cNvSpPr>
            <a:spLocks noGrp="1"/>
          </p:cNvSpPr>
          <p:nvPr>
            <p:ph type="ctrTitle"/>
          </p:nvPr>
        </p:nvSpPr>
        <p:spPr/>
        <p:txBody>
          <a:bodyPr>
            <a:normAutofit fontScale="90000"/>
          </a:bodyPr>
          <a:lstStyle/>
          <a:p>
            <a:r>
              <a:rPr lang="en-GB" dirty="0"/>
              <a:t>K</a:t>
            </a:r>
            <a:r>
              <a:rPr lang="en-GB" dirty="0" smtClean="0"/>
              <a:t>ey </a:t>
            </a:r>
            <a:r>
              <a:rPr lang="en-GB" dirty="0"/>
              <a:t>F</a:t>
            </a:r>
            <a:r>
              <a:rPr lang="en-GB" dirty="0" smtClean="0"/>
              <a:t>indings </a:t>
            </a:r>
            <a:r>
              <a:rPr lang="en-GB" dirty="0"/>
              <a:t>from </a:t>
            </a:r>
            <a:r>
              <a:rPr lang="en-GB" dirty="0" smtClean="0"/>
              <a:t>CRIA Synthesis </a:t>
            </a:r>
            <a:r>
              <a:rPr lang="en-GB" dirty="0"/>
              <a:t>R</a:t>
            </a:r>
            <a:r>
              <a:rPr lang="en-GB" dirty="0" smtClean="0"/>
              <a:t>eport </a:t>
            </a:r>
            <a:r>
              <a:rPr lang="en-GB" dirty="0"/>
              <a:t>&amp; </a:t>
            </a:r>
            <a:r>
              <a:rPr lang="en-GB" dirty="0" smtClean="0"/>
              <a:t>Questionnaire </a:t>
            </a:r>
            <a:br>
              <a:rPr lang="en-GB" dirty="0" smtClean="0"/>
            </a:br>
            <a:r>
              <a:rPr lang="en-GB" sz="2400" dirty="0" smtClean="0"/>
              <a:t>21 September 2020</a:t>
            </a:r>
            <a:endParaRPr lang="en-GB" dirty="0"/>
          </a:p>
        </p:txBody>
      </p:sp>
    </p:spTree>
    <p:extLst>
      <p:ext uri="{BB962C8B-B14F-4D97-AF65-F5344CB8AC3E}">
        <p14:creationId xmlns:p14="http://schemas.microsoft.com/office/powerpoint/2010/main" val="31891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002060"/>
                </a:solidFill>
              </a:rPr>
              <a:t>CRIA Questionnaire – </a:t>
            </a:r>
            <a:r>
              <a:rPr lang="en-GB" dirty="0" smtClean="0">
                <a:solidFill>
                  <a:srgbClr val="002060"/>
                </a:solidFill>
              </a:rPr>
              <a:t>challenges to implementing and improving CRIA</a:t>
            </a:r>
            <a:endParaRPr lang="en-GB" dirty="0"/>
          </a:p>
        </p:txBody>
      </p:sp>
      <p:sp>
        <p:nvSpPr>
          <p:cNvPr id="3" name="Content Placeholder 2"/>
          <p:cNvSpPr>
            <a:spLocks noGrp="1"/>
          </p:cNvSpPr>
          <p:nvPr>
            <p:ph sz="quarter" idx="1"/>
          </p:nvPr>
        </p:nvSpPr>
        <p:spPr>
          <a:xfrm>
            <a:off x="914400" y="1447800"/>
            <a:ext cx="7772400" cy="4933528"/>
          </a:xfrm>
        </p:spPr>
        <p:txBody>
          <a:bodyPr>
            <a:normAutofit lnSpcReduction="10000"/>
          </a:bodyPr>
          <a:lstStyle/>
          <a:p>
            <a:pPr marL="777240" lvl="1" indent="-457200">
              <a:buFont typeface="+mj-lt"/>
              <a:buAutoNum type="arabicPeriod"/>
            </a:pPr>
            <a:r>
              <a:rPr lang="en-GB" dirty="0"/>
              <a:t>There is no legal mandate for CRIA</a:t>
            </a:r>
          </a:p>
          <a:p>
            <a:pPr marL="777240" lvl="1" indent="-457200">
              <a:buFont typeface="+mj-lt"/>
              <a:buAutoNum type="arabicPeriod"/>
            </a:pPr>
            <a:r>
              <a:rPr lang="en-GB" dirty="0"/>
              <a:t>There is limited competence and lack of children’s rights expertise at all levels of government, in public bodies and among practitioners to carry out CRIA, as well as a lack of resources to support its use</a:t>
            </a:r>
          </a:p>
          <a:p>
            <a:pPr marL="777240" lvl="1" indent="-457200">
              <a:buFont typeface="+mj-lt"/>
              <a:buAutoNum type="arabicPeriod"/>
            </a:pPr>
            <a:r>
              <a:rPr lang="en-GB" dirty="0"/>
              <a:t>There are no standardised tools or procedures to support the process, or the available tools are deficient or not being used to their fullest extent</a:t>
            </a:r>
          </a:p>
          <a:p>
            <a:pPr marL="777240" lvl="1" indent="-457200">
              <a:buFont typeface="+mj-lt"/>
              <a:buAutoNum type="arabicPeriod"/>
            </a:pPr>
            <a:r>
              <a:rPr lang="en-GB" dirty="0"/>
              <a:t>Too many CRIAs are being drafted at a late stage of the policy development process</a:t>
            </a:r>
          </a:p>
          <a:p>
            <a:pPr marL="777240" lvl="1" indent="-457200">
              <a:buFont typeface="+mj-lt"/>
              <a:buAutoNum type="arabicPeriod"/>
            </a:pPr>
            <a:r>
              <a:rPr lang="en-GB" dirty="0"/>
              <a:t>It is unclear how CRIA findings are influencing policy decisions</a:t>
            </a:r>
          </a:p>
          <a:p>
            <a:endParaRPr lang="en-GB" dirty="0"/>
          </a:p>
        </p:txBody>
      </p:sp>
    </p:spTree>
    <p:extLst>
      <p:ext uri="{BB962C8B-B14F-4D97-AF65-F5344CB8AC3E}">
        <p14:creationId xmlns:p14="http://schemas.microsoft.com/office/powerpoint/2010/main" val="2262867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002060"/>
                </a:solidFill>
              </a:rPr>
              <a:t>CRIA Questionnaire – challenges to implementing and improving CRIA</a:t>
            </a:r>
            <a:endParaRPr lang="en-GB" dirty="0"/>
          </a:p>
        </p:txBody>
      </p:sp>
      <p:sp>
        <p:nvSpPr>
          <p:cNvPr id="3" name="Content Placeholder 2"/>
          <p:cNvSpPr>
            <a:spLocks noGrp="1"/>
          </p:cNvSpPr>
          <p:nvPr>
            <p:ph sz="quarter" idx="1"/>
          </p:nvPr>
        </p:nvSpPr>
        <p:spPr>
          <a:xfrm>
            <a:off x="914400" y="1447800"/>
            <a:ext cx="7772400" cy="5077544"/>
          </a:xfrm>
        </p:spPr>
        <p:txBody>
          <a:bodyPr>
            <a:normAutofit lnSpcReduction="10000"/>
          </a:bodyPr>
          <a:lstStyle/>
          <a:p>
            <a:pPr marL="777240" lvl="1" indent="-457200">
              <a:buFont typeface="+mj-lt"/>
              <a:buAutoNum type="arabicPeriod" startAt="6"/>
            </a:pPr>
            <a:r>
              <a:rPr lang="en-GB" dirty="0"/>
              <a:t>There is a failure to publish CRIAs, and a reluctance to record potential negative </a:t>
            </a:r>
            <a:r>
              <a:rPr lang="en-GB" dirty="0" smtClean="0"/>
              <a:t>impacts</a:t>
            </a:r>
          </a:p>
          <a:p>
            <a:pPr marL="777240" lvl="1" indent="-457200">
              <a:buFont typeface="+mj-lt"/>
              <a:buAutoNum type="arabicPeriod" startAt="6"/>
            </a:pPr>
            <a:r>
              <a:rPr lang="en-GB" dirty="0" smtClean="0"/>
              <a:t>There </a:t>
            </a:r>
            <a:r>
              <a:rPr lang="en-GB" dirty="0"/>
              <a:t>is no requirement to involve children and young people, and officials are unsure how to do </a:t>
            </a:r>
            <a:r>
              <a:rPr lang="en-GB" dirty="0" smtClean="0"/>
              <a:t>so</a:t>
            </a:r>
          </a:p>
          <a:p>
            <a:pPr marL="777240" lvl="1" indent="-457200">
              <a:buFont typeface="+mj-lt"/>
              <a:buAutoNum type="arabicPeriod" startAt="6"/>
            </a:pPr>
            <a:r>
              <a:rPr lang="en-GB" dirty="0" smtClean="0"/>
              <a:t>When </a:t>
            </a:r>
            <a:r>
              <a:rPr lang="en-GB" dirty="0"/>
              <a:t>consultation with children and young people takes place, too often officials consult with the easy to find and easy to reach groups, neglecting younger children, harder to reach and more vulnerable </a:t>
            </a:r>
            <a:r>
              <a:rPr lang="en-GB" dirty="0" smtClean="0"/>
              <a:t>groups</a:t>
            </a:r>
          </a:p>
          <a:p>
            <a:pPr marL="777240" lvl="1" indent="-457200">
              <a:buFont typeface="+mj-lt"/>
              <a:buAutoNum type="arabicPeriod" startAt="6"/>
            </a:pPr>
            <a:r>
              <a:rPr lang="en-GB" dirty="0" smtClean="0"/>
              <a:t>There </a:t>
            </a:r>
            <a:r>
              <a:rPr lang="en-GB" dirty="0"/>
              <a:t>are broader questions over how seriously children’s views are taken in the CRIA process </a:t>
            </a:r>
            <a:endParaRPr lang="en-GB" dirty="0" smtClean="0"/>
          </a:p>
          <a:p>
            <a:pPr marL="777240" lvl="1" indent="-457200">
              <a:buFont typeface="+mj-lt"/>
              <a:buAutoNum type="arabicPeriod" startAt="6"/>
            </a:pPr>
            <a:r>
              <a:rPr lang="en-GB" dirty="0"/>
              <a:t>There is no quality review process in place to support CRIA</a:t>
            </a:r>
          </a:p>
          <a:p>
            <a:pPr marL="777240" lvl="1" indent="-457200">
              <a:buFont typeface="+mj-lt"/>
              <a:buAutoNum type="arabicPeriod" startAt="6"/>
            </a:pPr>
            <a:endParaRPr lang="en-GB" dirty="0"/>
          </a:p>
          <a:p>
            <a:endParaRPr lang="en-GB" dirty="0"/>
          </a:p>
        </p:txBody>
      </p:sp>
    </p:spTree>
    <p:extLst>
      <p:ext uri="{BB962C8B-B14F-4D97-AF65-F5344CB8AC3E}">
        <p14:creationId xmlns:p14="http://schemas.microsoft.com/office/powerpoint/2010/main" val="4035335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2060"/>
                </a:solidFill>
              </a:rPr>
              <a:t>Elements of good &amp; effective practice</a:t>
            </a:r>
            <a:br>
              <a:rPr lang="en-GB" dirty="0" smtClean="0">
                <a:solidFill>
                  <a:srgbClr val="002060"/>
                </a:solidFill>
              </a:rPr>
            </a:br>
            <a:r>
              <a:rPr lang="en-GB" dirty="0" smtClean="0">
                <a:solidFill>
                  <a:srgbClr val="002060"/>
                </a:solidFill>
              </a:rPr>
              <a:t> </a:t>
            </a:r>
            <a:endParaRPr lang="en-GB" dirty="0">
              <a:solidFill>
                <a:srgbClr val="002060"/>
              </a:solidFill>
            </a:endParaRPr>
          </a:p>
        </p:txBody>
      </p:sp>
      <p:sp>
        <p:nvSpPr>
          <p:cNvPr id="3" name="Content Placeholder 2"/>
          <p:cNvSpPr>
            <a:spLocks noGrp="1"/>
          </p:cNvSpPr>
          <p:nvPr>
            <p:ph sz="quarter" idx="1"/>
          </p:nvPr>
        </p:nvSpPr>
        <p:spPr>
          <a:xfrm>
            <a:off x="914400" y="1447800"/>
            <a:ext cx="7772400" cy="5077544"/>
          </a:xfrm>
        </p:spPr>
        <p:txBody>
          <a:bodyPr>
            <a:normAutofit fontScale="85000" lnSpcReduction="20000"/>
          </a:bodyPr>
          <a:lstStyle/>
          <a:p>
            <a:pPr marL="777240" lvl="1" indent="-457200">
              <a:buFont typeface="+mj-lt"/>
              <a:buAutoNum type="arabicPeriod"/>
            </a:pPr>
            <a:r>
              <a:rPr lang="en-GB" sz="2800" dirty="0" smtClean="0"/>
              <a:t>A </a:t>
            </a:r>
            <a:r>
              <a:rPr lang="en-GB" sz="2800" dirty="0"/>
              <a:t>clearly articulated purpose and rationale for CRIA</a:t>
            </a:r>
          </a:p>
          <a:p>
            <a:pPr marL="777240" lvl="1" indent="-457200">
              <a:buFont typeface="+mj-lt"/>
              <a:buAutoNum type="arabicPeriod"/>
            </a:pPr>
            <a:r>
              <a:rPr lang="en-GB" sz="2800" dirty="0"/>
              <a:t>A clear mandate, scope and sustained support at senior levels of central, regional, local and municipal </a:t>
            </a:r>
            <a:r>
              <a:rPr lang="en-GB" sz="2800" dirty="0" smtClean="0"/>
              <a:t>government</a:t>
            </a:r>
          </a:p>
          <a:p>
            <a:pPr marL="777240" lvl="1" indent="-457200">
              <a:buFont typeface="+mj-lt"/>
              <a:buAutoNum type="arabicPeriod"/>
            </a:pPr>
            <a:r>
              <a:rPr lang="en-GB" sz="2800" dirty="0"/>
              <a:t>Clarity about how, when and where CRIA fits into the policy-making environment, including a recognition that producing CRIA has resource implications</a:t>
            </a:r>
          </a:p>
          <a:p>
            <a:pPr marL="777240" lvl="1" indent="-457200">
              <a:buFont typeface="+mj-lt"/>
              <a:buAutoNum type="arabicPeriod"/>
            </a:pPr>
            <a:r>
              <a:rPr lang="en-GB" sz="2800" dirty="0"/>
              <a:t>Using a </a:t>
            </a:r>
            <a:r>
              <a:rPr lang="en-GB" sz="2800" dirty="0" smtClean="0"/>
              <a:t>set of key questions, template and/or </a:t>
            </a:r>
            <a:r>
              <a:rPr lang="en-GB" sz="2800" dirty="0"/>
              <a:t>guidance to ensure consistency in the application of the </a:t>
            </a:r>
            <a:r>
              <a:rPr lang="en-GB" sz="2800" dirty="0" smtClean="0"/>
              <a:t>process</a:t>
            </a:r>
          </a:p>
          <a:p>
            <a:pPr marL="777240" lvl="1" indent="-457200">
              <a:buFont typeface="+mj-lt"/>
              <a:buAutoNum type="arabicPeriod"/>
            </a:pPr>
            <a:r>
              <a:rPr lang="en-GB" sz="2800" dirty="0"/>
              <a:t>Quality </a:t>
            </a:r>
            <a:r>
              <a:rPr lang="en-GB" sz="2800" dirty="0" smtClean="0"/>
              <a:t>assurance systems, </a:t>
            </a:r>
            <a:r>
              <a:rPr lang="en-GB" sz="2800" dirty="0"/>
              <a:t>with access to internal and external expertise to support good practice</a:t>
            </a:r>
          </a:p>
          <a:p>
            <a:pPr marL="777240" lvl="1" indent="-457200">
              <a:buFont typeface="+mj-lt"/>
              <a:buAutoNum type="arabicPeriod"/>
            </a:pPr>
            <a:endParaRPr lang="en-GB" dirty="0"/>
          </a:p>
          <a:p>
            <a:pPr lvl="1"/>
            <a:endParaRPr lang="en-GB" dirty="0"/>
          </a:p>
          <a:p>
            <a:endParaRPr lang="en-GB" dirty="0"/>
          </a:p>
        </p:txBody>
      </p:sp>
    </p:spTree>
    <p:extLst>
      <p:ext uri="{BB962C8B-B14F-4D97-AF65-F5344CB8AC3E}">
        <p14:creationId xmlns:p14="http://schemas.microsoft.com/office/powerpoint/2010/main" val="3541888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2060"/>
                </a:solidFill>
              </a:rPr>
              <a:t>Elements </a:t>
            </a:r>
            <a:r>
              <a:rPr lang="en-GB" dirty="0">
                <a:solidFill>
                  <a:srgbClr val="002060"/>
                </a:solidFill>
              </a:rPr>
              <a:t>of good &amp; effective </a:t>
            </a:r>
            <a:r>
              <a:rPr lang="en-GB" dirty="0" smtClean="0">
                <a:solidFill>
                  <a:srgbClr val="002060"/>
                </a:solidFill>
              </a:rPr>
              <a:t>practice</a:t>
            </a:r>
            <a:br>
              <a:rPr lang="en-GB" dirty="0" smtClean="0">
                <a:solidFill>
                  <a:srgbClr val="002060"/>
                </a:solidFill>
              </a:rPr>
            </a:br>
            <a:r>
              <a:rPr lang="en-GB" dirty="0" smtClean="0">
                <a:solidFill>
                  <a:srgbClr val="002060"/>
                </a:solidFill>
              </a:rPr>
              <a:t>- continued </a:t>
            </a:r>
            <a:endParaRPr lang="en-GB" dirty="0"/>
          </a:p>
        </p:txBody>
      </p:sp>
      <p:sp>
        <p:nvSpPr>
          <p:cNvPr id="3" name="Content Placeholder 2"/>
          <p:cNvSpPr>
            <a:spLocks noGrp="1"/>
          </p:cNvSpPr>
          <p:nvPr>
            <p:ph sz="quarter" idx="1"/>
          </p:nvPr>
        </p:nvSpPr>
        <p:spPr/>
        <p:txBody>
          <a:bodyPr>
            <a:normAutofit lnSpcReduction="10000"/>
          </a:bodyPr>
          <a:lstStyle/>
          <a:p>
            <a:pPr marL="777240" lvl="1" indent="-457200">
              <a:buFont typeface="+mj-lt"/>
              <a:buAutoNum type="arabicPeriod" startAt="6"/>
            </a:pPr>
            <a:r>
              <a:rPr lang="en-GB" dirty="0"/>
              <a:t>Ongoing training and capacity building in children’s rights, the CRC and </a:t>
            </a:r>
            <a:r>
              <a:rPr lang="en-GB" dirty="0" smtClean="0"/>
              <a:t>CRIA</a:t>
            </a:r>
          </a:p>
          <a:p>
            <a:pPr marL="777240" lvl="1" indent="-457200">
              <a:buFont typeface="+mj-lt"/>
              <a:buAutoNum type="arabicPeriod" startAt="6"/>
            </a:pPr>
            <a:r>
              <a:rPr lang="en-GB" dirty="0" smtClean="0"/>
              <a:t>The </a:t>
            </a:r>
            <a:r>
              <a:rPr lang="en-GB" dirty="0"/>
              <a:t>ready availability of reliable data to support the CRIA </a:t>
            </a:r>
            <a:r>
              <a:rPr lang="en-GB" dirty="0" smtClean="0"/>
              <a:t>process</a:t>
            </a:r>
          </a:p>
          <a:p>
            <a:pPr marL="777240" lvl="1" indent="-457200">
              <a:buFont typeface="+mj-lt"/>
              <a:buAutoNum type="arabicPeriod" startAt="6"/>
            </a:pPr>
            <a:r>
              <a:rPr lang="en-GB" dirty="0" smtClean="0"/>
              <a:t>The </a:t>
            </a:r>
            <a:r>
              <a:rPr lang="en-GB" dirty="0"/>
              <a:t>meaningful involvement of children and young people in the CRIA </a:t>
            </a:r>
            <a:r>
              <a:rPr lang="en-GB" dirty="0" smtClean="0"/>
              <a:t>process</a:t>
            </a:r>
          </a:p>
          <a:p>
            <a:pPr marL="777240" lvl="1" indent="-457200">
              <a:buFont typeface="+mj-lt"/>
              <a:buAutoNum type="arabicPeriod" startAt="6"/>
            </a:pPr>
            <a:r>
              <a:rPr lang="en-GB" dirty="0" smtClean="0"/>
              <a:t>Using </a:t>
            </a:r>
            <a:r>
              <a:rPr lang="en-GB" dirty="0"/>
              <a:t>CRIA reports to communicate assessment </a:t>
            </a:r>
            <a:r>
              <a:rPr lang="en-GB" dirty="0" smtClean="0"/>
              <a:t>findings</a:t>
            </a:r>
          </a:p>
          <a:p>
            <a:pPr marL="777240" lvl="1" indent="-457200">
              <a:buFont typeface="+mj-lt"/>
              <a:buAutoNum type="arabicPeriod" startAt="6"/>
            </a:pPr>
            <a:r>
              <a:rPr lang="en-GB" dirty="0" smtClean="0"/>
              <a:t>Making </a:t>
            </a:r>
            <a:r>
              <a:rPr lang="en-GB" dirty="0"/>
              <a:t>the CRIA available to external scrutiny through publication and stakeholder </a:t>
            </a:r>
            <a:r>
              <a:rPr lang="en-GB" dirty="0" smtClean="0"/>
              <a:t>involvement</a:t>
            </a:r>
          </a:p>
          <a:p>
            <a:pPr marL="777240" lvl="1" indent="-457200">
              <a:buFont typeface="+mj-lt"/>
              <a:buAutoNum type="arabicPeriod" startAt="6"/>
            </a:pPr>
            <a:r>
              <a:rPr lang="en-GB" dirty="0" smtClean="0"/>
              <a:t>Revisiting </a:t>
            </a:r>
            <a:r>
              <a:rPr lang="en-GB" dirty="0"/>
              <a:t>CRIA when monitoring and reviewing the implementation of a policy or law</a:t>
            </a:r>
          </a:p>
          <a:p>
            <a:endParaRPr lang="en-GB" dirty="0"/>
          </a:p>
        </p:txBody>
      </p:sp>
    </p:spTree>
    <p:extLst>
      <p:ext uri="{BB962C8B-B14F-4D97-AF65-F5344CB8AC3E}">
        <p14:creationId xmlns:p14="http://schemas.microsoft.com/office/powerpoint/2010/main" val="3261098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00348262"/>
              </p:ext>
            </p:extLst>
          </p:nvPr>
        </p:nvGraphicFramePr>
        <p:xfrm>
          <a:off x="323528" y="188644"/>
          <a:ext cx="8820472" cy="6111004"/>
        </p:xfrm>
        <a:graphic>
          <a:graphicData uri="http://schemas.openxmlformats.org/drawingml/2006/table">
            <a:tbl>
              <a:tblPr firstRow="1" firstCol="1" bandRow="1">
                <a:tableStyleId>{D7AC3CCA-C797-4891-BE02-D94E43425B78}</a:tableStyleId>
              </a:tblPr>
              <a:tblGrid>
                <a:gridCol w="7493870"/>
                <a:gridCol w="1326602"/>
              </a:tblGrid>
              <a:tr h="436545">
                <a:tc gridSpan="2">
                  <a:txBody>
                    <a:bodyPr/>
                    <a:lstStyle/>
                    <a:p>
                      <a:pPr>
                        <a:spcAft>
                          <a:spcPts val="0"/>
                        </a:spcAft>
                      </a:pPr>
                      <a:r>
                        <a:rPr lang="en-GB" sz="1600" dirty="0">
                          <a:effectLst/>
                        </a:rPr>
                        <a:t>Results of ENOC member survey – priority issues for Position Statement</a:t>
                      </a:r>
                    </a:p>
                    <a:p>
                      <a:pPr>
                        <a:spcAft>
                          <a:spcPts val="0"/>
                        </a:spcAft>
                      </a:pPr>
                      <a:r>
                        <a:rPr lang="en-GB" sz="1600" dirty="0">
                          <a:effectLst/>
                        </a:rPr>
                        <a:t> </a:t>
                      </a:r>
                      <a:endParaRPr lang="en-GB" sz="1600" dirty="0">
                        <a:effectLst/>
                        <a:latin typeface="Arial"/>
                        <a:ea typeface="Calibri"/>
                        <a:cs typeface="Times New Roman"/>
                      </a:endParaRPr>
                    </a:p>
                  </a:txBody>
                  <a:tcPr marL="68580" marR="68580" marT="0" marB="0"/>
                </a:tc>
                <a:tc hMerge="1">
                  <a:txBody>
                    <a:bodyPr/>
                    <a:lstStyle/>
                    <a:p>
                      <a:endParaRPr lang="en-GB"/>
                    </a:p>
                  </a:txBody>
                  <a:tcPr/>
                </a:tc>
              </a:tr>
              <a:tr h="296785">
                <a:tc>
                  <a:txBody>
                    <a:bodyPr/>
                    <a:lstStyle/>
                    <a:p>
                      <a:pPr>
                        <a:spcAft>
                          <a:spcPts val="0"/>
                        </a:spcAft>
                      </a:pPr>
                      <a:r>
                        <a:rPr lang="en-GB" sz="1400" dirty="0">
                          <a:effectLst/>
                        </a:rPr>
                        <a:t>Issues</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Responses</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Taking into account the views of children and young people</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13</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The development and use of a CRIA methodology and CRIA tools</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10</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Training and capacity building to improve skills and knowledge to conduct CRIA</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7</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Raising awareness and understanding of CRIA</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6</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CRIA mandate and resourcing</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6</a:t>
                      </a:r>
                      <a:endParaRPr lang="en-GB" sz="1400">
                        <a:effectLst/>
                        <a:latin typeface="Arial"/>
                        <a:ea typeface="Calibri"/>
                        <a:cs typeface="Times New Roman"/>
                      </a:endParaRPr>
                    </a:p>
                  </a:txBody>
                  <a:tcPr marL="68580" marR="68580" marT="0" marB="0"/>
                </a:tc>
              </a:tr>
              <a:tr h="509929">
                <a:tc>
                  <a:txBody>
                    <a:bodyPr/>
                    <a:lstStyle/>
                    <a:p>
                      <a:pPr>
                        <a:spcAft>
                          <a:spcPts val="0"/>
                        </a:spcAft>
                      </a:pPr>
                      <a:r>
                        <a:rPr lang="en-GB" sz="1400" dirty="0">
                          <a:effectLst/>
                        </a:rPr>
                        <a:t>The need for evidence of effectiveness and impact on outcomes for children and young people</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4</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The need to secure data on children and young people to support CRIA</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4</a:t>
                      </a:r>
                      <a:endParaRPr lang="en-GB" sz="1400">
                        <a:effectLst/>
                        <a:latin typeface="Arial"/>
                        <a:ea typeface="Calibri"/>
                        <a:cs typeface="Times New Roman"/>
                      </a:endParaRPr>
                    </a:p>
                  </a:txBody>
                  <a:tcPr marL="68580" marR="68580" marT="0" marB="0"/>
                </a:tc>
              </a:tr>
              <a:tr h="306259">
                <a:tc>
                  <a:txBody>
                    <a:bodyPr/>
                    <a:lstStyle/>
                    <a:p>
                      <a:pPr>
                        <a:spcAft>
                          <a:spcPts val="0"/>
                        </a:spcAft>
                      </a:pPr>
                      <a:r>
                        <a:rPr lang="en-GB" sz="1400" dirty="0">
                          <a:effectLst/>
                        </a:rPr>
                        <a:t>Ensuring CRIAs are carried out as early as possible in the policy development cycle</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2</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Promoting the use of CRIA across government, not just children’s departments</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2</a:t>
                      </a:r>
                      <a:endParaRPr lang="en-GB" sz="1400">
                        <a:effectLst/>
                        <a:latin typeface="Arial"/>
                        <a:ea typeface="Calibri"/>
                        <a:cs typeface="Times New Roman"/>
                      </a:endParaRPr>
                    </a:p>
                  </a:txBody>
                  <a:tcPr marL="68580" marR="68580" marT="0" marB="0"/>
                </a:tc>
              </a:tr>
              <a:tr h="522283">
                <a:tc>
                  <a:txBody>
                    <a:bodyPr/>
                    <a:lstStyle/>
                    <a:p>
                      <a:pPr>
                        <a:spcAft>
                          <a:spcPts val="0"/>
                        </a:spcAft>
                      </a:pPr>
                      <a:r>
                        <a:rPr lang="en-GB" sz="1400" dirty="0">
                          <a:effectLst/>
                        </a:rPr>
                        <a:t>The need to embed the CRIA process into the domestic policy development environment</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2</a:t>
                      </a:r>
                      <a:endParaRPr lang="en-GB" sz="1400">
                        <a:effectLst/>
                        <a:latin typeface="Arial"/>
                        <a:ea typeface="Calibri"/>
                        <a:cs typeface="Times New Roman"/>
                      </a:endParaRPr>
                    </a:p>
                  </a:txBody>
                  <a:tcPr marL="68580" marR="68580" marT="0" marB="0"/>
                </a:tc>
              </a:tr>
              <a:tr h="480603">
                <a:tc>
                  <a:txBody>
                    <a:bodyPr/>
                    <a:lstStyle/>
                    <a:p>
                      <a:pPr>
                        <a:spcAft>
                          <a:spcPts val="0"/>
                        </a:spcAft>
                      </a:pPr>
                      <a:r>
                        <a:rPr lang="en-GB" sz="1400" dirty="0">
                          <a:effectLst/>
                        </a:rPr>
                        <a:t>The need to ensure that CRIA is used effectively, are non-bureaucratic and improve initial proposals</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2</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Make CRIAs publicly available</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2</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Use of CRIA at local level to assess local compliance with national policies</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1</a:t>
                      </a:r>
                      <a:endParaRPr lang="en-GB" sz="1400">
                        <a:effectLst/>
                        <a:latin typeface="Arial"/>
                        <a:ea typeface="Calibri"/>
                        <a:cs typeface="Times New Roman"/>
                      </a:endParaRPr>
                    </a:p>
                  </a:txBody>
                  <a:tcPr marL="68580" marR="68580" marT="0" marB="0"/>
                </a:tc>
              </a:tr>
              <a:tr h="539610">
                <a:tc>
                  <a:txBody>
                    <a:bodyPr/>
                    <a:lstStyle/>
                    <a:p>
                      <a:pPr>
                        <a:spcAft>
                          <a:spcPts val="0"/>
                        </a:spcAft>
                      </a:pPr>
                      <a:r>
                        <a:rPr lang="en-GB" sz="1400" dirty="0">
                          <a:effectLst/>
                        </a:rPr>
                        <a:t>Using the Commissioner/Ombudsperson’s Office to provide assistance to state agencies and others to carry out CRIA</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1</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More guidance from the UN Committee on CRIA</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a:effectLst/>
                        </a:rPr>
                        <a:t>1</a:t>
                      </a:r>
                      <a:endParaRPr lang="en-GB" sz="1400">
                        <a:effectLst/>
                        <a:latin typeface="Arial"/>
                        <a:ea typeface="Calibri"/>
                        <a:cs typeface="Times New Roman"/>
                      </a:endParaRPr>
                    </a:p>
                  </a:txBody>
                  <a:tcPr marL="68580" marR="68580" marT="0" marB="0"/>
                </a:tc>
              </a:tr>
              <a:tr h="269805">
                <a:tc>
                  <a:txBody>
                    <a:bodyPr/>
                    <a:lstStyle/>
                    <a:p>
                      <a:pPr>
                        <a:spcAft>
                          <a:spcPts val="0"/>
                        </a:spcAft>
                      </a:pPr>
                      <a:r>
                        <a:rPr lang="en-GB" sz="1400" dirty="0">
                          <a:effectLst/>
                        </a:rPr>
                        <a:t>Sharing of good practice in CRIA</a:t>
                      </a:r>
                      <a:endParaRPr lang="en-GB" sz="1400" dirty="0">
                        <a:solidFill>
                          <a:sysClr val="windowText" lastClr="000000"/>
                        </a:solidFill>
                        <a:effectLst/>
                        <a:latin typeface="Arial"/>
                        <a:ea typeface="Calibri"/>
                        <a:cs typeface="Times New Roman"/>
                      </a:endParaRPr>
                    </a:p>
                  </a:txBody>
                  <a:tcPr marL="68580" marR="68580" marT="0" marB="0"/>
                </a:tc>
                <a:tc>
                  <a:txBody>
                    <a:bodyPr/>
                    <a:lstStyle/>
                    <a:p>
                      <a:pPr>
                        <a:spcAft>
                          <a:spcPts val="0"/>
                        </a:spcAft>
                      </a:pPr>
                      <a:r>
                        <a:rPr lang="en-GB" sz="1400" dirty="0">
                          <a:effectLst/>
                        </a:rPr>
                        <a:t>1</a:t>
                      </a:r>
                      <a:endParaRPr lang="en-GB" sz="1400" dirty="0">
                        <a:effectLst/>
                        <a:latin typeface="Arial"/>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866900" y="1874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68644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002060"/>
                </a:solidFill>
              </a:rPr>
              <a:t>Aim of the Synthesis Report</a:t>
            </a:r>
            <a:endParaRPr lang="en-GB" dirty="0">
              <a:solidFill>
                <a:srgbClr val="002060"/>
              </a:solidFill>
            </a:endParaRPr>
          </a:p>
        </p:txBody>
      </p:sp>
      <p:sp>
        <p:nvSpPr>
          <p:cNvPr id="3" name="Content Placeholder 2"/>
          <p:cNvSpPr>
            <a:spLocks noGrp="1"/>
          </p:cNvSpPr>
          <p:nvPr>
            <p:ph sz="quarter" idx="1"/>
          </p:nvPr>
        </p:nvSpPr>
        <p:spPr>
          <a:xfrm>
            <a:off x="914400" y="1447800"/>
            <a:ext cx="7772400" cy="4789512"/>
          </a:xfrm>
        </p:spPr>
        <p:txBody>
          <a:bodyPr>
            <a:normAutofit/>
          </a:bodyPr>
          <a:lstStyle/>
          <a:p>
            <a:endParaRPr lang="en-GB" dirty="0" smtClean="0"/>
          </a:p>
          <a:p>
            <a:r>
              <a:rPr lang="en-GB" dirty="0" smtClean="0"/>
              <a:t>To help ENOC members come to a common understanding of CRIA and CRIE</a:t>
            </a:r>
          </a:p>
          <a:p>
            <a:r>
              <a:rPr lang="en-GB" dirty="0" smtClean="0"/>
              <a:t>To provide an overview of the published evidence base on CRIA</a:t>
            </a:r>
          </a:p>
          <a:p>
            <a:r>
              <a:rPr lang="en-GB" dirty="0" smtClean="0"/>
              <a:t>To present findings </a:t>
            </a:r>
            <a:r>
              <a:rPr lang="en-GB" dirty="0"/>
              <a:t>and comments from ENOC’s survey of members on their understanding and experience of working with CRIA in their jurisdictions</a:t>
            </a:r>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577918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GB" dirty="0" smtClean="0">
                <a:solidFill>
                  <a:srgbClr val="002060"/>
                </a:solidFill>
              </a:rPr>
              <a:t>Methodology</a:t>
            </a:r>
            <a:endParaRPr lang="en-GB" dirty="0">
              <a:solidFill>
                <a:srgbClr val="002060"/>
              </a:solidFill>
            </a:endParaRPr>
          </a:p>
        </p:txBody>
      </p:sp>
      <p:sp>
        <p:nvSpPr>
          <p:cNvPr id="3" name="Content Placeholder 2"/>
          <p:cNvSpPr>
            <a:spLocks noGrp="1"/>
          </p:cNvSpPr>
          <p:nvPr>
            <p:ph sz="quarter" idx="1"/>
          </p:nvPr>
        </p:nvSpPr>
        <p:spPr>
          <a:xfrm>
            <a:off x="914400" y="1124744"/>
            <a:ext cx="7772400" cy="5112568"/>
          </a:xfrm>
        </p:spPr>
        <p:txBody>
          <a:bodyPr>
            <a:normAutofit fontScale="77500" lnSpcReduction="20000"/>
          </a:bodyPr>
          <a:lstStyle/>
          <a:p>
            <a:endParaRPr lang="en-GB" dirty="0" smtClean="0"/>
          </a:p>
          <a:p>
            <a:r>
              <a:rPr lang="en-GB" dirty="0" smtClean="0"/>
              <a:t>Desk </a:t>
            </a:r>
            <a:r>
              <a:rPr lang="en-GB" dirty="0"/>
              <a:t>research of materials available in English including</a:t>
            </a:r>
            <a:r>
              <a:rPr lang="en-GB" dirty="0" smtClean="0"/>
              <a:t>:</a:t>
            </a:r>
          </a:p>
          <a:p>
            <a:pPr lvl="1">
              <a:buFont typeface="Courier New" panose="02070309020205020404" pitchFamily="49" charset="0"/>
              <a:buChar char="o"/>
            </a:pPr>
            <a:r>
              <a:rPr lang="en-GB" sz="2300" dirty="0" smtClean="0"/>
              <a:t>Principles </a:t>
            </a:r>
            <a:r>
              <a:rPr lang="en-GB" sz="2300" dirty="0"/>
              <a:t>behind and arguments for carrying out CRIA &amp; CRIE</a:t>
            </a:r>
          </a:p>
          <a:p>
            <a:pPr lvl="1">
              <a:buFont typeface="Courier New" panose="02070309020205020404" pitchFamily="49" charset="0"/>
              <a:buChar char="o"/>
            </a:pPr>
            <a:r>
              <a:rPr lang="en-GB" sz="2300" dirty="0"/>
              <a:t>CRIA toolkits </a:t>
            </a:r>
          </a:p>
          <a:p>
            <a:pPr lvl="1">
              <a:buFont typeface="Courier New" panose="02070309020205020404" pitchFamily="49" charset="0"/>
              <a:buChar char="o"/>
            </a:pPr>
            <a:r>
              <a:rPr lang="en-GB" sz="2300" dirty="0"/>
              <a:t>Reviews and evaluations of different models of CRIA</a:t>
            </a:r>
          </a:p>
          <a:p>
            <a:pPr lvl="1">
              <a:buFont typeface="Courier New" panose="02070309020205020404" pitchFamily="49" charset="0"/>
              <a:buChar char="o"/>
            </a:pPr>
            <a:r>
              <a:rPr lang="en-GB" sz="2300" dirty="0"/>
              <a:t>Implementation and practice issues identified in these </a:t>
            </a:r>
            <a:r>
              <a:rPr lang="en-GB" sz="2300" dirty="0" smtClean="0"/>
              <a:t>sources</a:t>
            </a:r>
          </a:p>
          <a:p>
            <a:pPr lvl="1">
              <a:buFont typeface="Courier New" panose="02070309020205020404" pitchFamily="49" charset="0"/>
              <a:buChar char="o"/>
            </a:pPr>
            <a:endParaRPr lang="en-GB" sz="2000" dirty="0"/>
          </a:p>
          <a:p>
            <a:r>
              <a:rPr lang="en-GB" dirty="0" smtClean="0"/>
              <a:t>ENOC member questionnaire</a:t>
            </a:r>
          </a:p>
          <a:p>
            <a:pPr marL="548640" lvl="2" indent="-274320">
              <a:spcBef>
                <a:spcPts val="580"/>
              </a:spcBef>
              <a:buClr>
                <a:schemeClr val="accent1"/>
              </a:buClr>
            </a:pPr>
            <a:r>
              <a:rPr lang="en-GB" sz="2300" dirty="0"/>
              <a:t>Analysis of responses from 30 (70%) ENOC members and presentation of findings indicating the ‘state of play’ for CRIA in those jurisdictions </a:t>
            </a:r>
          </a:p>
          <a:p>
            <a:endParaRPr lang="en-GB" dirty="0" smtClean="0"/>
          </a:p>
          <a:p>
            <a:r>
              <a:rPr lang="en-GB" dirty="0" smtClean="0"/>
              <a:t>From both sources:</a:t>
            </a:r>
          </a:p>
          <a:p>
            <a:pPr marL="777240" lvl="1" indent="-457200">
              <a:buFont typeface="+mj-lt"/>
              <a:buAutoNum type="arabicPeriod"/>
            </a:pPr>
            <a:r>
              <a:rPr lang="en-GB" sz="2300" dirty="0" smtClean="0"/>
              <a:t>The </a:t>
            </a:r>
            <a:r>
              <a:rPr lang="en-GB" sz="2300" dirty="0"/>
              <a:t>primary focus of the published literature </a:t>
            </a:r>
            <a:r>
              <a:rPr lang="en-GB" sz="2300" dirty="0" smtClean="0"/>
              <a:t>&amp; the ENOC questionnaire is </a:t>
            </a:r>
            <a:r>
              <a:rPr lang="en-GB" sz="2300" dirty="0"/>
              <a:t>on CRIA is on government use of </a:t>
            </a:r>
            <a:r>
              <a:rPr lang="en-GB" sz="2300" i="1" dirty="0"/>
              <a:t>ex ante </a:t>
            </a:r>
            <a:r>
              <a:rPr lang="en-GB" sz="2300" dirty="0" smtClean="0"/>
              <a:t>CRIA</a:t>
            </a:r>
          </a:p>
          <a:p>
            <a:pPr marL="777240" lvl="1" indent="-457200">
              <a:buFont typeface="+mj-lt"/>
              <a:buAutoNum type="arabicPeriod"/>
            </a:pPr>
            <a:r>
              <a:rPr lang="en-GB" sz="2300" dirty="0" smtClean="0"/>
              <a:t>What is available does </a:t>
            </a:r>
            <a:r>
              <a:rPr lang="en-GB" sz="2300" dirty="0"/>
              <a:t>not look at the use of </a:t>
            </a:r>
            <a:r>
              <a:rPr lang="en-GB" sz="2300" i="1" dirty="0"/>
              <a:t>ex post </a:t>
            </a:r>
            <a:r>
              <a:rPr lang="en-GB" sz="2300" dirty="0"/>
              <a:t>CRIE, which </a:t>
            </a:r>
            <a:r>
              <a:rPr lang="en-GB" sz="2300" dirty="0" smtClean="0"/>
              <a:t>indicates </a:t>
            </a:r>
            <a:r>
              <a:rPr lang="en-GB" sz="2300" dirty="0"/>
              <a:t>that the post-implementation evaluation of law, policy and practice is not routinely carried out by governments that use CRIA</a:t>
            </a:r>
          </a:p>
          <a:p>
            <a:pPr lvl="1"/>
            <a:endParaRPr lang="en-GB" sz="2000" dirty="0"/>
          </a:p>
          <a:p>
            <a:endParaRPr lang="en-GB" dirty="0"/>
          </a:p>
        </p:txBody>
      </p:sp>
    </p:spTree>
    <p:extLst>
      <p:ext uri="{BB962C8B-B14F-4D97-AF65-F5344CB8AC3E}">
        <p14:creationId xmlns:p14="http://schemas.microsoft.com/office/powerpoint/2010/main" val="2808844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GB" dirty="0" smtClean="0">
                <a:solidFill>
                  <a:srgbClr val="002060"/>
                </a:solidFill>
              </a:rPr>
              <a:t>Literature review – </a:t>
            </a:r>
            <a:r>
              <a:rPr lang="en-GB" dirty="0" smtClean="0">
                <a:solidFill>
                  <a:srgbClr val="002060"/>
                </a:solidFill>
              </a:rPr>
              <a:t>CRIA</a:t>
            </a:r>
            <a:endParaRPr lang="en-GB" dirty="0">
              <a:solidFill>
                <a:srgbClr val="002060"/>
              </a:solidFill>
            </a:endParaRPr>
          </a:p>
        </p:txBody>
      </p:sp>
      <p:sp>
        <p:nvSpPr>
          <p:cNvPr id="3" name="Content Placeholder 2"/>
          <p:cNvSpPr>
            <a:spLocks noGrp="1"/>
          </p:cNvSpPr>
          <p:nvPr>
            <p:ph sz="quarter" idx="1"/>
          </p:nvPr>
        </p:nvSpPr>
        <p:spPr>
          <a:xfrm>
            <a:off x="914400" y="1052736"/>
            <a:ext cx="7772400" cy="5328592"/>
          </a:xfrm>
        </p:spPr>
        <p:txBody>
          <a:bodyPr>
            <a:normAutofit fontScale="92500" lnSpcReduction="20000"/>
          </a:bodyPr>
          <a:lstStyle/>
          <a:p>
            <a:r>
              <a:rPr lang="en-GB" dirty="0"/>
              <a:t>A small but growing number of jurisdictions internationally have piloted or use </a:t>
            </a:r>
            <a:r>
              <a:rPr lang="en-GB" dirty="0" smtClean="0"/>
              <a:t>CRIA</a:t>
            </a:r>
          </a:p>
          <a:p>
            <a:r>
              <a:rPr lang="en-US" dirty="0"/>
              <a:t>There is no single, global model of CRIA in </a:t>
            </a:r>
            <a:r>
              <a:rPr lang="en-US" dirty="0" smtClean="0"/>
              <a:t>place </a:t>
            </a:r>
          </a:p>
          <a:p>
            <a:r>
              <a:rPr lang="en-US" dirty="0" smtClean="0"/>
              <a:t>The use of CRIA can be broken down into three elements: the process, the CRIA tools, and the CRIA report </a:t>
            </a:r>
          </a:p>
          <a:p>
            <a:pPr lvl="0"/>
            <a:r>
              <a:rPr lang="en-US" dirty="0"/>
              <a:t>CRIA tends to follow a set of steps or stages common across Impact Assessment practice: </a:t>
            </a:r>
            <a:endParaRPr lang="en-GB" dirty="0"/>
          </a:p>
          <a:p>
            <a:pPr marL="777240" lvl="1" indent="-457200">
              <a:buFont typeface="+mj-lt"/>
              <a:buAutoNum type="arabicPeriod"/>
            </a:pPr>
            <a:r>
              <a:rPr lang="en-US" dirty="0"/>
              <a:t>S</a:t>
            </a:r>
            <a:r>
              <a:rPr lang="en-US" dirty="0" smtClean="0"/>
              <a:t>creening/initial </a:t>
            </a:r>
            <a:r>
              <a:rPr lang="en-US" dirty="0"/>
              <a:t>assessment; </a:t>
            </a:r>
            <a:endParaRPr lang="en-GB" dirty="0"/>
          </a:p>
          <a:p>
            <a:pPr marL="777240" lvl="1" indent="-457200">
              <a:buFont typeface="+mj-lt"/>
              <a:buAutoNum type="arabicPeriod"/>
            </a:pPr>
            <a:r>
              <a:rPr lang="en-US" dirty="0"/>
              <a:t>S</a:t>
            </a:r>
            <a:r>
              <a:rPr lang="en-US" dirty="0" smtClean="0"/>
              <a:t>coping</a:t>
            </a:r>
            <a:r>
              <a:rPr lang="en-US" dirty="0"/>
              <a:t>; data collection, evidence gathering and stakeholder consultation; </a:t>
            </a:r>
            <a:endParaRPr lang="en-GB" dirty="0"/>
          </a:p>
          <a:p>
            <a:pPr marL="777240" lvl="1" indent="-457200">
              <a:buFont typeface="+mj-lt"/>
              <a:buAutoNum type="arabicPeriod"/>
            </a:pPr>
            <a:r>
              <a:rPr lang="en-US" dirty="0"/>
              <a:t>T</a:t>
            </a:r>
            <a:r>
              <a:rPr lang="en-US" dirty="0" smtClean="0"/>
              <a:t>he </a:t>
            </a:r>
            <a:r>
              <a:rPr lang="en-US" dirty="0"/>
              <a:t>assessment of the impact(s) including options for mitigation or modification of the proposal(s); </a:t>
            </a:r>
            <a:r>
              <a:rPr lang="en-US" dirty="0" smtClean="0"/>
              <a:t>and</a:t>
            </a:r>
            <a:endParaRPr lang="en-GB" dirty="0"/>
          </a:p>
          <a:p>
            <a:pPr marL="777240" lvl="1" indent="-457200">
              <a:buFont typeface="+mj-lt"/>
              <a:buAutoNum type="arabicPeriod"/>
            </a:pPr>
            <a:r>
              <a:rPr lang="en-US" dirty="0" smtClean="0"/>
              <a:t>Setting </a:t>
            </a:r>
            <a:r>
              <a:rPr lang="en-US" dirty="0"/>
              <a:t>out the process that has been agreed for the monitoring and review of the impact of the law, policy or measure</a:t>
            </a:r>
            <a:endParaRPr lang="en-GB" dirty="0"/>
          </a:p>
          <a:p>
            <a:endParaRPr lang="en-GB" dirty="0"/>
          </a:p>
          <a:p>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593582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rPr>
              <a:t>Literature review – key findings</a:t>
            </a:r>
          </a:p>
        </p:txBody>
      </p:sp>
      <p:sp>
        <p:nvSpPr>
          <p:cNvPr id="3" name="Content Placeholder 2"/>
          <p:cNvSpPr>
            <a:spLocks noGrp="1"/>
          </p:cNvSpPr>
          <p:nvPr>
            <p:ph sz="quarter" idx="1"/>
          </p:nvPr>
        </p:nvSpPr>
        <p:spPr/>
        <p:txBody>
          <a:bodyPr>
            <a:normAutofit fontScale="92500" lnSpcReduction="10000"/>
          </a:bodyPr>
          <a:lstStyle/>
          <a:p>
            <a:r>
              <a:rPr lang="en-GB" dirty="0"/>
              <a:t>Successful implementation of the CRIA process depends on having other General Measures of Implementation in </a:t>
            </a:r>
            <a:r>
              <a:rPr lang="en-GB" dirty="0" smtClean="0"/>
              <a:t>place</a:t>
            </a:r>
          </a:p>
          <a:p>
            <a:r>
              <a:rPr lang="en-GB" dirty="0" smtClean="0"/>
              <a:t>CRIA can be integrated into other impact assessment processes</a:t>
            </a:r>
          </a:p>
          <a:p>
            <a:r>
              <a:rPr lang="en-GB" dirty="0"/>
              <a:t>Introducing a child focus to the development of law, policy and practice comes with considerable practical challenges</a:t>
            </a:r>
          </a:p>
          <a:p>
            <a:pPr lvl="1">
              <a:buFont typeface="Courier New" panose="02070309020205020404" pitchFamily="49" charset="0"/>
              <a:buChar char="o"/>
            </a:pPr>
            <a:r>
              <a:rPr lang="en-GB" sz="2000" dirty="0" smtClean="0"/>
              <a:t>They should follow human rights impact assessment principles</a:t>
            </a:r>
          </a:p>
          <a:p>
            <a:pPr lvl="1">
              <a:buFont typeface="Courier New" panose="02070309020205020404" pitchFamily="49" charset="0"/>
              <a:buChar char="o"/>
            </a:pPr>
            <a:r>
              <a:rPr lang="en-GB" sz="2000" dirty="0" smtClean="0"/>
              <a:t>Assessors often </a:t>
            </a:r>
            <a:r>
              <a:rPr lang="en-GB" sz="2000" dirty="0"/>
              <a:t>lack of familiarity with children’s rights and the CRC</a:t>
            </a:r>
          </a:p>
          <a:p>
            <a:pPr lvl="1">
              <a:buFont typeface="Courier New" panose="02070309020205020404" pitchFamily="49" charset="0"/>
              <a:buChar char="o"/>
            </a:pPr>
            <a:r>
              <a:rPr lang="en-GB" sz="2000" dirty="0"/>
              <a:t>The political environment in which governments </a:t>
            </a:r>
            <a:r>
              <a:rPr lang="en-GB" sz="2000" dirty="0" smtClean="0"/>
              <a:t>operate can complicate the process</a:t>
            </a:r>
            <a:endParaRPr lang="en-GB" sz="2000" dirty="0"/>
          </a:p>
          <a:p>
            <a:endParaRPr lang="en-GB" dirty="0"/>
          </a:p>
        </p:txBody>
      </p:sp>
    </p:spTree>
    <p:extLst>
      <p:ext uri="{BB962C8B-B14F-4D97-AF65-F5344CB8AC3E}">
        <p14:creationId xmlns:p14="http://schemas.microsoft.com/office/powerpoint/2010/main" val="4073605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002060"/>
                </a:solidFill>
              </a:rPr>
              <a:t>Literature </a:t>
            </a:r>
            <a:r>
              <a:rPr lang="en-GB" dirty="0" smtClean="0">
                <a:solidFill>
                  <a:srgbClr val="002060"/>
                </a:solidFill>
              </a:rPr>
              <a:t>review – key findings</a:t>
            </a:r>
            <a:endParaRPr lang="en-GB" dirty="0"/>
          </a:p>
        </p:txBody>
      </p:sp>
      <p:sp>
        <p:nvSpPr>
          <p:cNvPr id="3" name="Content Placeholder 2"/>
          <p:cNvSpPr>
            <a:spLocks noGrp="1"/>
          </p:cNvSpPr>
          <p:nvPr>
            <p:ph sz="quarter" idx="1"/>
          </p:nvPr>
        </p:nvSpPr>
        <p:spPr/>
        <p:txBody>
          <a:bodyPr>
            <a:normAutofit/>
          </a:bodyPr>
          <a:lstStyle/>
          <a:p>
            <a:pPr marL="731520" lvl="2" indent="-457200">
              <a:spcBef>
                <a:spcPts val="580"/>
              </a:spcBef>
              <a:buClr>
                <a:schemeClr val="accent1"/>
              </a:buClr>
              <a:buFont typeface="Arial" panose="020B0604020202020204" pitchFamily="34" charset="0"/>
              <a:buChar char="•"/>
            </a:pPr>
            <a:r>
              <a:rPr lang="en-GB" sz="2400" dirty="0" smtClean="0"/>
              <a:t>There </a:t>
            </a:r>
            <a:r>
              <a:rPr lang="en-GB" sz="2400" dirty="0"/>
              <a:t>is little research on the value </a:t>
            </a:r>
            <a:r>
              <a:rPr lang="en-GB" sz="2400" dirty="0" smtClean="0"/>
              <a:t>or effectiveness of carrying out CRIA </a:t>
            </a:r>
          </a:p>
          <a:p>
            <a:pPr marL="731520" lvl="2" indent="-457200">
              <a:spcBef>
                <a:spcPts val="580"/>
              </a:spcBef>
              <a:buClr>
                <a:schemeClr val="accent1"/>
              </a:buClr>
              <a:buFont typeface="Arial" panose="020B0604020202020204" pitchFamily="34" charset="0"/>
              <a:buChar char="•"/>
            </a:pPr>
            <a:endParaRPr lang="en-GB" sz="2400" dirty="0" smtClean="0"/>
          </a:p>
          <a:p>
            <a:pPr marL="1005840" lvl="3" indent="-457200">
              <a:spcBef>
                <a:spcPts val="580"/>
              </a:spcBef>
              <a:buClr>
                <a:schemeClr val="accent1"/>
              </a:buClr>
              <a:buFont typeface="Courier New" panose="02070309020205020404" pitchFamily="49" charset="0"/>
              <a:buChar char="o"/>
            </a:pPr>
            <a:r>
              <a:rPr lang="en-GB" dirty="0"/>
              <a:t>I</a:t>
            </a:r>
            <a:r>
              <a:rPr lang="en-GB" dirty="0" smtClean="0"/>
              <a:t>t </a:t>
            </a:r>
            <a:r>
              <a:rPr lang="en-GB" dirty="0"/>
              <a:t>is not possible to say which model is ‘best’ </a:t>
            </a:r>
            <a:r>
              <a:rPr lang="en-GB" dirty="0" smtClean="0"/>
              <a:t>because there </a:t>
            </a:r>
            <a:r>
              <a:rPr lang="en-GB" dirty="0"/>
              <a:t>has been no substantive comparative analysis of the different models of CRIA in use, their effectiveness or – in the general absence of CRIE being carried out following implementation – </a:t>
            </a:r>
            <a:r>
              <a:rPr lang="en-GB" dirty="0" smtClean="0"/>
              <a:t> positive impact </a:t>
            </a:r>
            <a:r>
              <a:rPr lang="en-GB" dirty="0"/>
              <a:t>on children’s rights </a:t>
            </a:r>
            <a:r>
              <a:rPr lang="en-GB" dirty="0" smtClean="0"/>
              <a:t>outcomes </a:t>
            </a:r>
            <a:endParaRPr lang="en-GB" dirty="0"/>
          </a:p>
          <a:p>
            <a:endParaRPr lang="en-GB" dirty="0"/>
          </a:p>
        </p:txBody>
      </p:sp>
    </p:spTree>
    <p:extLst>
      <p:ext uri="{BB962C8B-B14F-4D97-AF65-F5344CB8AC3E}">
        <p14:creationId xmlns:p14="http://schemas.microsoft.com/office/powerpoint/2010/main" val="4247072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solidFill>
                  <a:srgbClr val="002060"/>
                </a:solidFill>
              </a:rPr>
              <a:t>ENOC member questionnaire on </a:t>
            </a:r>
            <a:r>
              <a:rPr lang="en-GB" sz="3600" dirty="0" smtClean="0">
                <a:solidFill>
                  <a:srgbClr val="002060"/>
                </a:solidFill>
              </a:rPr>
              <a:t>CRIA – </a:t>
            </a:r>
            <a:r>
              <a:rPr lang="en-GB" sz="3600" dirty="0">
                <a:solidFill>
                  <a:srgbClr val="002060"/>
                </a:solidFill>
              </a:rPr>
              <a:t>key </a:t>
            </a:r>
            <a:r>
              <a:rPr lang="en-GB" sz="3600" dirty="0" smtClean="0">
                <a:solidFill>
                  <a:srgbClr val="002060"/>
                </a:solidFill>
              </a:rPr>
              <a:t>findings from 30 responses</a:t>
            </a:r>
            <a:endParaRPr lang="en-GB" sz="3600" dirty="0">
              <a:solidFill>
                <a:srgbClr val="002060"/>
              </a:solidFill>
            </a:endParaRPr>
          </a:p>
        </p:txBody>
      </p:sp>
      <p:sp>
        <p:nvSpPr>
          <p:cNvPr id="3" name="Content Placeholder 2"/>
          <p:cNvSpPr>
            <a:spLocks noGrp="1"/>
          </p:cNvSpPr>
          <p:nvPr>
            <p:ph sz="quarter" idx="1"/>
          </p:nvPr>
        </p:nvSpPr>
        <p:spPr>
          <a:xfrm>
            <a:off x="914400" y="1447800"/>
            <a:ext cx="7772400" cy="5005536"/>
          </a:xfrm>
        </p:spPr>
        <p:txBody>
          <a:bodyPr>
            <a:normAutofit fontScale="92500" lnSpcReduction="20000"/>
          </a:bodyPr>
          <a:lstStyle/>
          <a:p>
            <a:r>
              <a:rPr lang="en-GB" dirty="0"/>
              <a:t>CRIA is practised in 7 jurisdictions (Belgium – Flemish community, Bulgaria, Finland, Scotland, Spain – Basque Country, Sweden and Wales; and is in development in 2 others (Jersey and Spain – Catalonia</a:t>
            </a:r>
            <a:r>
              <a:rPr lang="en-GB" dirty="0" smtClean="0"/>
              <a:t>)</a:t>
            </a:r>
          </a:p>
          <a:p>
            <a:endParaRPr lang="en-GB" dirty="0" smtClean="0"/>
          </a:p>
          <a:p>
            <a:r>
              <a:rPr lang="en-GB" dirty="0" smtClean="0"/>
              <a:t>10 jurisdictions </a:t>
            </a:r>
            <a:r>
              <a:rPr lang="en-GB" dirty="0"/>
              <a:t>(Albania, </a:t>
            </a:r>
            <a:r>
              <a:rPr lang="en-GB" dirty="0" smtClean="0"/>
              <a:t>Bulgaria, Cyprus</a:t>
            </a:r>
            <a:r>
              <a:rPr lang="en-GB" dirty="0"/>
              <a:t>, Lithuania, Luxembourg, Malta, Netherlands, Norway, Sweden, and the Ukraine</a:t>
            </a:r>
            <a:r>
              <a:rPr lang="en-GB" dirty="0" smtClean="0"/>
              <a:t>) report </a:t>
            </a:r>
            <a:r>
              <a:rPr lang="en-GB" dirty="0"/>
              <a:t>using a CRIA-like process </a:t>
            </a:r>
            <a:r>
              <a:rPr lang="en-GB" dirty="0" smtClean="0"/>
              <a:t>to monitor </a:t>
            </a:r>
            <a:r>
              <a:rPr lang="en-GB" dirty="0"/>
              <a:t>the activities of government; comment on or suggest amendments for draft legislation; monitor the state of particular services or the national situation as it is affecting vulnerable groups of children and young people; produce their annual report; or handle children’s complaints.</a:t>
            </a:r>
          </a:p>
          <a:p>
            <a:endParaRPr lang="en-GB" dirty="0"/>
          </a:p>
          <a:p>
            <a:endParaRPr lang="en-GB" dirty="0"/>
          </a:p>
        </p:txBody>
      </p:sp>
    </p:spTree>
    <p:extLst>
      <p:ext uri="{BB962C8B-B14F-4D97-AF65-F5344CB8AC3E}">
        <p14:creationId xmlns:p14="http://schemas.microsoft.com/office/powerpoint/2010/main" val="3266183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rPr>
              <a:t>Questionnaire – key findings</a:t>
            </a:r>
            <a:endParaRPr lang="en-GB" dirty="0"/>
          </a:p>
        </p:txBody>
      </p:sp>
      <p:sp>
        <p:nvSpPr>
          <p:cNvPr id="3" name="Content Placeholder 2"/>
          <p:cNvSpPr>
            <a:spLocks noGrp="1"/>
          </p:cNvSpPr>
          <p:nvPr>
            <p:ph sz="quarter" idx="1"/>
          </p:nvPr>
        </p:nvSpPr>
        <p:spPr>
          <a:xfrm>
            <a:off x="914400" y="1447800"/>
            <a:ext cx="7772400" cy="5005536"/>
          </a:xfrm>
        </p:spPr>
        <p:txBody>
          <a:bodyPr>
            <a:normAutofit fontScale="92500" lnSpcReduction="10000"/>
          </a:bodyPr>
          <a:lstStyle/>
          <a:p>
            <a:r>
              <a:rPr lang="en-GB" dirty="0" smtClean="0"/>
              <a:t>Review of CRIA models in use in ENOC member jurisdictions (Annex 1 of the report</a:t>
            </a:r>
            <a:r>
              <a:rPr lang="en-GB" dirty="0" smtClean="0"/>
              <a:t>) looks at:</a:t>
            </a:r>
            <a:endParaRPr lang="en-GB" dirty="0" smtClean="0"/>
          </a:p>
          <a:p>
            <a:endParaRPr lang="en-GB" dirty="0" smtClean="0"/>
          </a:p>
          <a:p>
            <a:pPr lvl="1">
              <a:buFont typeface="Courier New" panose="02070309020205020404" pitchFamily="49" charset="0"/>
              <a:buChar char="o"/>
            </a:pPr>
            <a:r>
              <a:rPr lang="en-GB" dirty="0" smtClean="0"/>
              <a:t>Process</a:t>
            </a:r>
          </a:p>
          <a:p>
            <a:pPr lvl="1">
              <a:buFont typeface="Courier New" panose="02070309020205020404" pitchFamily="49" charset="0"/>
              <a:buChar char="o"/>
            </a:pPr>
            <a:r>
              <a:rPr lang="en-GB" dirty="0" smtClean="0"/>
              <a:t>Material scope</a:t>
            </a:r>
          </a:p>
          <a:p>
            <a:pPr lvl="1">
              <a:buFont typeface="Courier New" panose="02070309020205020404" pitchFamily="49" charset="0"/>
              <a:buChar char="o"/>
            </a:pPr>
            <a:r>
              <a:rPr lang="en-GB" dirty="0" smtClean="0"/>
              <a:t>Mandate</a:t>
            </a:r>
          </a:p>
          <a:p>
            <a:pPr lvl="1">
              <a:buFont typeface="Courier New" panose="02070309020205020404" pitchFamily="49" charset="0"/>
              <a:buChar char="o"/>
            </a:pPr>
            <a:r>
              <a:rPr lang="en-GB" dirty="0" smtClean="0"/>
              <a:t>Templates/Tools</a:t>
            </a:r>
          </a:p>
          <a:p>
            <a:pPr lvl="1">
              <a:buFont typeface="Courier New" panose="02070309020205020404" pitchFamily="49" charset="0"/>
              <a:buChar char="o"/>
            </a:pPr>
            <a:r>
              <a:rPr lang="en-GB" dirty="0" smtClean="0"/>
              <a:t>When conducted</a:t>
            </a:r>
          </a:p>
          <a:p>
            <a:pPr lvl="1">
              <a:buFont typeface="Courier New" panose="02070309020205020404" pitchFamily="49" charset="0"/>
              <a:buChar char="o"/>
            </a:pPr>
            <a:r>
              <a:rPr lang="en-GB" dirty="0" smtClean="0"/>
              <a:t>How </a:t>
            </a:r>
            <a:r>
              <a:rPr lang="en-GB" dirty="0"/>
              <a:t>children and young people are </a:t>
            </a:r>
            <a:r>
              <a:rPr lang="en-GB" dirty="0" smtClean="0"/>
              <a:t>involved</a:t>
            </a:r>
          </a:p>
          <a:p>
            <a:pPr lvl="1">
              <a:buFont typeface="Courier New" panose="02070309020205020404" pitchFamily="49" charset="0"/>
              <a:buChar char="o"/>
            </a:pPr>
            <a:r>
              <a:rPr lang="en-GB" dirty="0" smtClean="0"/>
              <a:t>Challenges</a:t>
            </a:r>
          </a:p>
          <a:p>
            <a:pPr lvl="1">
              <a:buFont typeface="Courier New" panose="02070309020205020404" pitchFamily="49" charset="0"/>
              <a:buChar char="o"/>
            </a:pPr>
            <a:r>
              <a:rPr lang="en-GB" dirty="0" smtClean="0"/>
              <a:t>Evaluations </a:t>
            </a:r>
            <a:r>
              <a:rPr lang="en-GB" dirty="0"/>
              <a:t>of </a:t>
            </a:r>
            <a:r>
              <a:rPr lang="en-GB" dirty="0" smtClean="0"/>
              <a:t>CRIA</a:t>
            </a:r>
          </a:p>
          <a:p>
            <a:pPr lvl="1">
              <a:buFont typeface="Courier New" panose="02070309020205020404" pitchFamily="49" charset="0"/>
              <a:buChar char="o"/>
            </a:pPr>
            <a:r>
              <a:rPr lang="en-GB" dirty="0" smtClean="0"/>
              <a:t>Effectiveness </a:t>
            </a:r>
            <a:r>
              <a:rPr lang="en-GB" dirty="0"/>
              <a:t>of </a:t>
            </a:r>
            <a:r>
              <a:rPr lang="en-GB" dirty="0" smtClean="0"/>
              <a:t>CRIA</a:t>
            </a:r>
          </a:p>
          <a:p>
            <a:pPr lvl="1">
              <a:buFont typeface="Courier New" panose="02070309020205020404" pitchFamily="49" charset="0"/>
              <a:buChar char="o"/>
            </a:pPr>
            <a:r>
              <a:rPr lang="en-GB" dirty="0" smtClean="0"/>
              <a:t>Impact </a:t>
            </a:r>
            <a:r>
              <a:rPr lang="en-GB" dirty="0"/>
              <a:t>on outcomes for children and young people </a:t>
            </a:r>
          </a:p>
          <a:p>
            <a:endParaRPr lang="en-GB" dirty="0"/>
          </a:p>
        </p:txBody>
      </p:sp>
    </p:spTree>
    <p:extLst>
      <p:ext uri="{BB962C8B-B14F-4D97-AF65-F5344CB8AC3E}">
        <p14:creationId xmlns:p14="http://schemas.microsoft.com/office/powerpoint/2010/main" val="1913622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rgbClr val="002060"/>
                </a:solidFill>
              </a:rPr>
              <a:t>CRIA Questionnaire – barriers to introducing CRIA</a:t>
            </a:r>
          </a:p>
        </p:txBody>
      </p:sp>
      <p:sp>
        <p:nvSpPr>
          <p:cNvPr id="3" name="Content Placeholder 2"/>
          <p:cNvSpPr>
            <a:spLocks noGrp="1"/>
          </p:cNvSpPr>
          <p:nvPr>
            <p:ph sz="quarter" idx="1"/>
          </p:nvPr>
        </p:nvSpPr>
        <p:spPr/>
        <p:txBody>
          <a:bodyPr/>
          <a:lstStyle/>
          <a:p>
            <a:pPr lvl="1"/>
            <a:endParaRPr lang="en-GB" dirty="0" smtClean="0"/>
          </a:p>
          <a:p>
            <a:pPr marL="777240" lvl="1" indent="-457200">
              <a:buFont typeface="+mj-lt"/>
              <a:buAutoNum type="arabicPeriod"/>
            </a:pPr>
            <a:r>
              <a:rPr lang="en-GB" dirty="0" smtClean="0"/>
              <a:t>CRIA </a:t>
            </a:r>
            <a:r>
              <a:rPr lang="en-GB" dirty="0"/>
              <a:t>is not known or is not a priority</a:t>
            </a:r>
          </a:p>
          <a:p>
            <a:pPr marL="777240" lvl="1" indent="-457200">
              <a:buFont typeface="+mj-lt"/>
              <a:buAutoNum type="arabicPeriod"/>
            </a:pPr>
            <a:r>
              <a:rPr lang="en-GB" dirty="0"/>
              <a:t>The government claims there is no capacity or need to carry out a CRIA</a:t>
            </a:r>
          </a:p>
          <a:p>
            <a:pPr marL="777240" lvl="1" indent="-457200">
              <a:buFont typeface="+mj-lt"/>
              <a:buAutoNum type="arabicPeriod"/>
            </a:pPr>
            <a:r>
              <a:rPr lang="en-GB" dirty="0"/>
              <a:t>There is no legal mandate for CRIA</a:t>
            </a:r>
          </a:p>
          <a:p>
            <a:pPr marL="777240" lvl="1" indent="-457200">
              <a:buFont typeface="+mj-lt"/>
              <a:buAutoNum type="arabicPeriod"/>
            </a:pPr>
            <a:r>
              <a:rPr lang="en-GB" dirty="0"/>
              <a:t>There is no agreed CRIA process or tools to support its use</a:t>
            </a:r>
          </a:p>
          <a:p>
            <a:pPr marL="777240" lvl="1" indent="-457200">
              <a:buFont typeface="+mj-lt"/>
              <a:buAutoNum type="arabicPeriod"/>
            </a:pPr>
            <a:r>
              <a:rPr lang="en-GB" dirty="0"/>
              <a:t>There is no evidence that CRIA is effective</a:t>
            </a:r>
          </a:p>
          <a:p>
            <a:endParaRPr lang="en-GB" dirty="0"/>
          </a:p>
        </p:txBody>
      </p:sp>
    </p:spTree>
    <p:extLst>
      <p:ext uri="{BB962C8B-B14F-4D97-AF65-F5344CB8AC3E}">
        <p14:creationId xmlns:p14="http://schemas.microsoft.com/office/powerpoint/2010/main" val="33891913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336</TotalTime>
  <Words>2290</Words>
  <Application>Microsoft Office PowerPoint</Application>
  <PresentationFormat>On-screen Show (4:3)</PresentationFormat>
  <Paragraphs>194</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Key Findings from CRIA Synthesis Report &amp; Questionnaire  21 September 2020</vt:lpstr>
      <vt:lpstr>Aim of the Synthesis Report</vt:lpstr>
      <vt:lpstr>Methodology</vt:lpstr>
      <vt:lpstr>Literature review – CRIA</vt:lpstr>
      <vt:lpstr>Literature review – key findings</vt:lpstr>
      <vt:lpstr>Literature review – key findings</vt:lpstr>
      <vt:lpstr>ENOC member questionnaire on CRIA – key findings from 30 responses</vt:lpstr>
      <vt:lpstr>Questionnaire – key findings</vt:lpstr>
      <vt:lpstr>CRIA Questionnaire – barriers to introducing CRIA</vt:lpstr>
      <vt:lpstr>CRIA Questionnaire – challenges to implementing and improving CRIA</vt:lpstr>
      <vt:lpstr>CRIA Questionnaire – challenges to implementing and improving CRIA</vt:lpstr>
      <vt:lpstr>Elements of good &amp; effective practice  </vt:lpstr>
      <vt:lpstr>Elements of good &amp; effective practice - continued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Findings from CRIA Synthesis Report &amp; Questionnaire  21 September 2020</dc:title>
  <dc:creator>Lisa-Bob</dc:creator>
  <cp:lastModifiedBy>Lisa-Bob</cp:lastModifiedBy>
  <cp:revision>51</cp:revision>
  <dcterms:created xsi:type="dcterms:W3CDTF">2020-09-09T13:44:48Z</dcterms:created>
  <dcterms:modified xsi:type="dcterms:W3CDTF">2020-09-17T16:53:44Z</dcterms:modified>
</cp:coreProperties>
</file>