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8"/>
  </p:notesMasterIdLst>
  <p:sldIdLst>
    <p:sldId id="256" r:id="rId2"/>
    <p:sldId id="266" r:id="rId3"/>
    <p:sldId id="268" r:id="rId4"/>
    <p:sldId id="269" r:id="rId5"/>
    <p:sldId id="267" r:id="rId6"/>
    <p:sldId id="265" r:id="rId7"/>
  </p:sldIdLst>
  <p:sldSz cx="12192000" cy="6858000"/>
  <p:notesSz cx="6858000" cy="9144000"/>
  <p:embeddedFontLst>
    <p:embeddedFont>
      <p:font typeface="VAG Rounded" charset="0"/>
      <p:bold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0056"/>
    <a:srgbClr val="0072BC"/>
    <a:srgbClr val="39B5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58977" autoAdjust="0"/>
  </p:normalViewPr>
  <p:slideViewPr>
    <p:cSldViewPr snapToGrid="0" showGuides="1">
      <p:cViewPr varScale="1">
        <p:scale>
          <a:sx n="67" d="100"/>
          <a:sy n="67" d="100"/>
        </p:scale>
        <p:origin x="64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2.fntdata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FA0585-44D1-4537-9C53-CF8A542DA9A0}" type="datetimeFigureOut">
              <a:rPr lang="en-GB" smtClean="0"/>
              <a:t>12/11/2020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DD9904-2EA4-45AE-81E7-4894226162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4204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childrenscommissioner.wales/" TargetMode="External"/><Relationship Id="rId4" Type="http://schemas.openxmlformats.org/officeDocument/2006/relationships/hyperlink" Target="http://comisiynyddplant.cymru/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Full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8DA3550E-254A-4239-99B2-82AF8A1815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1"/>
            <a:ext cx="11329200" cy="49694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69D7F50E-B990-456C-BBA9-0BF5EC722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864001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3C83950-050A-41C1-BFDC-773E9002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5999" y="1663431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3000"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C3D187C6-C031-4ECC-B48D-F07C053680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5494491"/>
            <a:ext cx="961538" cy="1040040"/>
          </a:xfrm>
          <a:prstGeom prst="rect">
            <a:avLst/>
          </a:prstGeom>
        </p:spPr>
      </p:pic>
      <p:sp>
        <p:nvSpPr>
          <p:cNvPr id="12" name="Rectangle 4">
            <a:extLst>
              <a:ext uri="{FF2B5EF4-FFF2-40B4-BE49-F238E27FC236}">
                <a16:creationId xmlns="" xmlns:a16="http://schemas.microsoft.com/office/drawing/2014/main" id="{96C623B3-F41D-4BDC-92EC-1D60E3478E1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586797" y="5493600"/>
            <a:ext cx="1260000" cy="1049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Comisiynydd</a:t>
            </a:r>
            <a:r>
              <a:rPr kumimoji="0" lang="cy-GB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cy-GB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Plant Cymru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AG Rounded" pitchFamily="50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Children’s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Commissioner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for Wales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16703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ee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C3D187C6-C031-4ECC-B48D-F07C053680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5494491"/>
            <a:ext cx="961538" cy="1040040"/>
          </a:xfrm>
          <a:prstGeom prst="rect">
            <a:avLst/>
          </a:prstGeom>
        </p:spPr>
      </p:pic>
      <p:sp>
        <p:nvSpPr>
          <p:cNvPr id="12" name="Rectangle 4">
            <a:extLst>
              <a:ext uri="{FF2B5EF4-FFF2-40B4-BE49-F238E27FC236}">
                <a16:creationId xmlns="" xmlns:a16="http://schemas.microsoft.com/office/drawing/2014/main" id="{96C623B3-F41D-4BDC-92EC-1D60E3478E1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586797" y="5493600"/>
            <a:ext cx="1260000" cy="1049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Comisiynydd</a:t>
            </a:r>
            <a:r>
              <a:rPr kumimoji="0" lang="cy-GB" altLang="en-US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cy-GB" altLang="en-US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Plant Cymru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VAG Rounded" pitchFamily="50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Children’s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Commissioner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for Wales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="" xmlns:a16="http://schemas.microsoft.com/office/drawing/2014/main" id="{D6878AB3-876C-4D0F-AE3F-3AEE9E932C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="" xmlns:a16="http://schemas.microsoft.com/office/drawing/2014/main" id="{40768790-44B4-46D1-9166-3E5D6A5F0D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3538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Re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8DA3550E-254A-4239-99B2-82AF8A1815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77811"/>
            <a:ext cx="11329200" cy="48781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69D7F50E-B990-456C-BBA9-0BF5EC722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1548000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3C83950-050A-41C1-BFDC-773E9002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3582" y="2347430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3000">
                <a:solidFill>
                  <a:schemeClr val="bg1"/>
                </a:solidFill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C3D187C6-C031-4ECC-B48D-F07C053680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5494491"/>
            <a:ext cx="961538" cy="1040040"/>
          </a:xfrm>
          <a:prstGeom prst="rect">
            <a:avLst/>
          </a:prstGeom>
        </p:spPr>
      </p:pic>
      <p:sp>
        <p:nvSpPr>
          <p:cNvPr id="12" name="Rectangle 4">
            <a:extLst>
              <a:ext uri="{FF2B5EF4-FFF2-40B4-BE49-F238E27FC236}">
                <a16:creationId xmlns="" xmlns:a16="http://schemas.microsoft.com/office/drawing/2014/main" id="{96C623B3-F41D-4BDC-92EC-1D60E3478E1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586797" y="5493600"/>
            <a:ext cx="1260000" cy="1049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Comisiynydd</a:t>
            </a:r>
            <a:r>
              <a:rPr kumimoji="0" lang="cy-GB" altLang="en-US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cy-GB" altLang="en-US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Plant Cymru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VAG Rounded" pitchFamily="50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Children’s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Commissioner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for Wales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83D46338-8DD9-4E5C-84DF-668003A699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5999" y="4165884"/>
            <a:ext cx="2743200" cy="365125"/>
          </a:xfrm>
        </p:spPr>
        <p:txBody>
          <a:bodyPr lIns="0" tIns="0" rIns="0" bIns="0"/>
          <a:lstStyle>
            <a:lvl1pPr>
              <a:defRPr sz="2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7-Oct-18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6474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 - Green">
    <p:bg>
      <p:bgPr>
        <a:solidFill>
          <a:srgbClr val="39B5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8DA3550E-254A-4239-99B2-82AF8A1815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77811"/>
            <a:ext cx="11329200" cy="48781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69D7F50E-B990-456C-BBA9-0BF5EC722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1548000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3C83950-050A-41C1-BFDC-773E9002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3582" y="2347430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C3D187C6-C031-4ECC-B48D-F07C053680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5494491"/>
            <a:ext cx="961538" cy="1040040"/>
          </a:xfrm>
          <a:prstGeom prst="rect">
            <a:avLst/>
          </a:prstGeom>
        </p:spPr>
      </p:pic>
      <p:sp>
        <p:nvSpPr>
          <p:cNvPr id="12" name="Rectangle 4">
            <a:extLst>
              <a:ext uri="{FF2B5EF4-FFF2-40B4-BE49-F238E27FC236}">
                <a16:creationId xmlns="" xmlns:a16="http://schemas.microsoft.com/office/drawing/2014/main" id="{96C623B3-F41D-4BDC-92EC-1D60E3478E1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586797" y="5493600"/>
            <a:ext cx="1260000" cy="1049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Comisiynydd</a:t>
            </a:r>
            <a:r>
              <a:rPr kumimoji="0" lang="cy-GB" altLang="en-US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cy-GB" altLang="en-US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Plant Cymru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VAG Rounded" pitchFamily="50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Children’s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Commissioner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for Wales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83D46338-8DD9-4E5C-84DF-668003A699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8000" y="4165884"/>
            <a:ext cx="2736000" cy="365125"/>
          </a:xfrm>
        </p:spPr>
        <p:txBody>
          <a:bodyPr lIns="0" tIns="0" rIns="0" bIns="0"/>
          <a:lstStyle>
            <a:lvl1pPr algn="ctr">
              <a:defRPr sz="2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7-Oct-18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5019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Intro Slide - Full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9D7F50E-B990-456C-BBA9-0BF5EC722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864001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l"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3C83950-050A-41C1-BFDC-773E9002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5999" y="1663431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3000">
                <a:solidFill>
                  <a:schemeClr val="bg2"/>
                </a:solidFill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C3D187C6-C031-4ECC-B48D-F07C053680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5494491"/>
            <a:ext cx="961538" cy="1040040"/>
          </a:xfrm>
          <a:prstGeom prst="rect">
            <a:avLst/>
          </a:prstGeom>
        </p:spPr>
      </p:pic>
      <p:sp>
        <p:nvSpPr>
          <p:cNvPr id="12" name="Rectangle 4">
            <a:extLst>
              <a:ext uri="{FF2B5EF4-FFF2-40B4-BE49-F238E27FC236}">
                <a16:creationId xmlns="" xmlns:a16="http://schemas.microsoft.com/office/drawing/2014/main" id="{96C623B3-F41D-4BDC-92EC-1D60E3478E1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586797" y="5493600"/>
            <a:ext cx="1260000" cy="1049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Comisiynydd</a:t>
            </a:r>
            <a:r>
              <a:rPr kumimoji="0" lang="cy-GB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cy-GB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Plant Cymru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AG Rounded" pitchFamily="50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Children’s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Commissioner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for Wales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1"/>
            <a:ext cx="11329200" cy="1222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5076000"/>
            <a:ext cx="11329200" cy="41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523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 -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C3D187C6-C031-4ECC-B48D-F07C053680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5494491"/>
            <a:ext cx="961538" cy="1040040"/>
          </a:xfrm>
          <a:prstGeom prst="rect">
            <a:avLst/>
          </a:prstGeom>
        </p:spPr>
      </p:pic>
      <p:sp>
        <p:nvSpPr>
          <p:cNvPr id="12" name="Rectangle 4">
            <a:extLst>
              <a:ext uri="{FF2B5EF4-FFF2-40B4-BE49-F238E27FC236}">
                <a16:creationId xmlns="" xmlns:a16="http://schemas.microsoft.com/office/drawing/2014/main" id="{96C623B3-F41D-4BDC-92EC-1D60E3478E1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586797" y="5493600"/>
            <a:ext cx="1260000" cy="1049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Comisiynydd</a:t>
            </a:r>
            <a:r>
              <a:rPr kumimoji="0" lang="cy-GB" altLang="en-US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cy-GB" altLang="en-US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Plant Cymru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VAG Rounded" pitchFamily="50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Children’s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Commissioner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for Wales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="" xmlns:a16="http://schemas.microsoft.com/office/drawing/2014/main" id="{1FC0822B-6C90-472B-AB40-0806ED99FF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1548000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Subtitle 2">
            <a:extLst>
              <a:ext uri="{FF2B5EF4-FFF2-40B4-BE49-F238E27FC236}">
                <a16:creationId xmlns="" xmlns:a16="http://schemas.microsoft.com/office/drawing/2014/main" id="{252B1172-2D36-4CE2-8E6D-A288A9F0BF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3582" y="2347430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8010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0D0A40B-4C9E-4E7D-924E-47CA6AD432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1"/>
            <a:ext cx="11329200" cy="122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5631683-08CB-4406-8275-702BCEA097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5724000"/>
            <a:ext cx="11329200" cy="413656"/>
          </a:xfrm>
          <a:prstGeom prst="rect">
            <a:avLst/>
          </a:prstGeom>
        </p:spPr>
      </p:pic>
      <p:sp>
        <p:nvSpPr>
          <p:cNvPr id="9" name="Rectangle 4">
            <a:extLst>
              <a:ext uri="{FF2B5EF4-FFF2-40B4-BE49-F238E27FC236}">
                <a16:creationId xmlns="" xmlns:a16="http://schemas.microsoft.com/office/drawing/2014/main" id="{A3654759-EE2D-42CC-BB58-034A7D08496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451999" y="5976000"/>
            <a:ext cx="4320000" cy="464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1792288" algn="l"/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@</a:t>
            </a:r>
            <a:r>
              <a:rPr kumimoji="0" lang="cy-GB" altLang="en-US" sz="1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complantcymru</a:t>
            </a: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kumimoji="0" lang="cy-GB" altLang="en-US" sz="1400" b="0" i="0" u="none" strike="noStrike" kern="1200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+mn-ea"/>
                <a:cs typeface="Times New Roman" panose="02020603050405020304" pitchFamily="18" charset="0"/>
              </a:rPr>
              <a:t>comisiynyddplant.cymru</a:t>
            </a:r>
            <a:endParaRPr kumimoji="0" lang="cy-GB" altLang="en-US" sz="1400" b="0" i="0" u="none" strike="noStrike" kern="1200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VAG Rounded" pitchFamily="50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1792288" algn="l"/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cs typeface="Times New Roman" panose="02020603050405020304" pitchFamily="18" charset="0"/>
              </a:rPr>
              <a:t>@</a:t>
            </a:r>
            <a:r>
              <a:rPr kumimoji="0" lang="cy-GB" altLang="en-US" sz="1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cs typeface="Times New Roman" panose="02020603050405020304" pitchFamily="18" charset="0"/>
              </a:rPr>
              <a:t>childcomwales</a:t>
            </a: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cs typeface="Times New Roman" panose="02020603050405020304" pitchFamily="18" charset="0"/>
              </a:rPr>
              <a:t>	</a:t>
            </a:r>
            <a:r>
              <a:rPr kumimoji="0" lang="cy-GB" altLang="en-US" sz="1400" b="0" i="0" u="none" strike="noStrike" kern="1200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+mn-ea"/>
                <a:cs typeface="Times New Roman" panose="02020603050405020304" pitchFamily="18" charset="0"/>
              </a:rPr>
              <a:t>childrenscommissioner.wales</a:t>
            </a:r>
            <a:endParaRPr kumimoji="0" lang="en-GB" altLang="en-US" sz="1400" b="0" i="0" u="none" strike="noStrike" kern="1200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VAG Rounded" pitchFamily="50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="" xmlns:a16="http://schemas.microsoft.com/office/drawing/2014/main" id="{B47E2740-0F3A-49B8-92C1-43321C4DD2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00000" y="1512000"/>
            <a:ext cx="8593200" cy="4212000"/>
          </a:xfrm>
        </p:spPr>
        <p:txBody>
          <a:bodyPr lIns="0" tIns="0" rIns="0">
            <a:noAutofit/>
          </a:bodyPr>
          <a:lstStyle>
            <a:lvl1pPr>
              <a:defRPr b="1">
                <a:solidFill>
                  <a:schemeClr val="bg2"/>
                </a:solidFill>
                <a:latin typeface="VAG Rounded Std Thin" panose="020F0402020204020204" pitchFamily="34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Rectangle 11">
            <a:hlinkClick r:id="rId4"/>
            <a:extLst>
              <a:ext uri="{FF2B5EF4-FFF2-40B4-BE49-F238E27FC236}">
                <a16:creationId xmlns="" xmlns:a16="http://schemas.microsoft.com/office/drawing/2014/main" id="{E02D5032-7F75-405A-B222-831AB1EC6845}"/>
              </a:ext>
            </a:extLst>
          </p:cNvPr>
          <p:cNvSpPr/>
          <p:nvPr userDrawn="1"/>
        </p:nvSpPr>
        <p:spPr>
          <a:xfrm>
            <a:off x="9231086" y="5974080"/>
            <a:ext cx="1994263" cy="1635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hlinkClick r:id="rId5"/>
            <a:extLst>
              <a:ext uri="{FF2B5EF4-FFF2-40B4-BE49-F238E27FC236}">
                <a16:creationId xmlns="" xmlns:a16="http://schemas.microsoft.com/office/drawing/2014/main" id="{0260D4DC-8A33-4918-B54F-178C0A33992F}"/>
              </a:ext>
            </a:extLst>
          </p:cNvPr>
          <p:cNvSpPr/>
          <p:nvPr userDrawn="1"/>
        </p:nvSpPr>
        <p:spPr>
          <a:xfrm>
            <a:off x="9231086" y="6247679"/>
            <a:ext cx="2386149" cy="178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5509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Pink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C3D187C6-C031-4ECC-B48D-F07C053680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5494491"/>
            <a:ext cx="961538" cy="1040040"/>
          </a:xfrm>
          <a:prstGeom prst="rect">
            <a:avLst/>
          </a:prstGeom>
        </p:spPr>
      </p:pic>
      <p:sp>
        <p:nvSpPr>
          <p:cNvPr id="12" name="Rectangle 4">
            <a:extLst>
              <a:ext uri="{FF2B5EF4-FFF2-40B4-BE49-F238E27FC236}">
                <a16:creationId xmlns="" xmlns:a16="http://schemas.microsoft.com/office/drawing/2014/main" id="{96C623B3-F41D-4BDC-92EC-1D60E3478E1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586797" y="5493600"/>
            <a:ext cx="1260000" cy="1049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Comisiynydd</a:t>
            </a:r>
            <a:r>
              <a:rPr kumimoji="0" lang="cy-GB" altLang="en-US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cy-GB" altLang="en-US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Plant Cymru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VAG Rounded" pitchFamily="50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Children’s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Commissioner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for Wales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10">
            <a:extLst>
              <a:ext uri="{FF2B5EF4-FFF2-40B4-BE49-F238E27FC236}">
                <a16:creationId xmlns="" xmlns:a16="http://schemas.microsoft.com/office/drawing/2014/main" id="{670A7857-2A17-4545-8F08-164E289C25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="" xmlns:a16="http://schemas.microsoft.com/office/drawing/2014/main" id="{516818EA-85F8-44FB-8813-18A7EF3757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2902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Purpl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C3D187C6-C031-4ECC-B48D-F07C053680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5494491"/>
            <a:ext cx="961538" cy="1040040"/>
          </a:xfrm>
          <a:prstGeom prst="rect">
            <a:avLst/>
          </a:prstGeom>
        </p:spPr>
      </p:pic>
      <p:sp>
        <p:nvSpPr>
          <p:cNvPr id="12" name="Rectangle 4">
            <a:extLst>
              <a:ext uri="{FF2B5EF4-FFF2-40B4-BE49-F238E27FC236}">
                <a16:creationId xmlns="" xmlns:a16="http://schemas.microsoft.com/office/drawing/2014/main" id="{96C623B3-F41D-4BDC-92EC-1D60E3478E1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586797" y="5493600"/>
            <a:ext cx="1260000" cy="1049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Comisiynydd</a:t>
            </a:r>
            <a:r>
              <a:rPr kumimoji="0" lang="cy-GB" altLang="en-US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cy-GB" altLang="en-US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Plant Cymru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VAG Rounded" pitchFamily="50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Children’s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Commissioner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for Wales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="" xmlns:a16="http://schemas.microsoft.com/office/drawing/2014/main" id="{7ECAE7AA-4351-4C21-B3EB-5378990286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="" xmlns:a16="http://schemas.microsoft.com/office/drawing/2014/main" id="{FC87B527-9C95-426A-A3A0-11C08ACAF5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2978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Blue">
    <p:bg>
      <p:bgPr>
        <a:solidFill>
          <a:srgbClr val="0072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C3D187C6-C031-4ECC-B48D-F07C053680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5494491"/>
            <a:ext cx="961538" cy="1040040"/>
          </a:xfrm>
          <a:prstGeom prst="rect">
            <a:avLst/>
          </a:prstGeom>
        </p:spPr>
      </p:pic>
      <p:sp>
        <p:nvSpPr>
          <p:cNvPr id="12" name="Rectangle 4">
            <a:extLst>
              <a:ext uri="{FF2B5EF4-FFF2-40B4-BE49-F238E27FC236}">
                <a16:creationId xmlns="" xmlns:a16="http://schemas.microsoft.com/office/drawing/2014/main" id="{96C623B3-F41D-4BDC-92EC-1D60E3478E1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586797" y="5493600"/>
            <a:ext cx="1260000" cy="1049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Comisiynydd</a:t>
            </a:r>
            <a:r>
              <a:rPr kumimoji="0" lang="cy-GB" altLang="en-US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cy-GB" altLang="en-US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Plant Cymru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VAG Rounded" pitchFamily="50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Children’s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Commissioner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for Wales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="" xmlns:a16="http://schemas.microsoft.com/office/drawing/2014/main" id="{65DD9D79-DCC4-4119-A5A5-C31167AB46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="" xmlns:a16="http://schemas.microsoft.com/office/drawing/2014/main" id="{800A31E7-103F-41CA-A05A-3385EB97E5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2183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4636C5B0-BCE9-4190-B09A-DBC0AA33D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115FE0C-6F9B-4E90-8B7D-20A7210575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0DD1D29-2E01-48A5-96E1-EDB95AC10C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AA6C1-B524-4083-8985-4658D9A351CB}" type="datetimeFigureOut">
              <a:rPr lang="en-GB" smtClean="0"/>
              <a:t>12/11/2020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FFDCDDF-CFCD-4C49-922F-73DA90588F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3EBF52E-53C0-4F36-8CFC-2FC836391F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8EB8B-7571-4EDF-8436-56B4162271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9538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50" r:id="rId6"/>
    <p:sldLayoutId id="2147483664" r:id="rId7"/>
    <p:sldLayoutId id="2147483665" r:id="rId8"/>
    <p:sldLayoutId id="2147483666" r:id="rId9"/>
    <p:sldLayoutId id="2147483667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tx1"/>
          </a:solidFill>
          <a:latin typeface="VAG Rounded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childcomwales/" TargetMode="External"/><Relationship Id="rId2" Type="http://schemas.openxmlformats.org/officeDocument/2006/relationships/hyperlink" Target="mailto:post@childcomwales.org.uk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complantcymru.org.uk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76750" y="1015814"/>
            <a:ext cx="700087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500" dirty="0">
              <a:latin typeface="+mj-lt"/>
            </a:endParaRPr>
          </a:p>
          <a:p>
            <a:endParaRPr lang="en-GB" sz="2500" dirty="0" smtClean="0">
              <a:latin typeface="+mj-lt"/>
            </a:endParaRPr>
          </a:p>
          <a:p>
            <a:endParaRPr lang="en-GB" sz="2500" dirty="0">
              <a:latin typeface="+mj-lt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936000" y="864001"/>
            <a:ext cx="10304835" cy="1661993"/>
          </a:xfrm>
        </p:spPr>
        <p:txBody>
          <a:bodyPr/>
          <a:lstStyle/>
          <a:p>
            <a:r>
              <a:rPr lang="en-GB" dirty="0" smtClean="0"/>
              <a:t>Children’s Rights Impact Assessments in Wales</a:t>
            </a:r>
            <a:endParaRPr lang="en-GB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1402724" y="3082656"/>
            <a:ext cx="10304835" cy="415498"/>
          </a:xfrm>
        </p:spPr>
        <p:txBody>
          <a:bodyPr/>
          <a:lstStyle/>
          <a:p>
            <a:r>
              <a:rPr lang="en-GB" dirty="0" smtClean="0"/>
              <a:t>Frustrations and hopeful signs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0699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95301" y="542925"/>
            <a:ext cx="11496674" cy="5181075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chemeClr val="tx1"/>
                </a:solidFill>
              </a:rPr>
              <a:t>Current system in Wales (UK)</a:t>
            </a:r>
          </a:p>
          <a:p>
            <a:pPr marL="0" indent="0">
              <a:buNone/>
            </a:pPr>
            <a:r>
              <a:rPr lang="en-US" b="0" dirty="0"/>
              <a:t>The </a:t>
            </a:r>
            <a:r>
              <a:rPr lang="en-US" dirty="0"/>
              <a:t>Rights</a:t>
            </a:r>
            <a:r>
              <a:rPr lang="en-US" b="0" dirty="0"/>
              <a:t> of </a:t>
            </a:r>
            <a:r>
              <a:rPr lang="en-US" dirty="0"/>
              <a:t>Children</a:t>
            </a:r>
            <a:r>
              <a:rPr lang="en-US" b="0" dirty="0"/>
              <a:t> </a:t>
            </a:r>
            <a:r>
              <a:rPr lang="en-US" dirty="0"/>
              <a:t>and</a:t>
            </a:r>
            <a:r>
              <a:rPr lang="en-US" b="0" dirty="0"/>
              <a:t> </a:t>
            </a:r>
            <a:r>
              <a:rPr lang="en-US" dirty="0"/>
              <a:t>Young</a:t>
            </a:r>
            <a:r>
              <a:rPr lang="en-US" b="0" dirty="0"/>
              <a:t> </a:t>
            </a:r>
            <a:r>
              <a:rPr lang="en-US" b="0" dirty="0" smtClean="0"/>
              <a:t>Persons (</a:t>
            </a:r>
            <a:r>
              <a:rPr lang="en-US" dirty="0" smtClean="0"/>
              <a:t>Wales</a:t>
            </a:r>
            <a:r>
              <a:rPr lang="en-US" b="0" dirty="0"/>
              <a:t>) </a:t>
            </a:r>
            <a:r>
              <a:rPr lang="en-US" dirty="0"/>
              <a:t>Measure</a:t>
            </a:r>
            <a:r>
              <a:rPr lang="en-US" b="0" dirty="0"/>
              <a:t> </a:t>
            </a:r>
            <a:r>
              <a:rPr lang="en-US" b="0" dirty="0" smtClean="0"/>
              <a:t>2011</a:t>
            </a:r>
            <a:r>
              <a:rPr lang="en-US" b="0" dirty="0"/>
              <a:t> embeds consideration of the United Nations Convention on the </a:t>
            </a:r>
            <a:r>
              <a:rPr lang="en-US" dirty="0"/>
              <a:t>Rights</a:t>
            </a:r>
            <a:r>
              <a:rPr lang="en-US" b="0" dirty="0"/>
              <a:t> of the </a:t>
            </a:r>
            <a:r>
              <a:rPr lang="en-US" dirty="0"/>
              <a:t>Child</a:t>
            </a:r>
            <a:r>
              <a:rPr lang="en-US" b="0" dirty="0"/>
              <a:t> (UNCRC), and the Optional Protocols, into </a:t>
            </a:r>
            <a:r>
              <a:rPr lang="en-US" dirty="0"/>
              <a:t>Welsh</a:t>
            </a:r>
            <a:r>
              <a:rPr lang="en-US" b="0" dirty="0"/>
              <a:t> </a:t>
            </a:r>
            <a:r>
              <a:rPr lang="en-US" b="0" dirty="0" smtClean="0"/>
              <a:t>law.</a:t>
            </a:r>
          </a:p>
          <a:p>
            <a:pPr marL="0" indent="0">
              <a:buNone/>
            </a:pPr>
            <a:endParaRPr lang="en-GB" dirty="0" smtClean="0">
              <a:solidFill>
                <a:schemeClr val="tx1"/>
              </a:solidFill>
            </a:endParaRPr>
          </a:p>
          <a:p>
            <a:r>
              <a:rPr lang="en-GB" dirty="0" smtClean="0">
                <a:solidFill>
                  <a:schemeClr val="tx1"/>
                </a:solidFill>
              </a:rPr>
              <a:t>Children young people’s measure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Ministers must have Due Regard of the UNCRC when exercising any of their functions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Statutory children’s rights scheme lays out requirements for a CRIA</a:t>
            </a:r>
          </a:p>
          <a:p>
            <a:pPr lvl="1"/>
            <a:r>
              <a:rPr lang="en-GB" b="1" dirty="0" smtClean="0">
                <a:solidFill>
                  <a:schemeClr val="tx1"/>
                </a:solidFill>
              </a:rPr>
              <a:t>CRIA must</a:t>
            </a:r>
            <a:r>
              <a:rPr lang="en-GB" dirty="0" smtClean="0">
                <a:solidFill>
                  <a:schemeClr val="tx1"/>
                </a:solidFill>
              </a:rPr>
              <a:t> be published when new legislation proposed</a:t>
            </a:r>
          </a:p>
          <a:p>
            <a:pPr lvl="1"/>
            <a:r>
              <a:rPr lang="en-GB" b="1" dirty="0" smtClean="0">
                <a:solidFill>
                  <a:schemeClr val="tx1"/>
                </a:solidFill>
              </a:rPr>
              <a:t>CRIA should</a:t>
            </a:r>
            <a:r>
              <a:rPr lang="en-GB" dirty="0" smtClean="0">
                <a:solidFill>
                  <a:schemeClr val="tx1"/>
                </a:solidFill>
              </a:rPr>
              <a:t> be done for all policy decisions (to enable Ministers to pay Due Regard to children’s rights)</a:t>
            </a:r>
            <a:endParaRPr lang="en-GB" dirty="0">
              <a:solidFill>
                <a:schemeClr val="tx1"/>
              </a:solidFill>
            </a:endParaRPr>
          </a:p>
          <a:p>
            <a:pPr lvl="1"/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5567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38200" y="714375"/>
            <a:ext cx="9555000" cy="5009625"/>
          </a:xfrm>
        </p:spPr>
        <p:txBody>
          <a:bodyPr/>
          <a:lstStyle/>
          <a:p>
            <a:pPr marL="0" indent="0">
              <a:buNone/>
            </a:pPr>
            <a:r>
              <a:rPr lang="en-GB" u="sng" dirty="0" smtClean="0">
                <a:solidFill>
                  <a:schemeClr val="tx1"/>
                </a:solidFill>
              </a:rPr>
              <a:t>How has it worked?</a:t>
            </a:r>
          </a:p>
          <a:p>
            <a:pPr marL="0" indent="0">
              <a:buNone/>
            </a:pPr>
            <a:endParaRPr lang="en-GB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chemeClr val="tx1"/>
                </a:solidFill>
              </a:rPr>
              <a:t>Positives: </a:t>
            </a:r>
          </a:p>
          <a:p>
            <a:pPr marL="0" indent="0">
              <a:buNone/>
            </a:pPr>
            <a:r>
              <a:rPr lang="en-GB" dirty="0" smtClean="0">
                <a:solidFill>
                  <a:schemeClr val="tx1"/>
                </a:solidFill>
              </a:rPr>
              <a:t>CRIAs are an established part of government working</a:t>
            </a:r>
          </a:p>
          <a:p>
            <a:pPr marL="0" indent="0">
              <a:buNone/>
            </a:pPr>
            <a:r>
              <a:rPr lang="en-GB" dirty="0" smtClean="0">
                <a:solidFill>
                  <a:schemeClr val="tx1"/>
                </a:solidFill>
              </a:rPr>
              <a:t>Mechanism for my office and general public to scrutinise how Ministers fulfil their Due Regard duty</a:t>
            </a:r>
          </a:p>
          <a:p>
            <a:pPr marL="0" indent="0">
              <a:buNone/>
            </a:pPr>
            <a:r>
              <a:rPr lang="en-GB" dirty="0" smtClean="0">
                <a:solidFill>
                  <a:schemeClr val="tx1"/>
                </a:solidFill>
              </a:rPr>
              <a:t>Some have been done well – e.g. to support the decision to remove the defence of reasonable punishment (equal protection legislation)</a:t>
            </a:r>
            <a:endParaRPr lang="en-GB" dirty="0">
              <a:solidFill>
                <a:schemeClr val="tx1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1132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00101" y="657225"/>
            <a:ext cx="9705974" cy="5114925"/>
          </a:xfrm>
        </p:spPr>
        <p:txBody>
          <a:bodyPr/>
          <a:lstStyle/>
          <a:p>
            <a:pPr marL="0" indent="0">
              <a:buNone/>
            </a:pPr>
            <a:r>
              <a:rPr lang="en-GB" u="sng" dirty="0" smtClean="0">
                <a:solidFill>
                  <a:schemeClr val="tx1"/>
                </a:solidFill>
              </a:rPr>
              <a:t>How has it worked?</a:t>
            </a:r>
          </a:p>
          <a:p>
            <a:pPr marL="0" indent="0">
              <a:buNone/>
            </a:pPr>
            <a:endParaRPr lang="en-GB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chemeClr val="tx1"/>
                </a:solidFill>
              </a:rPr>
              <a:t>Barriers and negatives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Often done retrospectively to justify decisions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Often poor quality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Rarely published – we usually have to ask for them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Usually only lay out positives for children of the proposed policy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Rarely look at the impact on specific groups of children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9298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1025" y="695325"/>
            <a:ext cx="9812175" cy="5028675"/>
          </a:xfrm>
        </p:spPr>
        <p:txBody>
          <a:bodyPr/>
          <a:lstStyle/>
          <a:p>
            <a:pPr marL="0" indent="0">
              <a:buNone/>
            </a:pPr>
            <a:r>
              <a:rPr lang="en-GB" u="sng" dirty="0" smtClean="0">
                <a:solidFill>
                  <a:schemeClr val="tx1"/>
                </a:solidFill>
              </a:rPr>
              <a:t>Some hopeful recent developments?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 smtClean="0">
                <a:solidFill>
                  <a:schemeClr val="tx1"/>
                </a:solidFill>
              </a:rPr>
              <a:t>Welsh Government has responded positively to a Parliamentary report calling for improvements, including committing to publishing all CRIAs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During the pandemic we have seen an improvement in quality of CRIAs – even in emergency situations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Our office has worked in a different way with government to support this – we’ve brought extensive evidence of children’s experiences, trained civil servants, helped them free up their thinking from bureaucratic forms, and pushed hard on </a:t>
            </a:r>
            <a:r>
              <a:rPr lang="en-GB" dirty="0" smtClean="0">
                <a:solidFill>
                  <a:srgbClr val="C00000"/>
                </a:solidFill>
              </a:rPr>
              <a:t>WHY</a:t>
            </a:r>
            <a:r>
              <a:rPr lang="en-GB" dirty="0" smtClean="0">
                <a:solidFill>
                  <a:schemeClr val="tx1"/>
                </a:solidFill>
              </a:rPr>
              <a:t> CRIAs make better policy decisions.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317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87"/>
          <p:cNvSpPr txBox="1">
            <a:spLocks/>
          </p:cNvSpPr>
          <p:nvPr/>
        </p:nvSpPr>
        <p:spPr>
          <a:xfrm>
            <a:off x="974233" y="902089"/>
            <a:ext cx="11633982" cy="4276579"/>
          </a:xfrm>
          <a:prstGeom prst="rect">
            <a:avLst/>
          </a:prstGeom>
        </p:spPr>
        <p:txBody>
          <a:bodyPr vert="horz" lIns="0" tIns="0" rIns="0" bIns="0" rtlCol="0">
            <a:normAutofit fontScale="5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VAG Rounded" pitchFamily="50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defRPr sz="1800"/>
            </a:pPr>
            <a:r>
              <a:rPr lang="en-GB" sz="5800" b="1" dirty="0" err="1" smtClean="0">
                <a:solidFill>
                  <a:schemeClr val="accent4">
                    <a:lumMod val="75000"/>
                  </a:schemeClr>
                </a:solidFill>
              </a:rPr>
              <a:t>Manylion</a:t>
            </a:r>
            <a:r>
              <a:rPr lang="en-GB" sz="58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sz="5800" b="1" dirty="0" err="1" smtClean="0">
                <a:solidFill>
                  <a:schemeClr val="accent4">
                    <a:lumMod val="75000"/>
                  </a:schemeClr>
                </a:solidFill>
              </a:rPr>
              <a:t>Cyswllt</a:t>
            </a:r>
            <a:r>
              <a:rPr lang="en-GB" sz="58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sz="5800" b="1" dirty="0" smtClean="0"/>
              <a:t>| Contact Details</a:t>
            </a:r>
            <a:endParaRPr lang="en-GB" sz="5800" b="1" dirty="0" smtClean="0">
              <a:solidFill>
                <a:srgbClr val="DE0058"/>
              </a:solidFill>
            </a:endParaRPr>
          </a:p>
          <a:p>
            <a:pPr>
              <a:lnSpc>
                <a:spcPct val="100000"/>
              </a:lnSpc>
              <a:defRPr sz="1800"/>
            </a:pPr>
            <a:endParaRPr lang="en-GB" sz="2200" b="1" dirty="0" smtClean="0"/>
          </a:p>
          <a:p>
            <a:pPr>
              <a:lnSpc>
                <a:spcPct val="100000"/>
              </a:lnSpc>
              <a:defRPr sz="1800"/>
            </a:pPr>
            <a:endParaRPr lang="en-GB" sz="2600" b="1" dirty="0" smtClean="0"/>
          </a:p>
          <a:p>
            <a:pPr>
              <a:lnSpc>
                <a:spcPct val="100000"/>
              </a:lnSpc>
              <a:defRPr sz="1800"/>
            </a:pPr>
            <a:r>
              <a:rPr lang="en-GB" sz="3400" b="1" dirty="0" err="1" smtClean="0">
                <a:solidFill>
                  <a:schemeClr val="accent4">
                    <a:lumMod val="75000"/>
                  </a:schemeClr>
                </a:solidFill>
              </a:rPr>
              <a:t>Trydar</a:t>
            </a:r>
            <a:r>
              <a:rPr lang="en-GB" sz="34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sz="3400" b="1" dirty="0" smtClean="0"/>
              <a:t>|</a:t>
            </a:r>
            <a:r>
              <a:rPr lang="en-GB" sz="34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sz="3400" b="1" dirty="0" smtClean="0"/>
              <a:t>Twitter</a:t>
            </a:r>
            <a:r>
              <a:rPr lang="en-GB" sz="3400" b="1" dirty="0" smtClean="0">
                <a:solidFill>
                  <a:srgbClr val="DE0058"/>
                </a:solidFill>
              </a:rPr>
              <a:t>              	</a:t>
            </a:r>
            <a:r>
              <a:rPr lang="en-GB" sz="3400" b="1" dirty="0">
                <a:solidFill>
                  <a:srgbClr val="DE0058"/>
                </a:solidFill>
              </a:rPr>
              <a:t>	</a:t>
            </a:r>
            <a:r>
              <a:rPr lang="en-GB" sz="3400" b="1" dirty="0" smtClean="0"/>
              <a:t>@</a:t>
            </a:r>
            <a:r>
              <a:rPr lang="en-GB" sz="3400" b="1" dirty="0" err="1" smtClean="0"/>
              <a:t>childcomwales</a:t>
            </a:r>
            <a:endParaRPr lang="en-GB" sz="3400" b="1" dirty="0" smtClean="0"/>
          </a:p>
          <a:p>
            <a:pPr>
              <a:lnSpc>
                <a:spcPct val="100000"/>
              </a:lnSpc>
              <a:defRPr sz="1800"/>
            </a:pPr>
            <a:r>
              <a:rPr lang="en-GB" sz="3400" b="1" dirty="0" smtClean="0"/>
              <a:t>Instagram</a:t>
            </a:r>
            <a:r>
              <a:rPr lang="en-GB" sz="3400" b="1" dirty="0" smtClean="0">
                <a:solidFill>
                  <a:srgbClr val="DE0058"/>
                </a:solidFill>
              </a:rPr>
              <a:t>			</a:t>
            </a:r>
            <a:r>
              <a:rPr lang="en-GB" sz="3400" b="1" dirty="0" smtClean="0"/>
              <a:t>@</a:t>
            </a:r>
            <a:r>
              <a:rPr lang="en-GB" sz="3400" b="1" dirty="0" err="1" smtClean="0"/>
              <a:t>childcomwales</a:t>
            </a:r>
            <a:endParaRPr lang="en-GB" sz="3400" b="1" dirty="0" smtClean="0"/>
          </a:p>
          <a:p>
            <a:pPr>
              <a:lnSpc>
                <a:spcPct val="100000"/>
              </a:lnSpc>
              <a:defRPr sz="1800"/>
            </a:pPr>
            <a:r>
              <a:rPr lang="en-GB" sz="3400" b="1" dirty="0" err="1" smtClean="0">
                <a:solidFill>
                  <a:schemeClr val="accent4">
                    <a:lumMod val="75000"/>
                  </a:schemeClr>
                </a:solidFill>
              </a:rPr>
              <a:t>Ffôn</a:t>
            </a:r>
            <a:r>
              <a:rPr lang="en-GB" sz="3400" b="1" dirty="0" smtClean="0">
                <a:solidFill>
                  <a:srgbClr val="DE0058"/>
                </a:solidFill>
              </a:rPr>
              <a:t>  </a:t>
            </a:r>
            <a:r>
              <a:rPr lang="en-GB" sz="3400" b="1" dirty="0" smtClean="0"/>
              <a:t>| Phone</a:t>
            </a:r>
            <a:r>
              <a:rPr lang="en-GB" sz="3400" dirty="0" smtClean="0"/>
              <a:t>             		</a:t>
            </a:r>
            <a:r>
              <a:rPr lang="en-GB" sz="3400" b="1" dirty="0" smtClean="0"/>
              <a:t>01792 765600</a:t>
            </a:r>
          </a:p>
          <a:p>
            <a:pPr>
              <a:lnSpc>
                <a:spcPct val="100000"/>
              </a:lnSpc>
              <a:defRPr sz="1800"/>
            </a:pPr>
            <a:r>
              <a:rPr lang="en-GB" sz="3400" b="1" dirty="0" err="1" smtClean="0">
                <a:solidFill>
                  <a:schemeClr val="accent4">
                    <a:lumMod val="75000"/>
                  </a:schemeClr>
                </a:solidFill>
              </a:rPr>
              <a:t>Ebost</a:t>
            </a:r>
            <a:r>
              <a:rPr lang="en-GB" sz="34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sz="3400" b="1" dirty="0" smtClean="0"/>
              <a:t>| Email   </a:t>
            </a:r>
            <a:r>
              <a:rPr lang="en-GB" sz="3400" dirty="0" smtClean="0"/>
              <a:t>             		</a:t>
            </a:r>
            <a:r>
              <a:rPr lang="en-GB" sz="3400" u="sng" dirty="0" smtClean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2"/>
              </a:rPr>
              <a:t>post@childcomwales.org.uk</a:t>
            </a:r>
            <a:r>
              <a:rPr lang="en-GB" sz="3400" u="sng" dirty="0" smtClean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</a:rPr>
              <a:t> </a:t>
            </a:r>
            <a:r>
              <a:rPr lang="en-GB" sz="3400" dirty="0" smtClean="0"/>
              <a:t>| </a:t>
            </a:r>
            <a:r>
              <a:rPr lang="en-GB" sz="3400" u="sng" dirty="0" smtClean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</a:rPr>
              <a:t>post@complantcymru.org.uk </a:t>
            </a:r>
          </a:p>
          <a:p>
            <a:pPr>
              <a:lnSpc>
                <a:spcPct val="100000"/>
              </a:lnSpc>
              <a:defRPr sz="1800"/>
            </a:pPr>
            <a:r>
              <a:rPr lang="en-GB" sz="3400" b="1" dirty="0" smtClean="0"/>
              <a:t>Facebook				</a:t>
            </a:r>
            <a:r>
              <a:rPr lang="en-GB" sz="3400" dirty="0" smtClean="0">
                <a:hlinkClick r:id="rId3"/>
              </a:rPr>
              <a:t>https://www.facebook.com/childcomwales/</a:t>
            </a:r>
            <a:endParaRPr lang="en-GB" sz="3400" dirty="0" smtClean="0"/>
          </a:p>
          <a:p>
            <a:pPr>
              <a:lnSpc>
                <a:spcPct val="100000"/>
              </a:lnSpc>
              <a:defRPr sz="1800"/>
            </a:pPr>
            <a:r>
              <a:rPr lang="en-GB" sz="3400" b="1" dirty="0" err="1" smtClean="0">
                <a:solidFill>
                  <a:schemeClr val="accent4">
                    <a:lumMod val="75000"/>
                  </a:schemeClr>
                </a:solidFill>
              </a:rPr>
              <a:t>Gwefan</a:t>
            </a:r>
            <a:r>
              <a:rPr lang="en-GB" sz="3400" dirty="0" smtClean="0"/>
              <a:t>  </a:t>
            </a:r>
            <a:r>
              <a:rPr lang="en-GB" sz="3400" b="1" dirty="0" smtClean="0"/>
              <a:t>| Website   		</a:t>
            </a:r>
            <a:r>
              <a:rPr lang="en-GB" sz="3400" u="sng" dirty="0" smtClean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" invalidUrl="http://www.childcomwales.org.uk%7C/"/>
              </a:rPr>
              <a:t>www.childcomwales.org.uk</a:t>
            </a:r>
            <a:r>
              <a:rPr lang="en-GB" sz="3400" dirty="0" smtClean="0">
                <a:hlinkClick r:id="" invalidUrl="http://www.childcomwales.org.uk%7C/"/>
              </a:rPr>
              <a:t>|</a:t>
            </a:r>
            <a:r>
              <a:rPr lang="en-GB" sz="3400" dirty="0" smtClean="0"/>
              <a:t> </a:t>
            </a:r>
            <a:r>
              <a:rPr lang="en-GB" sz="3400" u="sng" dirty="0" smtClean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4"/>
              </a:rPr>
              <a:t>www.complantcymru.org.uk</a:t>
            </a:r>
            <a:endParaRPr lang="en-GB" sz="3400" u="sng" dirty="0" smtClean="0">
              <a:solidFill>
                <a:srgbClr val="0563C1"/>
              </a:solidFill>
              <a:uFill>
                <a:solidFill>
                  <a:srgbClr val="0563C1"/>
                </a:solidFill>
              </a:uFill>
            </a:endParaRPr>
          </a:p>
          <a:p>
            <a:pPr>
              <a:lnSpc>
                <a:spcPct val="100000"/>
              </a:lnSpc>
              <a:defRPr sz="1800"/>
            </a:pPr>
            <a:endParaRPr lang="en-GB" sz="2200" dirty="0" smtClean="0"/>
          </a:p>
          <a:p>
            <a:pPr>
              <a:lnSpc>
                <a:spcPct val="100000"/>
              </a:lnSpc>
              <a:defRPr sz="1800"/>
            </a:pPr>
            <a:r>
              <a:rPr lang="en-GB" sz="2200" dirty="0" smtClean="0"/>
              <a:t>          </a:t>
            </a:r>
          </a:p>
          <a:p>
            <a:pPr>
              <a:lnSpc>
                <a:spcPct val="100000"/>
              </a:lnSpc>
              <a:defRPr sz="1800"/>
            </a:pPr>
            <a:r>
              <a:rPr lang="en-GB" sz="2200" dirty="0" smtClean="0"/>
              <a:t>                                     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22855881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Comm">
      <a:dk1>
        <a:sysClr val="windowText" lastClr="000000"/>
      </a:dk1>
      <a:lt1>
        <a:sysClr val="window" lastClr="FFFFFF"/>
      </a:lt1>
      <a:dk2>
        <a:srgbClr val="414042"/>
      </a:dk2>
      <a:lt2>
        <a:srgbClr val="ED1556"/>
      </a:lt2>
      <a:accent1>
        <a:srgbClr val="0072BC"/>
      </a:accent1>
      <a:accent2>
        <a:srgbClr val="FDB913"/>
      </a:accent2>
      <a:accent3>
        <a:srgbClr val="27AAE1"/>
      </a:accent3>
      <a:accent4>
        <a:srgbClr val="EE3D96"/>
      </a:accent4>
      <a:accent5>
        <a:srgbClr val="A978B4"/>
      </a:accent5>
      <a:accent6>
        <a:srgbClr val="B3D235"/>
      </a:accent6>
      <a:hlink>
        <a:srgbClr val="0563C1"/>
      </a:hlink>
      <a:folHlink>
        <a:srgbClr val="954F72"/>
      </a:folHlink>
    </a:clrScheme>
    <a:fontScheme name="CCom">
      <a:majorFont>
        <a:latin typeface="VAG Rounded"/>
        <a:ea typeface=""/>
        <a:cs typeface=""/>
      </a:majorFont>
      <a:minorFont>
        <a:latin typeface="VAG Rounded St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c2018.potx" id="{B0D8CF57-D8FC-43EB-9088-CCE5842F2899}" vid="{29BCE122-BF80-41C0-B566-8E18204F271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94335B3296F004CB5E283562FA68AD6" ma:contentTypeVersion="11" ma:contentTypeDescription="Create a new document." ma:contentTypeScope="" ma:versionID="0ea4ca103baf2a6a7b8dafc090cda475">
  <xsd:schema xmlns:xsd="http://www.w3.org/2001/XMLSchema" xmlns:xs="http://www.w3.org/2001/XMLSchema" xmlns:p="http://schemas.microsoft.com/office/2006/metadata/properties" xmlns:ns2="151ea690-8e7a-45b4-a4ca-81abb6245396" xmlns:ns3="72db0c03-11f7-4308-b921-44362df1cf4d" targetNamespace="http://schemas.microsoft.com/office/2006/metadata/properties" ma:root="true" ma:fieldsID="b3cca070fd1c5de4fb40288c5fbbdeac" ns2:_="" ns3:_="">
    <xsd:import namespace="151ea690-8e7a-45b4-a4ca-81abb6245396"/>
    <xsd:import namespace="72db0c03-11f7-4308-b921-44362df1cf4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1ea690-8e7a-45b4-a4ca-81abb624539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db0c03-11f7-4308-b921-44362df1cf4d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96DF70E-EA19-478C-860A-B539F7B22981}"/>
</file>

<file path=customXml/itemProps2.xml><?xml version="1.0" encoding="utf-8"?>
<ds:datastoreItem xmlns:ds="http://schemas.openxmlformats.org/officeDocument/2006/customXml" ds:itemID="{E81BCBEA-007A-4EBA-85E5-1DBDF11ED552}"/>
</file>

<file path=customXml/itemProps3.xml><?xml version="1.0" encoding="utf-8"?>
<ds:datastoreItem xmlns:ds="http://schemas.openxmlformats.org/officeDocument/2006/customXml" ds:itemID="{A55C5FEA-C632-4C57-BFCD-BCBF536E6881}"/>
</file>

<file path=docProps/app.xml><?xml version="1.0" encoding="utf-8"?>
<Properties xmlns="http://schemas.openxmlformats.org/officeDocument/2006/extended-properties" xmlns:vt="http://schemas.openxmlformats.org/officeDocument/2006/docPropsVTypes">
  <Template>cc2018</Template>
  <TotalTime>21720</TotalTime>
  <Words>217</Words>
  <Application>Microsoft Office PowerPoint</Application>
  <PresentationFormat>Widescreen</PresentationFormat>
  <Paragraphs>42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Times New Roman</vt:lpstr>
      <vt:lpstr>VAG Rounded Std Thin</vt:lpstr>
      <vt:lpstr>VAG Rounded Std Light</vt:lpstr>
      <vt:lpstr>VAG Rounded</vt:lpstr>
      <vt:lpstr>Arial</vt:lpstr>
      <vt:lpstr>Calibri</vt:lpstr>
      <vt:lpstr>Office Theme</vt:lpstr>
      <vt:lpstr>Children’s Rights Impact Assessments in Wales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Siwan Dafydd</dc:creator>
  <cp:lastModifiedBy>SH</cp:lastModifiedBy>
  <cp:revision>58</cp:revision>
  <dcterms:created xsi:type="dcterms:W3CDTF">2019-03-26T15:18:01Z</dcterms:created>
  <dcterms:modified xsi:type="dcterms:W3CDTF">2020-11-12T08:17:55Z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0x010100B94335B3296F004CB5E283562FA68AD6</vt:lpwstr>
  </property>
</Properties>
</file>