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5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5"/>
  </p:sldMasterIdLst>
  <p:notesMasterIdLst>
    <p:notesMasterId r:id="rId11"/>
  </p:notesMasterIdLst>
  <p:sldIdLst>
    <p:sldId id="298" r:id="rId6"/>
    <p:sldId id="307" r:id="rId7"/>
    <p:sldId id="336" r:id="rId8"/>
    <p:sldId id="337" r:id="rId9"/>
    <p:sldId id="339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203718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78F"/>
    <a:srgbClr val="1CABE3"/>
    <a:srgbClr val="43AD49"/>
    <a:srgbClr val="F26E23"/>
    <a:srgbClr val="D2252B"/>
    <a:srgbClr val="BC1A8A"/>
    <a:srgbClr val="1D386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2811" autoAdjust="0"/>
  </p:normalViewPr>
  <p:slideViewPr>
    <p:cSldViewPr snapToGrid="0" snapToObjects="1">
      <p:cViewPr varScale="1">
        <p:scale>
          <a:sx n="68" d="100"/>
          <a:sy n="68" d="100"/>
        </p:scale>
        <p:origin x="209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275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presProps" Target="presProps.xml" Id="rId13" /><Relationship Type="http://schemas.openxmlformats.org/officeDocument/2006/relationships/customXml" Target="../customXml/item3.xml" Id="rId3" /><Relationship Type="http://schemas.openxmlformats.org/officeDocument/2006/relationships/slide" Target="slides/slide2.xml" Id="rId7" /><Relationship Type="http://schemas.openxmlformats.org/officeDocument/2006/relationships/commentAuthors" Target="commentAuthors.xml" Id="rId12" /><Relationship Type="http://schemas.openxmlformats.org/officeDocument/2006/relationships/customXml" Target="../customXml/item2.xml" Id="rId2" /><Relationship Type="http://schemas.openxmlformats.org/officeDocument/2006/relationships/tableStyles" Target="tableStyles.xml" Id="rId16" /><Relationship Type="http://schemas.openxmlformats.org/officeDocument/2006/relationships/slide" Target="slides/slide1.xml" Id="rId6" /><Relationship Type="http://schemas.openxmlformats.org/officeDocument/2006/relationships/notesMaster" Target="notesMasters/notesMaster1.xml" Id="rId11" /><Relationship Type="http://schemas.openxmlformats.org/officeDocument/2006/relationships/slideMaster" Target="slideMasters/slideMaster1.xml" Id="rId5" /><Relationship Type="http://schemas.openxmlformats.org/officeDocument/2006/relationships/theme" Target="theme/theme1.xml" Id="rId15" /><Relationship Type="http://schemas.openxmlformats.org/officeDocument/2006/relationships/slide" Target="slides/slide5.xml" Id="rId10" /><Relationship Type="http://schemas.openxmlformats.org/officeDocument/2006/relationships/customXml" Target="../customXml/item4.xml" Id="rId4" /><Relationship Type="http://schemas.openxmlformats.org/officeDocument/2006/relationships/slide" Target="slides/slide4.xml" Id="rId9" /><Relationship Type="http://schemas.openxmlformats.org/officeDocument/2006/relationships/viewProps" Target="viewProps.xml" Id="rId14" /><Relationship Type="http://schemas.openxmlformats.org/officeDocument/2006/relationships/customXml" Target="/customXML/item5.xml" Id="Rfba2ecca03fd41d7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2B3AF-9EAB-4181-B4EC-D9AB2F0DD38A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D6844EA-520B-44BD-A16B-55DB910B1EAB}">
      <dgm:prSet phldrT="[Text]"/>
      <dgm:spPr>
        <a:solidFill>
          <a:srgbClr val="1D386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Decision to develop new policy/legislation</a:t>
          </a:r>
          <a:endParaRPr lang="en-US" dirty="0"/>
        </a:p>
      </dgm:t>
    </dgm:pt>
    <dgm:pt modelId="{393099B9-A2B2-494A-B1A7-1D7F94DE4CE0}" type="parTrans" cxnId="{31CAAB80-0E58-4057-A91C-F78DBB71C055}">
      <dgm:prSet/>
      <dgm:spPr/>
      <dgm:t>
        <a:bodyPr/>
        <a:lstStyle/>
        <a:p>
          <a:endParaRPr lang="en-US"/>
        </a:p>
      </dgm:t>
    </dgm:pt>
    <dgm:pt modelId="{041D06BC-545E-4612-83D4-CB36083A47DE}" type="sibTrans" cxnId="{31CAAB80-0E58-4057-A91C-F78DBB71C055}">
      <dgm:prSet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C0AE13D-E1CA-4A20-B2CE-0BD4ABD84527}">
      <dgm:prSet phldrT="[Text]"/>
      <dgm:spPr>
        <a:solidFill>
          <a:srgbClr val="BC1A8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Training</a:t>
          </a:r>
        </a:p>
        <a:p>
          <a:r>
            <a:rPr lang="en-US" dirty="0" smtClean="0"/>
            <a:t>E-learning</a:t>
          </a:r>
        </a:p>
        <a:p>
          <a:r>
            <a:rPr lang="en-US" dirty="0" smtClean="0"/>
            <a:t>Support Call</a:t>
          </a:r>
          <a:endParaRPr lang="en-US" dirty="0"/>
        </a:p>
      </dgm:t>
    </dgm:pt>
    <dgm:pt modelId="{6DB6BED0-3AF9-4F7A-B984-73DA82BEAF83}" type="parTrans" cxnId="{98907FC2-6D7B-4064-9D8A-492FAF5F6497}">
      <dgm:prSet/>
      <dgm:spPr/>
      <dgm:t>
        <a:bodyPr/>
        <a:lstStyle/>
        <a:p>
          <a:endParaRPr lang="en-US"/>
        </a:p>
      </dgm:t>
    </dgm:pt>
    <dgm:pt modelId="{3940759C-78F8-4A6C-AEE2-31B334DB5ADE}" type="sibTrans" cxnId="{98907FC2-6D7B-4064-9D8A-492FAF5F649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6AF9208-A515-495B-8040-B9084E783980}">
      <dgm:prSet phldrT="[Text]"/>
      <dgm:spPr>
        <a:solidFill>
          <a:srgbClr val="80278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/>
            <a:t>Stage 1 Screening</a:t>
          </a:r>
        </a:p>
        <a:p>
          <a:r>
            <a:rPr lang="en-US" dirty="0" smtClean="0"/>
            <a:t>Do I need a CRWIA?</a:t>
          </a:r>
        </a:p>
        <a:p>
          <a:r>
            <a:rPr lang="en-US" dirty="0" smtClean="0"/>
            <a:t>Yes/No Explain why</a:t>
          </a:r>
          <a:endParaRPr lang="en-US" dirty="0"/>
        </a:p>
      </dgm:t>
    </dgm:pt>
    <dgm:pt modelId="{41EDB253-C905-422D-A9F1-03FF8562D7D4}" type="parTrans" cxnId="{6EFD2013-C8C5-4826-A053-DCC9C7C6D862}">
      <dgm:prSet/>
      <dgm:spPr/>
      <dgm:t>
        <a:bodyPr/>
        <a:lstStyle/>
        <a:p>
          <a:endParaRPr lang="en-US"/>
        </a:p>
      </dgm:t>
    </dgm:pt>
    <dgm:pt modelId="{7A4B6E66-242F-4763-8725-59EB4B113960}" type="sibTrans" cxnId="{6EFD2013-C8C5-4826-A053-DCC9C7C6D862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7F5A9D6-6D40-4D19-8F1F-F0D08A42C03A}">
      <dgm:prSet phldrT="[Text]"/>
      <dgm:spPr>
        <a:solidFill>
          <a:srgbClr val="D2252B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/>
            <a:t>Stage 2</a:t>
          </a:r>
        </a:p>
        <a:p>
          <a:r>
            <a:rPr lang="en-US" dirty="0" smtClean="0"/>
            <a:t>CRWIA</a:t>
          </a:r>
          <a:endParaRPr lang="en-US" dirty="0"/>
        </a:p>
      </dgm:t>
    </dgm:pt>
    <dgm:pt modelId="{44221B5D-B8A1-4706-8EF3-8EB621FA65D8}" type="parTrans" cxnId="{DC30C617-3FB3-41C2-87D1-AA3CD8950D9D}">
      <dgm:prSet/>
      <dgm:spPr/>
      <dgm:t>
        <a:bodyPr/>
        <a:lstStyle/>
        <a:p>
          <a:endParaRPr lang="en-US"/>
        </a:p>
      </dgm:t>
    </dgm:pt>
    <dgm:pt modelId="{08D78A23-1010-443F-852F-2541536B9B0F}" type="sibTrans" cxnId="{DC30C617-3FB3-41C2-87D1-AA3CD8950D9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D4475B9-006F-4C50-B60E-5A6F994E48FD}">
      <dgm:prSet phldrT="[Text]"/>
      <dgm:spPr>
        <a:solidFill>
          <a:srgbClr val="F26E2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/>
            <a:t>Stage 3 </a:t>
          </a:r>
        </a:p>
        <a:p>
          <a:r>
            <a:rPr lang="en-US" dirty="0" smtClean="0"/>
            <a:t>Publication summary</a:t>
          </a:r>
          <a:endParaRPr lang="en-US" dirty="0"/>
        </a:p>
      </dgm:t>
    </dgm:pt>
    <dgm:pt modelId="{A675F3CF-9B2B-4576-8760-61D8D1B2AF28}" type="parTrans" cxnId="{77D7104F-C4EF-4B76-9D58-57D07B5BA7D8}">
      <dgm:prSet/>
      <dgm:spPr/>
      <dgm:t>
        <a:bodyPr/>
        <a:lstStyle/>
        <a:p>
          <a:endParaRPr lang="en-US"/>
        </a:p>
      </dgm:t>
    </dgm:pt>
    <dgm:pt modelId="{DB14A4E7-1ABD-4D57-B271-6B18CDF07B5C}" type="sibTrans" cxnId="{77D7104F-C4EF-4B76-9D58-57D07B5BA7D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112D1F9C-1DCF-4819-B5C4-A085D3DB0E25}">
      <dgm:prSet/>
      <dgm:spPr>
        <a:solidFill>
          <a:srgbClr val="1CABE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Review and update</a:t>
          </a:r>
          <a:endParaRPr lang="en-US" dirty="0"/>
        </a:p>
      </dgm:t>
    </dgm:pt>
    <dgm:pt modelId="{9577F2AE-F54D-4E72-AA63-92E86650E68A}" type="parTrans" cxnId="{DBD2359D-B606-41C1-95E1-2A88F3800C24}">
      <dgm:prSet/>
      <dgm:spPr/>
      <dgm:t>
        <a:bodyPr/>
        <a:lstStyle/>
        <a:p>
          <a:endParaRPr lang="en-US"/>
        </a:p>
      </dgm:t>
    </dgm:pt>
    <dgm:pt modelId="{FD3F7182-A3F1-49AA-9130-FBD004B7E8B3}" type="sibTrans" cxnId="{DBD2359D-B606-41C1-95E1-2A88F3800C2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3B3485C-4B37-4CD4-B7E9-F84FB315FEDD}">
      <dgm:prSet/>
      <dgm:spPr>
        <a:solidFill>
          <a:srgbClr val="43AD4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Publish Stage 1 and 3 on Scottish Government website</a:t>
          </a:r>
          <a:endParaRPr lang="en-US" dirty="0"/>
        </a:p>
      </dgm:t>
    </dgm:pt>
    <dgm:pt modelId="{4073BBB0-1525-4B8B-B8A8-137549FED3E8}" type="parTrans" cxnId="{36FA1A83-DB8E-4F4A-93AD-FD7B1BFBFE8E}">
      <dgm:prSet/>
      <dgm:spPr/>
      <dgm:t>
        <a:bodyPr/>
        <a:lstStyle/>
        <a:p>
          <a:endParaRPr lang="en-US"/>
        </a:p>
      </dgm:t>
    </dgm:pt>
    <dgm:pt modelId="{1CF03961-1303-4DE3-814D-7AD976BF8364}" type="sibTrans" cxnId="{36FA1A83-DB8E-4F4A-93AD-FD7B1BFBFE8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C2B7A40-8003-41CA-8150-2044D8485795}" type="pres">
      <dgm:prSet presAssocID="{1842B3AF-9EAB-4181-B4EC-D9AB2F0DD38A}" presName="Name0" presStyleCnt="0">
        <dgm:presLayoutVars>
          <dgm:dir/>
          <dgm:resizeHandles val="exact"/>
        </dgm:presLayoutVars>
      </dgm:prSet>
      <dgm:spPr/>
    </dgm:pt>
    <dgm:pt modelId="{6D34F40A-5C81-4773-AD92-8A583A8A267C}" type="pres">
      <dgm:prSet presAssocID="{1842B3AF-9EAB-4181-B4EC-D9AB2F0DD38A}" presName="cycle" presStyleCnt="0"/>
      <dgm:spPr/>
    </dgm:pt>
    <dgm:pt modelId="{B32F4CE7-8DA2-4A41-A97A-8462298C5B45}" type="pres">
      <dgm:prSet presAssocID="{2D6844EA-520B-44BD-A16B-55DB910B1EAB}" presName="nodeFirstNode" presStyleLbl="node1" presStyleIdx="0" presStyleCnt="7">
        <dgm:presLayoutVars>
          <dgm:bulletEnabled val="1"/>
        </dgm:presLayoutVars>
      </dgm:prSet>
      <dgm:spPr/>
    </dgm:pt>
    <dgm:pt modelId="{39C1FBCB-786E-43FD-9669-60A46551405D}" type="pres">
      <dgm:prSet presAssocID="{041D06BC-545E-4612-83D4-CB36083A47DE}" presName="sibTransFirstNode" presStyleLbl="bgShp" presStyleIdx="0" presStyleCnt="1"/>
      <dgm:spPr/>
    </dgm:pt>
    <dgm:pt modelId="{2CD8DF42-AF41-43DD-BCA1-052FD2E2517F}" type="pres">
      <dgm:prSet presAssocID="{8C0AE13D-E1CA-4A20-B2CE-0BD4ABD84527}" presName="nodeFollowingNodes" presStyleLbl="node1" presStyleIdx="1" presStyleCnt="7">
        <dgm:presLayoutVars>
          <dgm:bulletEnabled val="1"/>
        </dgm:presLayoutVars>
      </dgm:prSet>
      <dgm:spPr/>
    </dgm:pt>
    <dgm:pt modelId="{D3BA401D-B569-4052-809D-8D1CC9F181EF}" type="pres">
      <dgm:prSet presAssocID="{46AF9208-A515-495B-8040-B9084E783980}" presName="nodeFollowingNodes" presStyleLbl="node1" presStyleIdx="2" presStyleCnt="7">
        <dgm:presLayoutVars>
          <dgm:bulletEnabled val="1"/>
        </dgm:presLayoutVars>
      </dgm:prSet>
      <dgm:spPr/>
    </dgm:pt>
    <dgm:pt modelId="{E109F87D-2536-4C06-9A2F-9E70938AD7D8}" type="pres">
      <dgm:prSet presAssocID="{97F5A9D6-6D40-4D19-8F1F-F0D08A42C03A}" presName="nodeFollowingNodes" presStyleLbl="node1" presStyleIdx="3" presStyleCnt="7">
        <dgm:presLayoutVars>
          <dgm:bulletEnabled val="1"/>
        </dgm:presLayoutVars>
      </dgm:prSet>
      <dgm:spPr/>
    </dgm:pt>
    <dgm:pt modelId="{DE0C2518-02BB-4160-AD9D-7AA42BA77294}" type="pres">
      <dgm:prSet presAssocID="{9D4475B9-006F-4C50-B60E-5A6F994E48FD}" presName="nodeFollowingNodes" presStyleLbl="node1" presStyleIdx="4" presStyleCnt="7">
        <dgm:presLayoutVars>
          <dgm:bulletEnabled val="1"/>
        </dgm:presLayoutVars>
      </dgm:prSet>
      <dgm:spPr/>
    </dgm:pt>
    <dgm:pt modelId="{0052DA61-F247-4C22-B596-908E1EF90BE8}" type="pres">
      <dgm:prSet presAssocID="{83B3485C-4B37-4CD4-B7E9-F84FB315FEDD}" presName="nodeFollowingNodes" presStyleLbl="node1" presStyleIdx="5" presStyleCnt="7">
        <dgm:presLayoutVars>
          <dgm:bulletEnabled val="1"/>
        </dgm:presLayoutVars>
      </dgm:prSet>
      <dgm:spPr/>
    </dgm:pt>
    <dgm:pt modelId="{4D4DF9D3-151D-48D2-92F7-1DB782DA64FF}" type="pres">
      <dgm:prSet presAssocID="{112D1F9C-1DCF-4819-B5C4-A085D3DB0E25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6EFD2013-C8C5-4826-A053-DCC9C7C6D862}" srcId="{1842B3AF-9EAB-4181-B4EC-D9AB2F0DD38A}" destId="{46AF9208-A515-495B-8040-B9084E783980}" srcOrd="2" destOrd="0" parTransId="{41EDB253-C905-422D-A9F1-03FF8562D7D4}" sibTransId="{7A4B6E66-242F-4763-8725-59EB4B113960}"/>
    <dgm:cxn modelId="{BEB1F329-56B7-4760-BA3B-9375833CC90A}" type="presOf" srcId="{46AF9208-A515-495B-8040-B9084E783980}" destId="{D3BA401D-B569-4052-809D-8D1CC9F181EF}" srcOrd="0" destOrd="0" presId="urn:microsoft.com/office/officeart/2005/8/layout/cycle3"/>
    <dgm:cxn modelId="{BBFCFE34-E9BF-44C2-A4DA-F87371E51F0B}" type="presOf" srcId="{2D6844EA-520B-44BD-A16B-55DB910B1EAB}" destId="{B32F4CE7-8DA2-4A41-A97A-8462298C5B45}" srcOrd="0" destOrd="0" presId="urn:microsoft.com/office/officeart/2005/8/layout/cycle3"/>
    <dgm:cxn modelId="{F8E01840-3697-4D03-9E47-EC0C7E923345}" type="presOf" srcId="{112D1F9C-1DCF-4819-B5C4-A085D3DB0E25}" destId="{4D4DF9D3-151D-48D2-92F7-1DB782DA64FF}" srcOrd="0" destOrd="0" presId="urn:microsoft.com/office/officeart/2005/8/layout/cycle3"/>
    <dgm:cxn modelId="{5C5504D0-C0E6-427A-8CC4-CFD5CE9E2649}" type="presOf" srcId="{9D4475B9-006F-4C50-B60E-5A6F994E48FD}" destId="{DE0C2518-02BB-4160-AD9D-7AA42BA77294}" srcOrd="0" destOrd="0" presId="urn:microsoft.com/office/officeart/2005/8/layout/cycle3"/>
    <dgm:cxn modelId="{AC203027-6CC8-486B-99A1-0992BFB7C676}" type="presOf" srcId="{041D06BC-545E-4612-83D4-CB36083A47DE}" destId="{39C1FBCB-786E-43FD-9669-60A46551405D}" srcOrd="0" destOrd="0" presId="urn:microsoft.com/office/officeart/2005/8/layout/cycle3"/>
    <dgm:cxn modelId="{6A601AC9-0328-4AC6-8DC7-DF3CFE764E20}" type="presOf" srcId="{83B3485C-4B37-4CD4-B7E9-F84FB315FEDD}" destId="{0052DA61-F247-4C22-B596-908E1EF90BE8}" srcOrd="0" destOrd="0" presId="urn:microsoft.com/office/officeart/2005/8/layout/cycle3"/>
    <dgm:cxn modelId="{DBD2359D-B606-41C1-95E1-2A88F3800C24}" srcId="{1842B3AF-9EAB-4181-B4EC-D9AB2F0DD38A}" destId="{112D1F9C-1DCF-4819-B5C4-A085D3DB0E25}" srcOrd="6" destOrd="0" parTransId="{9577F2AE-F54D-4E72-AA63-92E86650E68A}" sibTransId="{FD3F7182-A3F1-49AA-9130-FBD004B7E8B3}"/>
    <dgm:cxn modelId="{77D7104F-C4EF-4B76-9D58-57D07B5BA7D8}" srcId="{1842B3AF-9EAB-4181-B4EC-D9AB2F0DD38A}" destId="{9D4475B9-006F-4C50-B60E-5A6F994E48FD}" srcOrd="4" destOrd="0" parTransId="{A675F3CF-9B2B-4576-8760-61D8D1B2AF28}" sibTransId="{DB14A4E7-1ABD-4D57-B271-6B18CDF07B5C}"/>
    <dgm:cxn modelId="{CD1A7C3E-BA70-4CA3-B754-284A6BEBF565}" type="presOf" srcId="{97F5A9D6-6D40-4D19-8F1F-F0D08A42C03A}" destId="{E109F87D-2536-4C06-9A2F-9E70938AD7D8}" srcOrd="0" destOrd="0" presId="urn:microsoft.com/office/officeart/2005/8/layout/cycle3"/>
    <dgm:cxn modelId="{1678BBB4-4288-423F-B094-CCECBF4F52B5}" type="presOf" srcId="{1842B3AF-9EAB-4181-B4EC-D9AB2F0DD38A}" destId="{AC2B7A40-8003-41CA-8150-2044D8485795}" srcOrd="0" destOrd="0" presId="urn:microsoft.com/office/officeart/2005/8/layout/cycle3"/>
    <dgm:cxn modelId="{34FECF2B-BC86-4BA2-B6AE-353C4D3755D5}" type="presOf" srcId="{8C0AE13D-E1CA-4A20-B2CE-0BD4ABD84527}" destId="{2CD8DF42-AF41-43DD-BCA1-052FD2E2517F}" srcOrd="0" destOrd="0" presId="urn:microsoft.com/office/officeart/2005/8/layout/cycle3"/>
    <dgm:cxn modelId="{98907FC2-6D7B-4064-9D8A-492FAF5F6497}" srcId="{1842B3AF-9EAB-4181-B4EC-D9AB2F0DD38A}" destId="{8C0AE13D-E1CA-4A20-B2CE-0BD4ABD84527}" srcOrd="1" destOrd="0" parTransId="{6DB6BED0-3AF9-4F7A-B984-73DA82BEAF83}" sibTransId="{3940759C-78F8-4A6C-AEE2-31B334DB5ADE}"/>
    <dgm:cxn modelId="{DC30C617-3FB3-41C2-87D1-AA3CD8950D9D}" srcId="{1842B3AF-9EAB-4181-B4EC-D9AB2F0DD38A}" destId="{97F5A9D6-6D40-4D19-8F1F-F0D08A42C03A}" srcOrd="3" destOrd="0" parTransId="{44221B5D-B8A1-4706-8EF3-8EB621FA65D8}" sibTransId="{08D78A23-1010-443F-852F-2541536B9B0F}"/>
    <dgm:cxn modelId="{36FA1A83-DB8E-4F4A-93AD-FD7B1BFBFE8E}" srcId="{1842B3AF-9EAB-4181-B4EC-D9AB2F0DD38A}" destId="{83B3485C-4B37-4CD4-B7E9-F84FB315FEDD}" srcOrd="5" destOrd="0" parTransId="{4073BBB0-1525-4B8B-B8A8-137549FED3E8}" sibTransId="{1CF03961-1303-4DE3-814D-7AD976BF8364}"/>
    <dgm:cxn modelId="{31CAAB80-0E58-4057-A91C-F78DBB71C055}" srcId="{1842B3AF-9EAB-4181-B4EC-D9AB2F0DD38A}" destId="{2D6844EA-520B-44BD-A16B-55DB910B1EAB}" srcOrd="0" destOrd="0" parTransId="{393099B9-A2B2-494A-B1A7-1D7F94DE4CE0}" sibTransId="{041D06BC-545E-4612-83D4-CB36083A47DE}"/>
    <dgm:cxn modelId="{CB96B9A1-B816-41DF-A176-6794B90B6105}" type="presParOf" srcId="{AC2B7A40-8003-41CA-8150-2044D8485795}" destId="{6D34F40A-5C81-4773-AD92-8A583A8A267C}" srcOrd="0" destOrd="0" presId="urn:microsoft.com/office/officeart/2005/8/layout/cycle3"/>
    <dgm:cxn modelId="{9F3DDB58-834D-4244-96DC-AB2530CC21DE}" type="presParOf" srcId="{6D34F40A-5C81-4773-AD92-8A583A8A267C}" destId="{B32F4CE7-8DA2-4A41-A97A-8462298C5B45}" srcOrd="0" destOrd="0" presId="urn:microsoft.com/office/officeart/2005/8/layout/cycle3"/>
    <dgm:cxn modelId="{19DF0FCA-E735-4B06-A08F-4E70751B0389}" type="presParOf" srcId="{6D34F40A-5C81-4773-AD92-8A583A8A267C}" destId="{39C1FBCB-786E-43FD-9669-60A46551405D}" srcOrd="1" destOrd="0" presId="urn:microsoft.com/office/officeart/2005/8/layout/cycle3"/>
    <dgm:cxn modelId="{4191B98E-2912-4798-83B2-2622ED17AC34}" type="presParOf" srcId="{6D34F40A-5C81-4773-AD92-8A583A8A267C}" destId="{2CD8DF42-AF41-43DD-BCA1-052FD2E2517F}" srcOrd="2" destOrd="0" presId="urn:microsoft.com/office/officeart/2005/8/layout/cycle3"/>
    <dgm:cxn modelId="{BE841CBC-9C15-4C2C-B758-E2AFB70EF5E6}" type="presParOf" srcId="{6D34F40A-5C81-4773-AD92-8A583A8A267C}" destId="{D3BA401D-B569-4052-809D-8D1CC9F181EF}" srcOrd="3" destOrd="0" presId="urn:microsoft.com/office/officeart/2005/8/layout/cycle3"/>
    <dgm:cxn modelId="{C98D6CAF-C8F9-4C91-B925-C913BA9E49B7}" type="presParOf" srcId="{6D34F40A-5C81-4773-AD92-8A583A8A267C}" destId="{E109F87D-2536-4C06-9A2F-9E70938AD7D8}" srcOrd="4" destOrd="0" presId="urn:microsoft.com/office/officeart/2005/8/layout/cycle3"/>
    <dgm:cxn modelId="{B3912849-F3F8-46C3-8BA3-20CF2E79D7AC}" type="presParOf" srcId="{6D34F40A-5C81-4773-AD92-8A583A8A267C}" destId="{DE0C2518-02BB-4160-AD9D-7AA42BA77294}" srcOrd="5" destOrd="0" presId="urn:microsoft.com/office/officeart/2005/8/layout/cycle3"/>
    <dgm:cxn modelId="{012823A7-C965-4A6F-A697-9343405C3E3B}" type="presParOf" srcId="{6D34F40A-5C81-4773-AD92-8A583A8A267C}" destId="{0052DA61-F247-4C22-B596-908E1EF90BE8}" srcOrd="6" destOrd="0" presId="urn:microsoft.com/office/officeart/2005/8/layout/cycle3"/>
    <dgm:cxn modelId="{580B861A-281D-48BE-ACB0-93DF4EE3577C}" type="presParOf" srcId="{6D34F40A-5C81-4773-AD92-8A583A8A267C}" destId="{4D4DF9D3-151D-48D2-92F7-1DB782DA64FF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FBCB-786E-43FD-9669-60A46551405D}">
      <dsp:nvSpPr>
        <dsp:cNvPr id="0" name=""/>
        <dsp:cNvSpPr/>
      </dsp:nvSpPr>
      <dsp:spPr>
        <a:xfrm>
          <a:off x="2627046" y="-38229"/>
          <a:ext cx="6193160" cy="6193160"/>
        </a:xfrm>
        <a:prstGeom prst="circularArrow">
          <a:avLst>
            <a:gd name="adj1" fmla="val 5544"/>
            <a:gd name="adj2" fmla="val 330680"/>
            <a:gd name="adj3" fmla="val 14478750"/>
            <a:gd name="adj4" fmla="val 16971435"/>
            <a:gd name="adj5" fmla="val 5757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F4CE7-8DA2-4A41-A97A-8462298C5B45}">
      <dsp:nvSpPr>
        <dsp:cNvPr id="0" name=""/>
        <dsp:cNvSpPr/>
      </dsp:nvSpPr>
      <dsp:spPr>
        <a:xfrm>
          <a:off x="4734288" y="1401"/>
          <a:ext cx="1978675" cy="989337"/>
        </a:xfrm>
        <a:prstGeom prst="roundRect">
          <a:avLst/>
        </a:prstGeom>
        <a:solidFill>
          <a:srgbClr val="1D38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Decision to develop new policy/legislation</a:t>
          </a:r>
          <a:endParaRPr lang="en-US" sz="1400" kern="1200" dirty="0"/>
        </a:p>
      </dsp:txBody>
      <dsp:txXfrm>
        <a:off x="4782583" y="49696"/>
        <a:ext cx="1882085" cy="892747"/>
      </dsp:txXfrm>
    </dsp:sp>
    <dsp:sp modelId="{2CD8DF42-AF41-43DD-BCA1-052FD2E2517F}">
      <dsp:nvSpPr>
        <dsp:cNvPr id="0" name=""/>
        <dsp:cNvSpPr/>
      </dsp:nvSpPr>
      <dsp:spPr>
        <a:xfrm>
          <a:off x="6799110" y="995767"/>
          <a:ext cx="1978675" cy="989337"/>
        </a:xfrm>
        <a:prstGeom prst="roundRect">
          <a:avLst/>
        </a:prstGeom>
        <a:solidFill>
          <a:srgbClr val="BC1A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Training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E-learning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Support Call</a:t>
          </a:r>
          <a:endParaRPr lang="en-US" sz="1400" kern="1200" dirty="0"/>
        </a:p>
      </dsp:txBody>
      <dsp:txXfrm>
        <a:off x="6847405" y="1044062"/>
        <a:ext cx="1882085" cy="892747"/>
      </dsp:txXfrm>
    </dsp:sp>
    <dsp:sp modelId="{D3BA401D-B569-4052-809D-8D1CC9F181EF}">
      <dsp:nvSpPr>
        <dsp:cNvPr id="0" name=""/>
        <dsp:cNvSpPr/>
      </dsp:nvSpPr>
      <dsp:spPr>
        <a:xfrm>
          <a:off x="7309079" y="3230087"/>
          <a:ext cx="1978675" cy="989337"/>
        </a:xfrm>
        <a:prstGeom prst="roundRect">
          <a:avLst/>
        </a:prstGeom>
        <a:solidFill>
          <a:srgbClr val="8027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Stage 1 Screening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 I need a CRWIA?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Yes/No Explain why</a:t>
          </a:r>
          <a:endParaRPr lang="en-US" sz="1400" kern="1200" dirty="0"/>
        </a:p>
      </dsp:txBody>
      <dsp:txXfrm>
        <a:off x="7357374" y="3278382"/>
        <a:ext cx="1882085" cy="892747"/>
      </dsp:txXfrm>
    </dsp:sp>
    <dsp:sp modelId="{E109F87D-2536-4C06-9A2F-9E70938AD7D8}">
      <dsp:nvSpPr>
        <dsp:cNvPr id="0" name=""/>
        <dsp:cNvSpPr/>
      </dsp:nvSpPr>
      <dsp:spPr>
        <a:xfrm>
          <a:off x="5880178" y="5021872"/>
          <a:ext cx="1978675" cy="989337"/>
        </a:xfrm>
        <a:prstGeom prst="roundRect">
          <a:avLst/>
        </a:prstGeom>
        <a:solidFill>
          <a:srgbClr val="D225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Stage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CRWIA</a:t>
          </a:r>
          <a:endParaRPr lang="en-US" sz="1400" kern="1200" dirty="0"/>
        </a:p>
      </dsp:txBody>
      <dsp:txXfrm>
        <a:off x="5928473" y="5070167"/>
        <a:ext cx="1882085" cy="892747"/>
      </dsp:txXfrm>
    </dsp:sp>
    <dsp:sp modelId="{DE0C2518-02BB-4160-AD9D-7AA42BA77294}">
      <dsp:nvSpPr>
        <dsp:cNvPr id="0" name=""/>
        <dsp:cNvSpPr/>
      </dsp:nvSpPr>
      <dsp:spPr>
        <a:xfrm>
          <a:off x="3588398" y="5021872"/>
          <a:ext cx="1978675" cy="989337"/>
        </a:xfrm>
        <a:prstGeom prst="roundRect">
          <a:avLst/>
        </a:prstGeom>
        <a:solidFill>
          <a:srgbClr val="F26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Stage 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Publication summary</a:t>
          </a:r>
          <a:endParaRPr lang="en-US" sz="1400" kern="1200" dirty="0"/>
        </a:p>
      </dsp:txBody>
      <dsp:txXfrm>
        <a:off x="3636693" y="5070167"/>
        <a:ext cx="1882085" cy="892747"/>
      </dsp:txXfrm>
    </dsp:sp>
    <dsp:sp modelId="{0052DA61-F247-4C22-B596-908E1EF90BE8}">
      <dsp:nvSpPr>
        <dsp:cNvPr id="0" name=""/>
        <dsp:cNvSpPr/>
      </dsp:nvSpPr>
      <dsp:spPr>
        <a:xfrm>
          <a:off x="2159497" y="3230087"/>
          <a:ext cx="1978675" cy="989337"/>
        </a:xfrm>
        <a:prstGeom prst="roundRect">
          <a:avLst/>
        </a:prstGeom>
        <a:solidFill>
          <a:srgbClr val="43AD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Publish Stage 1 and 3 on Scottish Government website</a:t>
          </a:r>
          <a:endParaRPr lang="en-US" sz="1400" kern="1200" dirty="0"/>
        </a:p>
      </dsp:txBody>
      <dsp:txXfrm>
        <a:off x="2207792" y="3278382"/>
        <a:ext cx="1882085" cy="892747"/>
      </dsp:txXfrm>
    </dsp:sp>
    <dsp:sp modelId="{4D4DF9D3-151D-48D2-92F7-1DB782DA64FF}">
      <dsp:nvSpPr>
        <dsp:cNvPr id="0" name=""/>
        <dsp:cNvSpPr/>
      </dsp:nvSpPr>
      <dsp:spPr>
        <a:xfrm>
          <a:off x="2669466" y="995767"/>
          <a:ext cx="1978675" cy="989337"/>
        </a:xfrm>
        <a:prstGeom prst="roundRect">
          <a:avLst/>
        </a:prstGeom>
        <a:solidFill>
          <a:srgbClr val="1CAB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Review and update</a:t>
          </a:r>
          <a:endParaRPr lang="en-US" sz="1400" kern="1200" dirty="0"/>
        </a:p>
      </dsp:txBody>
      <dsp:txXfrm>
        <a:off x="2717761" y="1044062"/>
        <a:ext cx="1882085" cy="892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F0DDC-BC38-4D17-8537-7CBE40EADBEB}" type="datetimeFigureOut">
              <a:rPr lang="en-GB" smtClean="0"/>
              <a:t>13/11/2020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CAE6F-8215-4BC1-98B4-4912AA7A61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99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CAE6F-8215-4BC1-98B4-4912AA7A61D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12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CAE6F-8215-4BC1-98B4-4912AA7A61D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81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CAE6F-8215-4BC1-98B4-4912AA7A61D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52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CAE6F-8215-4BC1-98B4-4912AA7A61D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88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CAE6F-8215-4BC1-98B4-4912AA7A61D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72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625" y="1439614"/>
            <a:ext cx="4443823" cy="3309294"/>
          </a:xfrm>
          <a:prstGeom prst="rect">
            <a:avLst/>
          </a:prstGeom>
        </p:spPr>
        <p:txBody>
          <a:bodyPr/>
          <a:lstStyle>
            <a:lvl1pPr algn="l">
              <a:defRPr sz="32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75" r="100000">
                        <a14:backgroundMark x1="15313" y1="13500" x2="15313" y2="13500"/>
                        <a14:backgroundMark x1="14188" y1="13167" x2="14188" y2="13167"/>
                        <a14:backgroundMark x1="13313" y1="13000" x2="13313" y2="13000"/>
                        <a14:backgroundMark x1="12687" y1="13000" x2="12687" y2="13000"/>
                        <a14:backgroundMark x1="14813" y1="11833" x2="14813" y2="11833"/>
                        <a14:backgroundMark x1="15687" y1="12667" x2="15687" y2="12667"/>
                        <a14:backgroundMark x1="15687" y1="14500" x2="15687" y2="14500"/>
                        <a14:backgroundMark x1="16688" y1="14167" x2="16688" y2="14167"/>
                        <a14:backgroundMark x1="17438" y1="13333" x2="17438" y2="13333"/>
                        <a14:backgroundMark x1="18875" y1="12000" x2="18875" y2="12000"/>
                        <a14:backgroundMark x1="23063" y1="5750" x2="8875" y2="21750"/>
                        <a14:backgroundMark x1="18250" y1="5583" x2="15687" y2="15500"/>
                        <a14:backgroundMark x1="24313" y1="7750" x2="21750" y2="26167"/>
                        <a14:backgroundMark x1="21750" y1="26167" x2="6313" y2="21250"/>
                        <a14:backgroundMark x1="6313" y1="21250" x2="11000" y2="3583"/>
                        <a14:backgroundMark x1="11000" y1="3583" x2="24813" y2="8417"/>
                        <a14:backgroundMark x1="23813" y1="28167" x2="23813" y2="28167"/>
                        <a14:backgroundMark x1="17438" y1="11833" x2="17438" y2="11833"/>
                        <a14:backgroundMark x1="18625" y1="11833" x2="18625" y2="11833"/>
                        <a14:backgroundMark x1="19500" y1="13333" x2="19500" y2="13333"/>
                        <a14:backgroundMark x1="19125" y1="14000" x2="19125" y2="14000"/>
                        <a14:backgroundMark x1="19500" y1="11833" x2="19500" y2="11833"/>
                        <a14:backgroundMark x1="17625" y1="12333" x2="17625" y2="12333"/>
                        <a14:backgroundMark x1="13813" y1="11833" x2="13813" y2="11833"/>
                        <a14:backgroundMark x1="12937" y1="12000" x2="12937" y2="12000"/>
                        <a14:backgroundMark x1="12375" y1="12000" x2="12375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190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625" y="1439614"/>
            <a:ext cx="4443823" cy="3309294"/>
          </a:xfrm>
          <a:prstGeom prst="rect">
            <a:avLst/>
          </a:prstGeom>
        </p:spPr>
        <p:txBody>
          <a:bodyPr/>
          <a:lstStyle>
            <a:lvl1pPr algn="l">
              <a:defRPr sz="32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75" r="100000">
                        <a14:backgroundMark x1="15313" y1="13500" x2="15313" y2="13500"/>
                        <a14:backgroundMark x1="14188" y1="13167" x2="14188" y2="13167"/>
                        <a14:backgroundMark x1="13313" y1="13000" x2="13313" y2="13000"/>
                        <a14:backgroundMark x1="12687" y1="13000" x2="12687" y2="13000"/>
                        <a14:backgroundMark x1="14813" y1="11833" x2="14813" y2="11833"/>
                        <a14:backgroundMark x1="15687" y1="12667" x2="15687" y2="12667"/>
                        <a14:backgroundMark x1="15687" y1="14500" x2="15687" y2="14500"/>
                        <a14:backgroundMark x1="16688" y1="14167" x2="16688" y2="14167"/>
                        <a14:backgroundMark x1="17438" y1="13333" x2="17438" y2="13333"/>
                        <a14:backgroundMark x1="18875" y1="12000" x2="18875" y2="12000"/>
                        <a14:backgroundMark x1="23063" y1="5750" x2="8875" y2="21750"/>
                        <a14:backgroundMark x1="18250" y1="5583" x2="15687" y2="15500"/>
                        <a14:backgroundMark x1="24313" y1="7750" x2="21750" y2="26167"/>
                        <a14:backgroundMark x1="21750" y1="26167" x2="6313" y2="21250"/>
                        <a14:backgroundMark x1="6313" y1="21250" x2="11000" y2="3583"/>
                        <a14:backgroundMark x1="11000" y1="3583" x2="24813" y2="8417"/>
                        <a14:backgroundMark x1="23813" y1="28167" x2="23813" y2="28167"/>
                        <a14:backgroundMark x1="17438" y1="11833" x2="17438" y2="11833"/>
                        <a14:backgroundMark x1="18625" y1="11833" x2="18625" y2="11833"/>
                        <a14:backgroundMark x1="19500" y1="13333" x2="19500" y2="13333"/>
                        <a14:backgroundMark x1="19125" y1="14000" x2="19125" y2="14000"/>
                        <a14:backgroundMark x1="19500" y1="11833" x2="19500" y2="11833"/>
                        <a14:backgroundMark x1="17625" y1="12333" x2="17625" y2="12333"/>
                        <a14:backgroundMark x1="13813" y1="11833" x2="13813" y2="11833"/>
                        <a14:backgroundMark x1="12937" y1="12000" x2="12937" y2="12000"/>
                        <a14:backgroundMark x1="12375" y1="12000" x2="12375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2665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1970"/>
            <a:ext cx="10972800" cy="6729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59711"/>
            <a:ext cx="5384800" cy="39664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59711"/>
            <a:ext cx="5384800" cy="39664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5254EA-53CA-444F-B4C7-E5B65F408C9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73FACE-FAE3-E341-9B2F-5B0554A97F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6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46356"/>
            <a:ext cx="12192000" cy="54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8378" y="6485258"/>
            <a:ext cx="8981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Ceri Hunter – Senior Policy Advisor – Children &amp; Young People’s Participation  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17" l="0" r="100000">
                        <a14:foregroundMark x1="13938" y1="7750" x2="13938" y2="7750"/>
                        <a14:foregroundMark x1="18250" y1="12167" x2="18250" y2="12167"/>
                        <a14:foregroundMark x1="15937" y1="13000" x2="15937" y2="13000"/>
                        <a14:foregroundMark x1="10125" y1="12667" x2="10125" y2="12667"/>
                        <a14:foregroundMark x1="9375" y1="12667" x2="9375" y2="12667"/>
                        <a14:foregroundMark x1="5813" y1="8417" x2="5813" y2="8417"/>
                        <a14:foregroundMark x1="7750" y1="9583" x2="7750" y2="9583"/>
                        <a14:foregroundMark x1="9000" y1="7917" x2="9000" y2="7917"/>
                        <a14:backgroundMark x1="37063" y1="60417" x2="37063" y2="60417"/>
                        <a14:backgroundMark x1="34063" y1="37167" x2="34063" y2="37167"/>
                        <a14:backgroundMark x1="31750" y1="57750" x2="31750" y2="57750"/>
                        <a14:backgroundMark x1="58625" y1="46583" x2="58625" y2="46583"/>
                        <a14:backgroundMark x1="24688" y1="39000" x2="24688" y2="39000"/>
                        <a14:backgroundMark x1="48125" y1="11167" x2="48125" y2="11167"/>
                        <a14:backgroundMark x1="74688" y1="41833" x2="74688" y2="41833"/>
                        <a14:backgroundMark x1="52250" y1="75417" x2="52250" y2="75417"/>
                        <a14:backgroundMark x1="87188" y1="87417" x2="87188" y2="87417"/>
                        <a14:backgroundMark x1="26563" y1="93167" x2="26563" y2="93167"/>
                        <a14:backgroundMark x1="9250" y1="75917" x2="9250" y2="75917"/>
                        <a14:backgroundMark x1="8250" y1="45583" x2="8250" y2="45583"/>
                        <a14:backgroundMark x1="7750" y1="36417" x2="7750" y2="36417"/>
                        <a14:backgroundMark x1="33313" y1="19583" x2="33313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37" b="27764"/>
          <a:stretch/>
        </p:blipFill>
        <p:spPr>
          <a:xfrm>
            <a:off x="8116641" y="1"/>
            <a:ext cx="4075359" cy="3674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83" y="6472055"/>
            <a:ext cx="3263684" cy="3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09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31816"/>
            <a:ext cx="12192000" cy="43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8378" y="6485258"/>
            <a:ext cx="8981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Ceri Hunter – Senior Policy Advisor – Children &amp; Young People’s Participation  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17" l="0" r="100000">
                        <a14:foregroundMark x1="13938" y1="7750" x2="13938" y2="7750"/>
                        <a14:foregroundMark x1="18250" y1="12167" x2="18250" y2="12167"/>
                        <a14:foregroundMark x1="15937" y1="13000" x2="15937" y2="13000"/>
                        <a14:foregroundMark x1="10125" y1="12667" x2="10125" y2="12667"/>
                        <a14:foregroundMark x1="9375" y1="12667" x2="9375" y2="12667"/>
                        <a14:foregroundMark x1="5813" y1="8417" x2="5813" y2="8417"/>
                        <a14:foregroundMark x1="7750" y1="9583" x2="7750" y2="9583"/>
                        <a14:foregroundMark x1="9000" y1="7917" x2="9000" y2="7917"/>
                        <a14:backgroundMark x1="37063" y1="60417" x2="37063" y2="60417"/>
                        <a14:backgroundMark x1="34063" y1="37167" x2="34063" y2="37167"/>
                        <a14:backgroundMark x1="31750" y1="57750" x2="31750" y2="57750"/>
                        <a14:backgroundMark x1="58625" y1="46583" x2="58625" y2="46583"/>
                        <a14:backgroundMark x1="24688" y1="39000" x2="24688" y2="39000"/>
                        <a14:backgroundMark x1="48125" y1="11167" x2="48125" y2="11167"/>
                        <a14:backgroundMark x1="74688" y1="41833" x2="74688" y2="41833"/>
                        <a14:backgroundMark x1="52250" y1="75417" x2="52250" y2="75417"/>
                        <a14:backgroundMark x1="87188" y1="87417" x2="87188" y2="87417"/>
                        <a14:backgroundMark x1="26563" y1="93167" x2="26563" y2="93167"/>
                        <a14:backgroundMark x1="9250" y1="75917" x2="9250" y2="75917"/>
                        <a14:backgroundMark x1="8250" y1="45583" x2="8250" y2="45583"/>
                        <a14:backgroundMark x1="7750" y1="36417" x2="7750" y2="36417"/>
                        <a14:backgroundMark x1="33313" y1="19583" x2="33313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37" b="27764"/>
          <a:stretch/>
        </p:blipFill>
        <p:spPr>
          <a:xfrm>
            <a:off x="8116641" y="1"/>
            <a:ext cx="4075359" cy="3674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63" y="6472055"/>
            <a:ext cx="2912804" cy="3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17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17" l="0" r="100000">
                        <a14:foregroundMark x1="13938" y1="7750" x2="13938" y2="7750"/>
                        <a14:foregroundMark x1="18250" y1="12167" x2="18250" y2="12167"/>
                        <a14:foregroundMark x1="15937" y1="13000" x2="15937" y2="13000"/>
                        <a14:foregroundMark x1="10125" y1="12667" x2="10125" y2="12667"/>
                        <a14:foregroundMark x1="9375" y1="12667" x2="9375" y2="12667"/>
                        <a14:foregroundMark x1="5813" y1="8417" x2="5813" y2="8417"/>
                        <a14:foregroundMark x1="7750" y1="9583" x2="7750" y2="9583"/>
                        <a14:foregroundMark x1="9000" y1="7917" x2="9000" y2="7917"/>
                        <a14:backgroundMark x1="37063" y1="60417" x2="37063" y2="60417"/>
                        <a14:backgroundMark x1="34063" y1="37167" x2="34063" y2="37167"/>
                        <a14:backgroundMark x1="31750" y1="57750" x2="31750" y2="57750"/>
                        <a14:backgroundMark x1="58625" y1="46583" x2="58625" y2="46583"/>
                        <a14:backgroundMark x1="24688" y1="39000" x2="24688" y2="39000"/>
                        <a14:backgroundMark x1="48125" y1="11167" x2="48125" y2="11167"/>
                        <a14:backgroundMark x1="74688" y1="41833" x2="74688" y2="41833"/>
                        <a14:backgroundMark x1="52250" y1="75417" x2="52250" y2="75417"/>
                        <a14:backgroundMark x1="87188" y1="87417" x2="87188" y2="87417"/>
                        <a14:backgroundMark x1="26563" y1="93167" x2="26563" y2="93167"/>
                        <a14:backgroundMark x1="9250" y1="75917" x2="9250" y2="75917"/>
                        <a14:backgroundMark x1="8250" y1="45583" x2="8250" y2="45583"/>
                        <a14:backgroundMark x1="7750" y1="36417" x2="7750" y2="36417"/>
                        <a14:backgroundMark x1="33313" y1="19583" x2="33313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37" b="27764"/>
          <a:stretch/>
        </p:blipFill>
        <p:spPr>
          <a:xfrm>
            <a:off x="8116641" y="1"/>
            <a:ext cx="4075359" cy="3674692"/>
          </a:xfrm>
          <a:prstGeom prst="rect">
            <a:avLst/>
          </a:prstGeom>
        </p:spPr>
      </p:pic>
      <p:pic>
        <p:nvPicPr>
          <p:cNvPr id="1026" name="Picture 2" descr="http://saltire/my-workplace/communications-and-engagement/Branding-and-marketing/PublishingImages/Pages/brand-guidelines/SG_master_logo_RGB_PNG.png?RenditionID=1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979" y="6367433"/>
            <a:ext cx="16668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19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46356"/>
            <a:ext cx="1219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8378" y="6485258"/>
            <a:ext cx="898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Ceri Hunter – Raising</a:t>
            </a:r>
            <a:r>
              <a:rPr lang="en-GB" sz="1400" b="1" baseline="0" dirty="0" smtClean="0">
                <a:solidFill>
                  <a:srgbClr val="7030A0"/>
                </a:solidFill>
              </a:rPr>
              <a:t> Awareness of Children’s Rights</a:t>
            </a:r>
            <a:r>
              <a:rPr lang="en-GB" sz="1400" b="1" dirty="0" smtClean="0">
                <a:solidFill>
                  <a:srgbClr val="7030A0"/>
                </a:solidFill>
              </a:rPr>
              <a:t> - Programme</a:t>
            </a:r>
            <a:r>
              <a:rPr lang="en-GB" sz="1400" b="1" baseline="0" dirty="0" smtClean="0">
                <a:solidFill>
                  <a:srgbClr val="7030A0"/>
                </a:solidFill>
              </a:rPr>
              <a:t> Manager</a:t>
            </a:r>
            <a:endParaRPr lang="en-GB" sz="14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30924" r="4070" b="29644"/>
          <a:stretch/>
        </p:blipFill>
        <p:spPr>
          <a:xfrm>
            <a:off x="9520922" y="6345728"/>
            <a:ext cx="2493007" cy="50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17" l="0" r="100000">
                        <a14:foregroundMark x1="13938" y1="7750" x2="13938" y2="7750"/>
                        <a14:foregroundMark x1="18250" y1="12167" x2="18250" y2="12167"/>
                        <a14:foregroundMark x1="15937" y1="13000" x2="15937" y2="13000"/>
                        <a14:foregroundMark x1="10125" y1="12667" x2="10125" y2="12667"/>
                        <a14:foregroundMark x1="9375" y1="12667" x2="9375" y2="12667"/>
                        <a14:foregroundMark x1="5813" y1="8417" x2="5813" y2="8417"/>
                        <a14:foregroundMark x1="7750" y1="9583" x2="7750" y2="9583"/>
                        <a14:foregroundMark x1="9000" y1="7917" x2="9000" y2="7917"/>
                        <a14:backgroundMark x1="37063" y1="60417" x2="37063" y2="60417"/>
                        <a14:backgroundMark x1="34063" y1="37167" x2="34063" y2="37167"/>
                        <a14:backgroundMark x1="31750" y1="57750" x2="31750" y2="57750"/>
                        <a14:backgroundMark x1="58625" y1="46583" x2="58625" y2="46583"/>
                        <a14:backgroundMark x1="24688" y1="39000" x2="24688" y2="39000"/>
                        <a14:backgroundMark x1="48125" y1="11167" x2="48125" y2="11167"/>
                        <a14:backgroundMark x1="74688" y1="41833" x2="74688" y2="41833"/>
                        <a14:backgroundMark x1="52250" y1="75417" x2="52250" y2="75417"/>
                        <a14:backgroundMark x1="87188" y1="87417" x2="87188" y2="87417"/>
                        <a14:backgroundMark x1="26563" y1="93167" x2="26563" y2="93167"/>
                        <a14:backgroundMark x1="9250" y1="75917" x2="9250" y2="75917"/>
                        <a14:backgroundMark x1="8250" y1="45583" x2="8250" y2="45583"/>
                        <a14:backgroundMark x1="7750" y1="36417" x2="7750" y2="36417"/>
                        <a14:backgroundMark x1="33313" y1="19583" x2="33313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37" b="27764"/>
          <a:stretch/>
        </p:blipFill>
        <p:spPr>
          <a:xfrm>
            <a:off x="6697883" y="1"/>
            <a:ext cx="5494116" cy="49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3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GIRFEC 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0060"/>
            <a:ext cx="12192000" cy="610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04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011" y="1294600"/>
            <a:ext cx="5088267" cy="4442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5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77" r:id="rId2"/>
    <p:sldLayoutId id="2147493471" r:id="rId3"/>
    <p:sldLayoutId id="2147493476" r:id="rId4"/>
    <p:sldLayoutId id="2147493478" r:id="rId5"/>
    <p:sldLayoutId id="2147493479" r:id="rId6"/>
    <p:sldLayoutId id="2147493474" r:id="rId7"/>
    <p:sldLayoutId id="2147493475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80840" y="574136"/>
            <a:ext cx="7902156" cy="33099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2060"/>
                </a:solidFill>
              </a:rPr>
              <a:t>Ceri Hunter</a:t>
            </a:r>
            <a:r>
              <a:rPr lang="en-GB" sz="2400" dirty="0">
                <a:solidFill>
                  <a:srgbClr val="002060"/>
                </a:solidFill>
              </a:rPr>
              <a:t/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Senior Policy Advisor – Children &amp; Young People’s </a:t>
            </a:r>
            <a:r>
              <a:rPr lang="en-GB" sz="2800" dirty="0">
                <a:solidFill>
                  <a:srgbClr val="002060"/>
                </a:solidFill>
              </a:rPr>
              <a:t>Participation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3600" b="1" dirty="0">
                <a:solidFill>
                  <a:srgbClr val="002060"/>
                </a:solidFill>
              </a:rPr>
              <a:t>Scottish Government </a:t>
            </a:r>
            <a:br>
              <a:rPr lang="en-GB" sz="3600" b="1" dirty="0">
                <a:solidFill>
                  <a:srgbClr val="002060"/>
                </a:solidFill>
              </a:rPr>
            </a:br>
            <a:r>
              <a:rPr lang="en-GB" sz="3600" b="1" dirty="0">
                <a:solidFill>
                  <a:srgbClr val="002060"/>
                </a:solidFill>
              </a:rPr>
              <a:t>Child Rights and Wellbeing Impact Assessments </a:t>
            </a:r>
            <a:r>
              <a:rPr lang="en-GB" sz="2400" dirty="0">
                <a:solidFill>
                  <a:srgbClr val="002060"/>
                </a:solidFill>
              </a:rPr>
              <a:t/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/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/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7030A0"/>
                </a:solidFill>
              </a:rPr>
              <a:t/>
            </a:r>
            <a:br>
              <a:rPr lang="en-GB" sz="2400" dirty="0">
                <a:solidFill>
                  <a:srgbClr val="7030A0"/>
                </a:solidFill>
              </a:rPr>
            </a:b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89" y="232913"/>
            <a:ext cx="482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CRWIA Process</a:t>
            </a:r>
            <a:endParaRPr lang="en-GB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3888294"/>
              </p:ext>
            </p:extLst>
          </p:nvPr>
        </p:nvGraphicFramePr>
        <p:xfrm>
          <a:off x="388189" y="232914"/>
          <a:ext cx="11447253" cy="601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16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89" y="232913"/>
            <a:ext cx="482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Learning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102" y="1224951"/>
            <a:ext cx="540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/>
              <a:t>L</a:t>
            </a:r>
            <a:r>
              <a:rPr lang="en-GB" sz="2800" dirty="0" smtClean="0"/>
              <a:t>evels of confidence, knowledge and understanding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/>
              <a:t>S</a:t>
            </a:r>
            <a:r>
              <a:rPr lang="en-GB" sz="2800" dirty="0" smtClean="0"/>
              <a:t>taff movement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 smtClean="0"/>
              <a:t>So what question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 smtClean="0"/>
              <a:t>Duplication in Stage 3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 smtClean="0"/>
              <a:t>Accessibility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3117" y="1224951"/>
            <a:ext cx="5400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 smtClean="0"/>
              <a:t>Ministerial expectation vs statutory requirement 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 smtClean="0"/>
              <a:t>Engagement with Children's Rights Unit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 smtClean="0"/>
              <a:t>Use of CRWIA in emergency situations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 smtClean="0"/>
              <a:t>Monitoring and review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631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89" y="232913"/>
            <a:ext cx="482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Next steps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6259" y="1084274"/>
            <a:ext cx="75325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/>
              <a:t>Evaluation of CRWIA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 smtClean="0"/>
              <a:t>Preparation for UNCRC (Incorporation) (Scotland) Bill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 smtClean="0"/>
              <a:t>Detailed and wide reaching training programme required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GB" sz="2800" dirty="0" smtClean="0"/>
              <a:t>Consideration of whether SG CRWIA is suitable for 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sector and Public Authority use</a:t>
            </a:r>
          </a:p>
        </p:txBody>
      </p:sp>
      <p:pic>
        <p:nvPicPr>
          <p:cNvPr id="6" name="Picture 14" descr="post-brexit-next-step-mortgages -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80278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9" y="1786597"/>
            <a:ext cx="3328070" cy="332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3512" y="1900200"/>
            <a:ext cx="7774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/>
              <a:t>What should the Scottish Government include in the evaluation of the CRWIA that </a:t>
            </a:r>
            <a:r>
              <a:rPr lang="en-GB" sz="3200" dirty="0"/>
              <a:t>would enable us to develop a more efficient and effective </a:t>
            </a:r>
            <a:r>
              <a:rPr lang="en-GB" sz="3200" dirty="0" smtClean="0"/>
              <a:t>process?</a:t>
            </a:r>
          </a:p>
          <a:p>
            <a:pPr marL="285750" indent="-285750">
              <a:buBlip>
                <a:blip r:embed="rId3"/>
              </a:buBlip>
            </a:pPr>
            <a:endParaRPr lang="en-GB" sz="2400" dirty="0" smtClean="0"/>
          </a:p>
        </p:txBody>
      </p:sp>
      <p:pic>
        <p:nvPicPr>
          <p:cNvPr id="2060" name="Picture 12" descr="Doubtful 3D man with a question mark - isolated on white | Freestock 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1" y="1658529"/>
            <a:ext cx="3222411" cy="35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8189" y="232913"/>
            <a:ext cx="482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Question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 joint meet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335B3296F004CB5E283562FA68AD6" ma:contentTypeVersion="11" ma:contentTypeDescription="Create a new document." ma:contentTypeScope="" ma:versionID="0ea4ca103baf2a6a7b8dafc090cda475">
  <xsd:schema xmlns:xsd="http://www.w3.org/2001/XMLSchema" xmlns:xs="http://www.w3.org/2001/XMLSchema" xmlns:p="http://schemas.microsoft.com/office/2006/metadata/properties" xmlns:ns2="151ea690-8e7a-45b4-a4ca-81abb6245396" xmlns:ns3="72db0c03-11f7-4308-b921-44362df1cf4d" targetNamespace="http://schemas.microsoft.com/office/2006/metadata/properties" ma:root="true" ma:fieldsID="b3cca070fd1c5de4fb40288c5fbbdeac" ns2:_="" ns3:_="">
    <xsd:import namespace="151ea690-8e7a-45b4-a4ca-81abb6245396"/>
    <xsd:import namespace="72db0c03-11f7-4308-b921-44362df1cf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ea690-8e7a-45b4-a4ca-81abb6245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b0c03-11f7-4308-b921-44362df1cf4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metadata xmlns="http://www.objective.com/ecm/document/metadata/53D26341A57B383EE0540010E0463CCA" version="1.0.0">
  <systemFields>
    <field name="Objective-Id">
      <value order="0">A30803627</value>
    </field>
    <field name="Objective-Title">
      <value order="0">CRWIA - Conference - ENOC Conference Nov 2020 Ceri Hunter</value>
    </field>
    <field name="Objective-Description">
      <value order="0"/>
    </field>
    <field name="Objective-CreationStamp">
      <value order="0">2020-11-13T10:16:29Z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2020-11-13T13:06:02Z</value>
    </field>
    <field name="Objective-Owner">
      <value order="0">Hunter, Ceri C (Z614107)</value>
    </field>
    <field name="Objective-Path">
      <value order="0">Objective Global Folder:SG File Plan:Government, politics and public administration:Public administration:General:Advice and policy: Public administration - general:Child Rights and Wellbeing Impact Assessment: CRWIA: Templates: 2015-2020</value>
    </field>
    <field name="Objective-Parent">
      <value order="0">Child Rights and Wellbeing Impact Assessment: CRWIA: Templates: 2015-2020</value>
    </field>
    <field name="Objective-State">
      <value order="0">Being Drafted</value>
    </field>
    <field name="Objective-VersionId">
      <value order="0">vA44849320</value>
    </field>
    <field name="Objective-Version">
      <value order="0">0.2</value>
    </field>
    <field name="Objective-VersionNumber">
      <value order="0">2</value>
    </field>
    <field name="Objective-VersionComment">
      <value order="0">Version 2</value>
    </field>
    <field name="Objective-FileNumber">
      <value order="0">CORR/5975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C5B8C456-0BAA-4DEC-A119-736BFA8EEF7E}"/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 joint meeting slides</Template>
  <TotalTime>3812</TotalTime>
  <Words>173</Words>
  <Application>Microsoft Office PowerPoint</Application>
  <PresentationFormat>Widescreen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NP joint meeting slides</vt:lpstr>
      <vt:lpstr>Ceri Hunter Senior Policy Advisor – Children &amp; Young People’s Participation  Scottish Government  Child Rights and Wellbeing Impact Assessments     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meeting – Named Person service providers  29 November 2016</dc:title>
  <dc:creator>u205524</dc:creator>
  <cp:lastModifiedBy>Hunter C (Ceri)</cp:lastModifiedBy>
  <cp:revision>352</cp:revision>
  <cp:lastPrinted>2017-04-19T17:04:02Z</cp:lastPrinted>
  <dcterms:created xsi:type="dcterms:W3CDTF">2016-11-28T16:29:51Z</dcterms:created>
  <dcterms:modified xsi:type="dcterms:W3CDTF">2020-11-13T13:01:40Z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0x010100B94335B3296F004CB5E283562FA68AD6</vt:lpwstr>
  </property>
  <property fmtid="{D5CDD505-2E9C-101B-9397-08002B2CF9AE}" pid="3" name="Objective-Id">
    <vt:lpwstr>A30803627</vt:lpwstr>
  </property>
  <property fmtid="{D5CDD505-2E9C-101B-9397-08002B2CF9AE}" pid="4" name="Objective-Title">
    <vt:lpwstr>CRWIA - Conference - ENOC Conference Nov 2020 Ceri Hunter</vt:lpwstr>
  </property>
  <property fmtid="{D5CDD505-2E9C-101B-9397-08002B2CF9AE}" pid="5" name="Objective-Comment">
    <vt:lpwstr/>
  </property>
  <property fmtid="{D5CDD505-2E9C-101B-9397-08002B2CF9AE}" pid="6" name="Objective-CreationStamp">
    <vt:filetime>2020-11-13T10:16:29Z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2020-11-13T13:06:02Z</vt:filetime>
  </property>
  <property fmtid="{D5CDD505-2E9C-101B-9397-08002B2CF9AE}" pid="11" name="Objective-Owner">
    <vt:lpwstr>Hunter, Ceri C (Z614107)</vt:lpwstr>
  </property>
  <property fmtid="{D5CDD505-2E9C-101B-9397-08002B2CF9AE}" pid="12" name="Objective-Path">
    <vt:lpwstr>Objective Global Folder:SG File Plan:Government, politics and public administration:Public administration:General:Advice and policy: Public administration - general:Child Rights and Wellbeing Impact Assessment: CRWIA: Templates: 2015-2020</vt:lpwstr>
  </property>
  <property fmtid="{D5CDD505-2E9C-101B-9397-08002B2CF9AE}" pid="13" name="Objective-Parent">
    <vt:lpwstr>Child Rights and Wellbeing Impact Assessment: CRWIA: Templates: 2015-2020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0.2</vt:lpwstr>
  </property>
  <property fmtid="{D5CDD505-2E9C-101B-9397-08002B2CF9AE}" pid="16" name="Objective-VersionNumber">
    <vt:r8>2</vt:r8>
  </property>
  <property fmtid="{D5CDD505-2E9C-101B-9397-08002B2CF9AE}" pid="17" name="Objective-VersionComment">
    <vt:lpwstr>Version 2</vt:lpwstr>
  </property>
  <property fmtid="{D5CDD505-2E9C-101B-9397-08002B2CF9AE}" pid="18" name="Objective-FileNumber">
    <vt:lpwstr>CORR/5975</vt:lpwstr>
  </property>
  <property fmtid="{D5CDD505-2E9C-101B-9397-08002B2CF9AE}" pid="19" name="Objective-Classification">
    <vt:lpwstr>OFFICIAL</vt:lpwstr>
  </property>
  <property fmtid="{D5CDD505-2E9C-101B-9397-08002B2CF9AE}" pid="20" name="Objective-Caveats">
    <vt:lpwstr>Caveat for access to SG Fileplan</vt:lpwstr>
  </property>
  <property fmtid="{D5CDD505-2E9C-101B-9397-08002B2CF9AE}" pid="21" name="Objective-Date of Original [system]">
    <vt:lpwstr/>
  </property>
  <property fmtid="{D5CDD505-2E9C-101B-9397-08002B2CF9AE}" pid="22" name="Objective-Date Received [system]">
    <vt:lpwstr/>
  </property>
  <property fmtid="{D5CDD505-2E9C-101B-9397-08002B2CF9AE}" pid="23" name="Objective-SG Web Publication - Category [system]">
    <vt:lpwstr/>
  </property>
  <property fmtid="{D5CDD505-2E9C-101B-9397-08002B2CF9AE}" pid="24" name="Objective-SG Web Publication - Category 2 Classification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vA44849320</vt:lpwstr>
  </property>
  <property fmtid="{D5CDD505-2E9C-101B-9397-08002B2CF9AE}" pid="27" name="Objective-Connect Creator">
    <vt:lpwstr/>
  </property>
  <property fmtid="{D5CDD505-2E9C-101B-9397-08002B2CF9AE}" pid="28" name="Objective-Date Received">
    <vt:lpwstr/>
  </property>
  <property fmtid="{D5CDD505-2E9C-101B-9397-08002B2CF9AE}" pid="29" name="Objective-Date of Original">
    <vt:lpwstr/>
  </property>
  <property fmtid="{D5CDD505-2E9C-101B-9397-08002B2CF9AE}" pid="30" name="Objective-SG Web Publication - Category">
    <vt:lpwstr/>
  </property>
  <property fmtid="{D5CDD505-2E9C-101B-9397-08002B2CF9AE}" pid="31" name="Objective-SG Web Publication - Category 2 Classification">
    <vt:lpwstr/>
  </property>
  <property fmtid="{D5CDD505-2E9C-101B-9397-08002B2CF9AE}" pid="32" name="Objective-Connect Creator [system]">
    <vt:lpwstr/>
  </property>
</Properties>
</file>