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6" r:id="rId2"/>
    <p:sldId id="268" r:id="rId3"/>
    <p:sldId id="274" r:id="rId4"/>
    <p:sldId id="272" r:id="rId5"/>
    <p:sldId id="258" r:id="rId6"/>
    <p:sldId id="270" r:id="rId7"/>
    <p:sldId id="276" r:id="rId8"/>
    <p:sldId id="277" r:id="rId9"/>
    <p:sldId id="271" r:id="rId10"/>
    <p:sldId id="275" r:id="rId11"/>
    <p:sldId id="269"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937" autoAdjust="0"/>
  </p:normalViewPr>
  <p:slideViewPr>
    <p:cSldViewPr snapToGrid="0">
      <p:cViewPr varScale="1">
        <p:scale>
          <a:sx n="44" d="100"/>
          <a:sy n="44" d="100"/>
        </p:scale>
        <p:origin x="15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BD04B-51A4-4CE1-8481-85655167A207}" type="datetimeFigureOut">
              <a:rPr lang="fr-FR" smtClean="0"/>
              <a:t>23/09/2021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7DECD-57C1-489B-8680-FFE381618581}" type="slidenum">
              <a:rPr lang="fr-FR" smtClean="0"/>
              <a:t>‹N°›</a:t>
            </a:fld>
            <a:endParaRPr lang="fr-FR"/>
          </a:p>
        </p:txBody>
      </p:sp>
    </p:spTree>
    <p:extLst>
      <p:ext uri="{BB962C8B-B14F-4D97-AF65-F5344CB8AC3E}">
        <p14:creationId xmlns:p14="http://schemas.microsoft.com/office/powerpoint/2010/main" val="274917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Cooperation</a:t>
            </a:r>
            <a:r>
              <a:rPr lang="fr-FR" dirty="0"/>
              <a:t> ENOC-UNICEF</a:t>
            </a:r>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1</a:t>
            </a:fld>
            <a:endParaRPr lang="fr-FR"/>
          </a:p>
        </p:txBody>
      </p:sp>
    </p:spTree>
    <p:extLst>
      <p:ext uri="{BB962C8B-B14F-4D97-AF65-F5344CB8AC3E}">
        <p14:creationId xmlns:p14="http://schemas.microsoft.com/office/powerpoint/2010/main" val="160615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CRIA = one </a:t>
            </a:r>
            <a:r>
              <a:rPr lang="fr-FR" dirty="0" err="1"/>
              <a:t>general</a:t>
            </a:r>
            <a:r>
              <a:rPr lang="fr-FR" dirty="0"/>
              <a:t> </a:t>
            </a:r>
            <a:r>
              <a:rPr lang="fr-FR" dirty="0" err="1"/>
              <a:t>measure</a:t>
            </a:r>
            <a:r>
              <a:rPr lang="fr-FR" dirty="0"/>
              <a:t> of </a:t>
            </a:r>
            <a:r>
              <a:rPr lang="fr-FR" dirty="0" err="1"/>
              <a:t>implementation</a:t>
            </a:r>
            <a:r>
              <a:rPr lang="fr-FR" dirty="0"/>
              <a:t> </a:t>
            </a:r>
            <a:r>
              <a:rPr lang="fr-FR" dirty="0" err="1"/>
              <a:t>under</a:t>
            </a:r>
            <a:r>
              <a:rPr lang="fr-FR" dirty="0"/>
              <a:t> article 4 of the CRC</a:t>
            </a:r>
          </a:p>
          <a:p>
            <a:endParaRPr lang="fr-FR" dirty="0"/>
          </a:p>
          <a:p>
            <a:r>
              <a:rPr lang="fr-FR" dirty="0" err="1"/>
              <a:t>Its</a:t>
            </a:r>
            <a:r>
              <a:rPr lang="fr-FR" dirty="0"/>
              <a:t> </a:t>
            </a:r>
            <a:r>
              <a:rPr lang="fr-FR" dirty="0" err="1"/>
              <a:t>successful</a:t>
            </a:r>
            <a:r>
              <a:rPr lang="fr-FR" dirty="0"/>
              <a:t> </a:t>
            </a:r>
            <a:r>
              <a:rPr lang="fr-FR" dirty="0" err="1"/>
              <a:t>implementation</a:t>
            </a:r>
            <a:r>
              <a:rPr lang="fr-FR" dirty="0"/>
              <a:t> </a:t>
            </a:r>
            <a:r>
              <a:rPr lang="fr-FR" dirty="0" err="1"/>
              <a:t>depends</a:t>
            </a:r>
            <a:r>
              <a:rPr lang="fr-FR" dirty="0"/>
              <a:t> on </a:t>
            </a:r>
            <a:r>
              <a:rPr lang="fr-FR" dirty="0" err="1"/>
              <a:t>having</a:t>
            </a:r>
            <a:r>
              <a:rPr lang="fr-FR" dirty="0"/>
              <a:t> </a:t>
            </a:r>
            <a:r>
              <a:rPr lang="fr-FR" dirty="0" err="1"/>
              <a:t>general</a:t>
            </a:r>
            <a:r>
              <a:rPr lang="fr-FR" dirty="0"/>
              <a:t> </a:t>
            </a:r>
            <a:r>
              <a:rPr lang="fr-FR" dirty="0" err="1"/>
              <a:t>measures</a:t>
            </a:r>
            <a:r>
              <a:rPr lang="fr-FR" dirty="0"/>
              <a:t> of </a:t>
            </a:r>
            <a:r>
              <a:rPr lang="fr-FR" dirty="0" err="1"/>
              <a:t>implementation</a:t>
            </a:r>
            <a:r>
              <a:rPr lang="fr-FR" dirty="0"/>
              <a:t> in place.</a:t>
            </a:r>
          </a:p>
          <a:p>
            <a:endParaRPr lang="fr-FR" dirty="0"/>
          </a:p>
          <a:p>
            <a:r>
              <a:rPr lang="en-US" sz="1800" b="0" i="0" u="none" strike="noStrike" baseline="0" dirty="0">
                <a:solidFill>
                  <a:srgbClr val="000000"/>
                </a:solidFill>
                <a:latin typeface="Calibri" panose="020F0502020204030204" pitchFamily="34" charset="0"/>
              </a:rPr>
              <a:t>When starting the CRIA, it is important to take an approach that “</a:t>
            </a:r>
            <a:r>
              <a:rPr lang="en-US" sz="1800" b="1" i="0" u="none" strike="noStrike" baseline="0" dirty="0">
                <a:solidFill>
                  <a:srgbClr val="000000"/>
                </a:solidFill>
                <a:latin typeface="Calibri" panose="020F0502020204030204" pitchFamily="34" charset="0"/>
              </a:rPr>
              <a:t>assesses the past but looks into the future</a:t>
            </a:r>
            <a:r>
              <a:rPr lang="en-US" sz="1800" b="0" i="0" u="none" strike="noStrike" baseline="0" dirty="0">
                <a:solidFill>
                  <a:srgbClr val="000000"/>
                </a:solidFill>
                <a:latin typeface="Calibri" panose="020F0502020204030204" pitchFamily="34" charset="0"/>
              </a:rPr>
              <a:t>” as the colleague of the office of the Greek Deputy Ombudsperson for children’s rights pointed out at the launch event of this project. It is especially vital to include positive impacts when they exist to </a:t>
            </a:r>
            <a:r>
              <a:rPr lang="en-US" sz="1800" b="0" i="0" u="none" strike="noStrike" baseline="0" dirty="0" err="1">
                <a:solidFill>
                  <a:srgbClr val="000000"/>
                </a:solidFill>
                <a:latin typeface="Calibri" panose="020F0502020204030204" pitchFamily="34" charset="0"/>
              </a:rPr>
              <a:t>maximise</a:t>
            </a:r>
            <a:r>
              <a:rPr lang="en-US" sz="1800" b="0" i="0" u="none" strike="noStrike" baseline="0" dirty="0">
                <a:solidFill>
                  <a:srgbClr val="000000"/>
                </a:solidFill>
                <a:latin typeface="Calibri" panose="020F0502020204030204" pitchFamily="34" charset="0"/>
              </a:rPr>
              <a:t> them, to facilitate communication about the results of your CRIA and to promote change. The positive impacts can give an anchor point for getting decision makers interested in the results and in CRIA in general </a:t>
            </a:r>
            <a:endParaRPr lang="fr-FR" dirty="0"/>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2</a:t>
            </a:fld>
            <a:endParaRPr lang="fr-FR"/>
          </a:p>
        </p:txBody>
      </p:sp>
    </p:spTree>
    <p:extLst>
      <p:ext uri="{BB962C8B-B14F-4D97-AF65-F5344CB8AC3E}">
        <p14:creationId xmlns:p14="http://schemas.microsoft.com/office/powerpoint/2010/main" val="3339369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CRIA </a:t>
            </a:r>
            <a:r>
              <a:rPr lang="fr-FR" dirty="0" err="1"/>
              <a:t>is</a:t>
            </a:r>
            <a:r>
              <a:rPr lang="fr-FR" dirty="0"/>
              <a:t> </a:t>
            </a:r>
            <a:r>
              <a:rPr lang="fr-FR" dirty="0" err="1"/>
              <a:t>done</a:t>
            </a:r>
            <a:r>
              <a:rPr lang="en-US" b="0" i="0" u="none" strike="noStrike" baseline="0" dirty="0">
                <a:latin typeface="Calibri" panose="020F0502020204030204" pitchFamily="34" charset="0"/>
              </a:rPr>
              <a:t> </a:t>
            </a:r>
            <a:r>
              <a:rPr lang="en-US" b="0" i="1" u="none" strike="noStrike" baseline="0" dirty="0">
                <a:latin typeface="Calibri" panose="020F0502020204030204" pitchFamily="34" charset="0"/>
              </a:rPr>
              <a:t>prior </a:t>
            </a:r>
            <a:r>
              <a:rPr lang="en-US" b="0" i="0" u="none" strike="noStrike" baseline="0" dirty="0">
                <a:latin typeface="Calibri" panose="020F0502020204030204" pitchFamily="34" charset="0"/>
              </a:rPr>
              <a:t>to the decision or action being set in place. </a:t>
            </a:r>
            <a:endParaRPr lang="fr-FR" dirty="0"/>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3</a:t>
            </a:fld>
            <a:endParaRPr lang="fr-FR"/>
          </a:p>
        </p:txBody>
      </p:sp>
    </p:spTree>
    <p:extLst>
      <p:ext uri="{BB962C8B-B14F-4D97-AF65-F5344CB8AC3E}">
        <p14:creationId xmlns:p14="http://schemas.microsoft.com/office/powerpoint/2010/main" val="155827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It </a:t>
            </a:r>
            <a:r>
              <a:rPr lang="fr-FR" dirty="0" err="1"/>
              <a:t>may</a:t>
            </a:r>
            <a:r>
              <a:rPr lang="fr-FR" dirty="0"/>
              <a:t> </a:t>
            </a:r>
            <a:r>
              <a:rPr lang="fr-FR" dirty="0" err="1"/>
              <a:t>be</a:t>
            </a:r>
            <a:r>
              <a:rPr lang="fr-FR" dirty="0"/>
              <a:t> </a:t>
            </a:r>
            <a:r>
              <a:rPr lang="fr-FR" dirty="0" err="1"/>
              <a:t>undertaken</a:t>
            </a:r>
            <a:r>
              <a:rPr lang="fr-FR" dirty="0"/>
              <a:t> on all types of </a:t>
            </a:r>
            <a:r>
              <a:rPr lang="fr-FR" dirty="0" err="1"/>
              <a:t>measures</a:t>
            </a:r>
            <a:r>
              <a:rPr lang="fr-FR" dirty="0"/>
              <a:t>.</a:t>
            </a:r>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4</a:t>
            </a:fld>
            <a:endParaRPr lang="fr-FR"/>
          </a:p>
        </p:txBody>
      </p:sp>
    </p:spTree>
    <p:extLst>
      <p:ext uri="{BB962C8B-B14F-4D97-AF65-F5344CB8AC3E}">
        <p14:creationId xmlns:p14="http://schemas.microsoft.com/office/powerpoint/2010/main" val="4152739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 </a:t>
            </a:r>
            <a:r>
              <a:rPr lang="fr-FR" dirty="0" err="1"/>
              <a:t>most</a:t>
            </a:r>
            <a:r>
              <a:rPr lang="fr-FR" dirty="0"/>
              <a:t> cases, </a:t>
            </a:r>
            <a:r>
              <a:rPr lang="fr-FR" b="1" dirty="0"/>
              <a:t>the countries have </a:t>
            </a:r>
            <a:r>
              <a:rPr lang="fr-FR" b="1" dirty="0" err="1"/>
              <a:t>undertaken</a:t>
            </a:r>
            <a:r>
              <a:rPr lang="fr-FR" b="1" dirty="0"/>
              <a:t> a CRIE or an </a:t>
            </a:r>
            <a:r>
              <a:rPr lang="fr-FR" b="1" dirty="0" err="1"/>
              <a:t>hybrid</a:t>
            </a:r>
            <a:r>
              <a:rPr lang="fr-FR" b="1" dirty="0"/>
              <a:t> </a:t>
            </a:r>
            <a:r>
              <a:rPr lang="fr-FR" dirty="0" err="1"/>
              <a:t>because</a:t>
            </a:r>
            <a:r>
              <a:rPr lang="fr-FR" dirty="0"/>
              <a:t> the COVID-19 </a:t>
            </a:r>
            <a:r>
              <a:rPr lang="fr-FR" dirty="0" err="1"/>
              <a:t>related</a:t>
            </a:r>
            <a:r>
              <a:rPr lang="fr-FR" dirty="0"/>
              <a:t> </a:t>
            </a:r>
            <a:r>
              <a:rPr lang="fr-FR" dirty="0" err="1"/>
              <a:t>measures</a:t>
            </a:r>
            <a:r>
              <a:rPr lang="fr-FR" dirty="0"/>
              <a:t> </a:t>
            </a:r>
            <a:r>
              <a:rPr lang="fr-FR" dirty="0" err="1"/>
              <a:t>keep</a:t>
            </a:r>
            <a:r>
              <a:rPr lang="fr-FR" dirty="0"/>
              <a:t> </a:t>
            </a:r>
            <a:r>
              <a:rPr lang="fr-FR" dirty="0" err="1"/>
              <a:t>being</a:t>
            </a:r>
            <a:r>
              <a:rPr lang="fr-FR" dirty="0"/>
              <a:t> </a:t>
            </a:r>
            <a:r>
              <a:rPr lang="fr-FR" dirty="0" err="1"/>
              <a:t>updated</a:t>
            </a:r>
            <a:endParaRPr lang="fr-FR" dirty="0"/>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5</a:t>
            </a:fld>
            <a:endParaRPr lang="fr-FR"/>
          </a:p>
        </p:txBody>
      </p:sp>
    </p:spTree>
    <p:extLst>
      <p:ext uri="{BB962C8B-B14F-4D97-AF65-F5344CB8AC3E}">
        <p14:creationId xmlns:p14="http://schemas.microsoft.com/office/powerpoint/2010/main" val="1762585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Ireland </a:t>
            </a:r>
            <a:r>
              <a:rPr lang="fr-FR" dirty="0" err="1"/>
              <a:t>focused</a:t>
            </a:r>
            <a:r>
              <a:rPr lang="fr-FR" dirty="0"/>
              <a:t> on the right to </a:t>
            </a:r>
            <a:r>
              <a:rPr lang="fr-FR" dirty="0" err="1"/>
              <a:t>education</a:t>
            </a:r>
            <a:r>
              <a:rPr lang="fr-FR" dirty="0"/>
              <a:t> (</a:t>
            </a:r>
            <a:r>
              <a:rPr lang="fr-FR" dirty="0" err="1"/>
              <a:t>closure</a:t>
            </a:r>
            <a:r>
              <a:rPr lang="fr-FR" dirty="0"/>
              <a:t> of </a:t>
            </a:r>
            <a:r>
              <a:rPr lang="fr-FR" dirty="0" err="1"/>
              <a:t>schools</a:t>
            </a:r>
            <a:r>
              <a:rPr lang="fr-FR" dirty="0"/>
              <a:t>) and </a:t>
            </a:r>
            <a:r>
              <a:rPr lang="fr-FR" dirty="0" err="1"/>
              <a:t>looked</a:t>
            </a:r>
            <a:r>
              <a:rPr lang="fr-FR" dirty="0"/>
              <a:t> at the impact for certain groups of </a:t>
            </a:r>
            <a:r>
              <a:rPr lang="fr-FR" dirty="0" err="1"/>
              <a:t>children</a:t>
            </a:r>
            <a:r>
              <a:rPr lang="fr-FR" dirty="0"/>
              <a:t>:</a:t>
            </a:r>
          </a:p>
          <a:p>
            <a:pPr marL="171450" indent="-171450">
              <a:buFontTx/>
              <a:buChar char="-"/>
            </a:pPr>
            <a:r>
              <a:rPr lang="fr-FR" dirty="0" err="1"/>
              <a:t>Children</a:t>
            </a:r>
            <a:r>
              <a:rPr lang="fr-FR" dirty="0"/>
              <a:t> </a:t>
            </a:r>
            <a:r>
              <a:rPr lang="fr-FR" dirty="0" err="1"/>
              <a:t>with</a:t>
            </a:r>
            <a:r>
              <a:rPr lang="fr-FR" dirty="0"/>
              <a:t> mental </a:t>
            </a:r>
            <a:r>
              <a:rPr lang="fr-FR" dirty="0" err="1"/>
              <a:t>health</a:t>
            </a:r>
            <a:r>
              <a:rPr lang="fr-FR" dirty="0"/>
              <a:t> issues</a:t>
            </a:r>
          </a:p>
          <a:p>
            <a:pPr marL="171450" indent="-171450">
              <a:buFontTx/>
              <a:buChar char="-"/>
            </a:pPr>
            <a:r>
              <a:rPr lang="fr-FR" dirty="0" err="1"/>
              <a:t>Children</a:t>
            </a:r>
            <a:r>
              <a:rPr lang="fr-FR" dirty="0"/>
              <a:t> </a:t>
            </a:r>
            <a:r>
              <a:rPr lang="fr-FR" dirty="0" err="1"/>
              <a:t>with</a:t>
            </a:r>
            <a:r>
              <a:rPr lang="fr-FR" dirty="0"/>
              <a:t> </a:t>
            </a:r>
            <a:r>
              <a:rPr lang="fr-FR" dirty="0" err="1"/>
              <a:t>disabilities</a:t>
            </a:r>
            <a:endParaRPr lang="fr-FR" dirty="0"/>
          </a:p>
          <a:p>
            <a:pPr marL="171450" indent="-171450">
              <a:buFontTx/>
              <a:buChar char="-"/>
            </a:pPr>
            <a:r>
              <a:rPr lang="fr-FR" dirty="0" err="1"/>
              <a:t>Homeless</a:t>
            </a:r>
            <a:r>
              <a:rPr lang="fr-FR" dirty="0"/>
              <a:t> </a:t>
            </a:r>
            <a:r>
              <a:rPr lang="fr-FR" dirty="0" err="1"/>
              <a:t>children</a:t>
            </a:r>
            <a:endParaRPr lang="fr-FR" dirty="0"/>
          </a:p>
          <a:p>
            <a:pPr marL="171450" indent="-171450">
              <a:buFontTx/>
              <a:buChar char="-"/>
            </a:pPr>
            <a:r>
              <a:rPr lang="fr-FR" dirty="0" err="1"/>
              <a:t>Children</a:t>
            </a:r>
            <a:r>
              <a:rPr lang="fr-FR" dirty="0"/>
              <a:t> </a:t>
            </a:r>
            <a:r>
              <a:rPr lang="fr-FR" dirty="0" err="1"/>
              <a:t>from</a:t>
            </a:r>
            <a:r>
              <a:rPr lang="fr-FR" dirty="0"/>
              <a:t> </a:t>
            </a:r>
            <a:r>
              <a:rPr lang="fr-FR" dirty="0" err="1"/>
              <a:t>ethnic</a:t>
            </a:r>
            <a:r>
              <a:rPr lang="fr-FR" dirty="0"/>
              <a:t> group</a:t>
            </a:r>
          </a:p>
          <a:p>
            <a:pPr marL="171450" indent="-171450">
              <a:buFontTx/>
              <a:buChar char="-"/>
            </a:pPr>
            <a:r>
              <a:rPr lang="fr-FR" dirty="0" err="1"/>
              <a:t>Children</a:t>
            </a:r>
            <a:r>
              <a:rPr lang="fr-FR" dirty="0"/>
              <a:t> in direct provision (</a:t>
            </a:r>
            <a:r>
              <a:rPr lang="fr-FR" dirty="0" err="1"/>
              <a:t>children</a:t>
            </a:r>
            <a:r>
              <a:rPr lang="fr-FR" dirty="0"/>
              <a:t> on the move </a:t>
            </a:r>
            <a:r>
              <a:rPr lang="fr-FR" dirty="0" err="1"/>
              <a:t>detained</a:t>
            </a:r>
            <a:r>
              <a:rPr lang="fr-FR" dirty="0"/>
              <a:t> in </a:t>
            </a:r>
            <a:r>
              <a:rPr lang="fr-FR" dirty="0" err="1"/>
              <a:t>facilities</a:t>
            </a:r>
            <a:r>
              <a:rPr lang="fr-FR" dirty="0"/>
              <a:t>)</a:t>
            </a:r>
          </a:p>
        </p:txBody>
      </p:sp>
      <p:sp>
        <p:nvSpPr>
          <p:cNvPr id="4" name="Espace réservé du numéro de diapositive 3"/>
          <p:cNvSpPr>
            <a:spLocks noGrp="1"/>
          </p:cNvSpPr>
          <p:nvPr>
            <p:ph type="sldNum" sz="quarter" idx="5"/>
          </p:nvPr>
        </p:nvSpPr>
        <p:spPr/>
        <p:txBody>
          <a:bodyPr/>
          <a:lstStyle/>
          <a:p>
            <a:fld id="{9BC7DECD-57C1-489B-8680-FFE381618581}" type="slidenum">
              <a:rPr lang="fr-FR" smtClean="0"/>
              <a:t>7</a:t>
            </a:fld>
            <a:endParaRPr lang="fr-FR"/>
          </a:p>
        </p:txBody>
      </p:sp>
    </p:spTree>
    <p:extLst>
      <p:ext uri="{BB962C8B-B14F-4D97-AF65-F5344CB8AC3E}">
        <p14:creationId xmlns:p14="http://schemas.microsoft.com/office/powerpoint/2010/main" val="329198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12F4B-7ACF-4573-A15F-9E4FD613BF2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4E0261E-DD78-4209-9133-C3EA22EE0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16B3C9C-3135-4D4C-B912-AC549D9449AF}"/>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A71195F8-B23D-444E-9A24-D82D600C85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0B77486-69E3-46B9-A7D5-D63D238735E7}"/>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288109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D7A84F-C2C0-4795-AF67-484E74B4429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7A3F05A-BF60-4334-9346-17CAE7EE4F5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53E120-3E91-467D-A8F5-6B28B02424E6}"/>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267CFA60-642C-4294-A3F6-052BFD5309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7EB149-016E-4E21-9A69-77635836AF45}"/>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17074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26DF77-6B90-43C7-9680-B65AFE01A8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387047D-883F-467A-84CE-842D689D3D4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44143B-EF8C-4F0D-A3D1-05743F4D3763}"/>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BFF5DB9B-3E8D-47F9-8E66-CA4DAD9521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225475-3984-45CB-99F0-BF172D2FA34C}"/>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218334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5EE957-58F6-4C46-AD8F-42C661F6D8B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69AFD3B-09F7-4F43-91B3-CB239773AE7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13271B-85E9-4B32-8FF5-E50CE389DF67}"/>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3148B2AD-2F47-429A-A2DE-65E20255F6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32CE4D-519C-4221-A817-997B32D04E00}"/>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23380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D36D3-BAEC-4C4B-90EF-7444E676418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ED74505-C1F3-4B0E-832A-ECC0A201FD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28E0410-690C-4B67-8669-D266959E6A4D}"/>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D04952D3-CE21-48E6-BF86-2FB1B53246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E8C54E-4802-4A81-9F3F-C35376A0D53F}"/>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104934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641493-8A73-45D7-A323-9D6A2375D3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3C3065B-2FF7-4B5C-A98C-10B6BE6B4C6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86D24C-F974-4816-8DDF-3159552AEA3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A2B5337-58AA-49BA-B101-5DFE4B59716E}"/>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6" name="Espace réservé du pied de page 5">
            <a:extLst>
              <a:ext uri="{FF2B5EF4-FFF2-40B4-BE49-F238E27FC236}">
                <a16:creationId xmlns:a16="http://schemas.microsoft.com/office/drawing/2014/main" id="{0FAA2355-5CC0-4D03-9EBF-04C0CE79C34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CCCD0CF-46A1-4635-B4A6-4F1CB271757D}"/>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229034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26497-CC0C-4E1D-87B7-B6A67D7EF72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0CF5ADF-60BD-434E-A3D0-E98CE337B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A78612E-D1BF-4331-B3B7-46EB6B49D84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B3AD08A-05C6-4636-84C1-8BC74D2867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5AC24E7-D777-4026-A483-8F4C2047CC8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3839961-36F4-4372-A429-A299B93574A5}"/>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8" name="Espace réservé du pied de page 7">
            <a:extLst>
              <a:ext uri="{FF2B5EF4-FFF2-40B4-BE49-F238E27FC236}">
                <a16:creationId xmlns:a16="http://schemas.microsoft.com/office/drawing/2014/main" id="{0157961E-92B4-4C2B-8F04-BBFE57E9D7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A915E26-C646-444C-BDD0-B64DBF7F2A6C}"/>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316543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B1975D-8AFB-4147-85B8-E93EC8FF1A6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DA05B30-A757-4BDD-BD3B-3F3089E95569}"/>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4" name="Espace réservé du pied de page 3">
            <a:extLst>
              <a:ext uri="{FF2B5EF4-FFF2-40B4-BE49-F238E27FC236}">
                <a16:creationId xmlns:a16="http://schemas.microsoft.com/office/drawing/2014/main" id="{214DAF3E-F4AA-424D-AF8D-3AFE860CAA7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CF2731F-45E6-4BD6-BB15-17661BFA0530}"/>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333527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193BEA-368F-4E0F-883D-867ED9A2E869}"/>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3" name="Espace réservé du pied de page 2">
            <a:extLst>
              <a:ext uri="{FF2B5EF4-FFF2-40B4-BE49-F238E27FC236}">
                <a16:creationId xmlns:a16="http://schemas.microsoft.com/office/drawing/2014/main" id="{E6F76FE7-FE9D-47A0-8C39-3582BCA56BC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6F4C11A-2AE6-4CE2-837A-52EA825DB89D}"/>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338723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81482-FAE7-46FC-9D4C-3CB22D5D3B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A25315-53D5-4CBB-9425-2D6EF43A07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30FC753-2F61-4871-8910-3C151AFE30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E1CD77-FB07-431C-9245-550EF8058C84}"/>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6" name="Espace réservé du pied de page 5">
            <a:extLst>
              <a:ext uri="{FF2B5EF4-FFF2-40B4-BE49-F238E27FC236}">
                <a16:creationId xmlns:a16="http://schemas.microsoft.com/office/drawing/2014/main" id="{7EC7D6F9-CCC9-4D9A-9E2A-85AE84F3CAE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CF1E86-5007-4790-825E-5DEB0BABBF8F}"/>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81913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1052CE-4DAD-468D-B11A-B307EC3A6D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5405C65-90B5-4D1A-A154-3BF0160D4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91F6BCC-7DD8-4491-A6D1-32C1CB230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B7D81A9-DEE1-4211-AF2D-E96C450C194C}"/>
              </a:ext>
            </a:extLst>
          </p:cNvPr>
          <p:cNvSpPr>
            <a:spLocks noGrp="1"/>
          </p:cNvSpPr>
          <p:nvPr>
            <p:ph type="dt" sz="half" idx="10"/>
          </p:nvPr>
        </p:nvSpPr>
        <p:spPr/>
        <p:txBody>
          <a:bodyPr/>
          <a:lstStyle/>
          <a:p>
            <a:fld id="{13931281-F395-44F2-930C-CC57443A2EB9}" type="datetimeFigureOut">
              <a:rPr lang="fr-FR" smtClean="0"/>
              <a:t>23/09/2021</a:t>
            </a:fld>
            <a:endParaRPr lang="fr-FR"/>
          </a:p>
        </p:txBody>
      </p:sp>
      <p:sp>
        <p:nvSpPr>
          <p:cNvPr id="6" name="Espace réservé du pied de page 5">
            <a:extLst>
              <a:ext uri="{FF2B5EF4-FFF2-40B4-BE49-F238E27FC236}">
                <a16:creationId xmlns:a16="http://schemas.microsoft.com/office/drawing/2014/main" id="{22B9D152-DB87-4996-9870-220EFBE819C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288921-27F2-4EB9-964E-D4BF5780F743}"/>
              </a:ext>
            </a:extLst>
          </p:cNvPr>
          <p:cNvSpPr>
            <a:spLocks noGrp="1"/>
          </p:cNvSpPr>
          <p:nvPr>
            <p:ph type="sldNum" sz="quarter" idx="12"/>
          </p:nvPr>
        </p:nvSpPr>
        <p:spPr/>
        <p:txBody>
          <a:bodyPr/>
          <a:lstStyle/>
          <a:p>
            <a:fld id="{A41DFE01-8B32-4D2C-A614-0874113F817E}" type="slidenum">
              <a:rPr lang="fr-FR" smtClean="0"/>
              <a:t>‹N°›</a:t>
            </a:fld>
            <a:endParaRPr lang="fr-FR"/>
          </a:p>
        </p:txBody>
      </p:sp>
    </p:spTree>
    <p:extLst>
      <p:ext uri="{BB962C8B-B14F-4D97-AF65-F5344CB8AC3E}">
        <p14:creationId xmlns:p14="http://schemas.microsoft.com/office/powerpoint/2010/main" val="1378849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422B21-880A-4296-8B87-5F44A5C62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7B87A1A-A4B1-4E6D-845E-5621FD9540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3932B86-303D-4AC6-A33B-47AD42076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31281-F395-44F2-930C-CC57443A2EB9}" type="datetimeFigureOut">
              <a:rPr lang="fr-FR" smtClean="0"/>
              <a:t>23/09/2021</a:t>
            </a:fld>
            <a:endParaRPr lang="fr-FR"/>
          </a:p>
        </p:txBody>
      </p:sp>
      <p:sp>
        <p:nvSpPr>
          <p:cNvPr id="5" name="Espace réservé du pied de page 4">
            <a:extLst>
              <a:ext uri="{FF2B5EF4-FFF2-40B4-BE49-F238E27FC236}">
                <a16:creationId xmlns:a16="http://schemas.microsoft.com/office/drawing/2014/main" id="{F8DDFBB8-FC86-40FF-A906-8C60449C38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6AFDCB7-143E-4B13-A726-713A22F75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DFE01-8B32-4D2C-A614-0874113F817E}" type="slidenum">
              <a:rPr lang="fr-FR" smtClean="0"/>
              <a:t>‹N°›</a:t>
            </a:fld>
            <a:endParaRPr lang="fr-FR"/>
          </a:p>
        </p:txBody>
      </p:sp>
    </p:spTree>
    <p:extLst>
      <p:ext uri="{BB962C8B-B14F-4D97-AF65-F5344CB8AC3E}">
        <p14:creationId xmlns:p14="http://schemas.microsoft.com/office/powerpoint/2010/main" val="1148032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oc.eu/wp-content/uploads/2020/12/ENOC-Common-Framework-of-Reference-FV.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65517E6-731F-4E8F-9FC3-57499CC1D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024FDB6-ADEE-441F-BE33-7FBD2998E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578600" cy="6858003"/>
          </a:xfrm>
          <a:custGeom>
            <a:avLst/>
            <a:gdLst>
              <a:gd name="connsiteX0" fmla="*/ 3840831 w 6450535"/>
              <a:gd name="connsiteY0" fmla="*/ 0 h 6858003"/>
              <a:gd name="connsiteX1" fmla="*/ 0 w 6450535"/>
              <a:gd name="connsiteY1" fmla="*/ 0 h 6858003"/>
              <a:gd name="connsiteX2" fmla="*/ 0 w 6450535"/>
              <a:gd name="connsiteY2" fmla="*/ 6858002 h 6858003"/>
              <a:gd name="connsiteX3" fmla="*/ 222478 w 6450535"/>
              <a:gd name="connsiteY3" fmla="*/ 6858002 h 6858003"/>
              <a:gd name="connsiteX4" fmla="*/ 222478 w 6450535"/>
              <a:gd name="connsiteY4" fmla="*/ 6858003 h 6858003"/>
              <a:gd name="connsiteX5" fmla="*/ 6450535 w 6450535"/>
              <a:gd name="connsiteY5" fmla="*/ 6858003 h 6858003"/>
              <a:gd name="connsiteX6" fmla="*/ 6450535 w 6450535"/>
              <a:gd name="connsiteY6" fmla="*/ 1 h 6858003"/>
              <a:gd name="connsiteX7" fmla="*/ 3840836 w 6450535"/>
              <a:gd name="connsiteY7" fmla="*/ 1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0535" h="6858003">
                <a:moveTo>
                  <a:pt x="3840831" y="0"/>
                </a:moveTo>
                <a:lnTo>
                  <a:pt x="0" y="0"/>
                </a:lnTo>
                <a:lnTo>
                  <a:pt x="0" y="6858002"/>
                </a:lnTo>
                <a:lnTo>
                  <a:pt x="222478" y="6858002"/>
                </a:lnTo>
                <a:lnTo>
                  <a:pt x="222478" y="6858003"/>
                </a:lnTo>
                <a:lnTo>
                  <a:pt x="6450535" y="6858003"/>
                </a:lnTo>
                <a:lnTo>
                  <a:pt x="6450535" y="1"/>
                </a:lnTo>
                <a:lnTo>
                  <a:pt x="3840836"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Arc 25">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2974408"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3F9498B9-2A39-4272-A37D-E0025EADDBA1}"/>
              </a:ext>
            </a:extLst>
          </p:cNvPr>
          <p:cNvSpPr>
            <a:spLocks noGrp="1"/>
          </p:cNvSpPr>
          <p:nvPr>
            <p:ph type="ctrTitle"/>
          </p:nvPr>
        </p:nvSpPr>
        <p:spPr>
          <a:xfrm>
            <a:off x="643467" y="795509"/>
            <a:ext cx="5271106" cy="2798604"/>
          </a:xfrm>
        </p:spPr>
        <p:txBody>
          <a:bodyPr>
            <a:normAutofit/>
          </a:bodyPr>
          <a:lstStyle/>
          <a:p>
            <a:pPr algn="l"/>
            <a:r>
              <a:rPr lang="fr-FR" b="1">
                <a:solidFill>
                  <a:srgbClr val="FFFFFF"/>
                </a:solidFill>
              </a:rPr>
              <a:t>CRIAs of COVID-19 related States measures</a:t>
            </a:r>
          </a:p>
        </p:txBody>
      </p:sp>
      <p:sp>
        <p:nvSpPr>
          <p:cNvPr id="28" name="Oval 27">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5486807"/>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ous-titre 2">
            <a:extLst>
              <a:ext uri="{FF2B5EF4-FFF2-40B4-BE49-F238E27FC236}">
                <a16:creationId xmlns:a16="http://schemas.microsoft.com/office/drawing/2014/main" id="{B8B7C7EC-4308-4346-93F4-01DE0C33310A}"/>
              </a:ext>
            </a:extLst>
          </p:cNvPr>
          <p:cNvSpPr>
            <a:spLocks noGrp="1"/>
          </p:cNvSpPr>
          <p:nvPr>
            <p:ph type="subTitle" idx="1"/>
          </p:nvPr>
        </p:nvSpPr>
        <p:spPr>
          <a:xfrm>
            <a:off x="643467" y="3686187"/>
            <a:ext cx="5271106" cy="2292581"/>
          </a:xfrm>
        </p:spPr>
        <p:txBody>
          <a:bodyPr>
            <a:normAutofit/>
          </a:bodyPr>
          <a:lstStyle/>
          <a:p>
            <a:pPr algn="l"/>
            <a:endParaRPr lang="fr-FR">
              <a:solidFill>
                <a:srgbClr val="FFFFFF"/>
              </a:solidFill>
            </a:endParaRPr>
          </a:p>
          <a:p>
            <a:pPr algn="l"/>
            <a:r>
              <a:rPr lang="fr-FR">
                <a:solidFill>
                  <a:srgbClr val="FFFFFF"/>
                </a:solidFill>
              </a:rPr>
              <a:t>Véronique Lerch and Vanessa Sedletzki</a:t>
            </a:r>
          </a:p>
        </p:txBody>
      </p:sp>
      <p:pic>
        <p:nvPicPr>
          <p:cNvPr id="5" name="Image 4">
            <a:extLst>
              <a:ext uri="{FF2B5EF4-FFF2-40B4-BE49-F238E27FC236}">
                <a16:creationId xmlns:a16="http://schemas.microsoft.com/office/drawing/2014/main" id="{C87FB4AF-6131-4914-8615-7F51148C1497}"/>
              </a:ext>
            </a:extLst>
          </p:cNvPr>
          <p:cNvPicPr>
            <a:picLocks noChangeAspect="1"/>
          </p:cNvPicPr>
          <p:nvPr/>
        </p:nvPicPr>
        <p:blipFill>
          <a:blip r:embed="rId3"/>
          <a:stretch>
            <a:fillRect/>
          </a:stretch>
        </p:blipFill>
        <p:spPr>
          <a:xfrm>
            <a:off x="6864836" y="1103534"/>
            <a:ext cx="5096871" cy="1223249"/>
          </a:xfrm>
          <a:custGeom>
            <a:avLst/>
            <a:gdLst/>
            <a:ahLst/>
            <a:cxnLst/>
            <a:rect l="l" t="t" r="r" b="b"/>
            <a:pathLst>
              <a:path w="5096871" h="3143436">
                <a:moveTo>
                  <a:pt x="75600" y="0"/>
                </a:moveTo>
                <a:lnTo>
                  <a:pt x="5021271" y="0"/>
                </a:lnTo>
                <a:cubicBezTo>
                  <a:pt x="5063024" y="0"/>
                  <a:pt x="5096871" y="33847"/>
                  <a:pt x="5096871" y="75600"/>
                </a:cubicBezTo>
                <a:lnTo>
                  <a:pt x="5096871" y="3067836"/>
                </a:lnTo>
                <a:cubicBezTo>
                  <a:pt x="5096871" y="3109589"/>
                  <a:pt x="5063024" y="3143436"/>
                  <a:pt x="5021271" y="3143436"/>
                </a:cubicBezTo>
                <a:lnTo>
                  <a:pt x="75600" y="3143436"/>
                </a:lnTo>
                <a:cubicBezTo>
                  <a:pt x="33847" y="3143436"/>
                  <a:pt x="0" y="3109589"/>
                  <a:pt x="0" y="3067836"/>
                </a:cubicBezTo>
                <a:lnTo>
                  <a:pt x="0" y="75600"/>
                </a:lnTo>
                <a:cubicBezTo>
                  <a:pt x="0" y="33847"/>
                  <a:pt x="33847" y="0"/>
                  <a:pt x="75600" y="0"/>
                </a:cubicBezTo>
                <a:close/>
              </a:path>
            </a:pathLst>
          </a:custGeom>
        </p:spPr>
      </p:pic>
      <p:pic>
        <p:nvPicPr>
          <p:cNvPr id="4" name="Image 3">
            <a:extLst>
              <a:ext uri="{FF2B5EF4-FFF2-40B4-BE49-F238E27FC236}">
                <a16:creationId xmlns:a16="http://schemas.microsoft.com/office/drawing/2014/main" id="{E679AEB1-F363-4042-ACA6-3F389E7A1591}"/>
              </a:ext>
            </a:extLst>
          </p:cNvPr>
          <p:cNvPicPr>
            <a:picLocks noChangeAspect="1"/>
          </p:cNvPicPr>
          <p:nvPr/>
        </p:nvPicPr>
        <p:blipFill>
          <a:blip r:embed="rId4"/>
          <a:stretch>
            <a:fillRect/>
          </a:stretch>
        </p:blipFill>
        <p:spPr>
          <a:xfrm>
            <a:off x="6851348" y="4095969"/>
            <a:ext cx="5096871" cy="2000522"/>
          </a:xfrm>
          <a:custGeom>
            <a:avLst/>
            <a:gdLst/>
            <a:ahLst/>
            <a:cxnLst/>
            <a:rect l="l" t="t" r="r" b="b"/>
            <a:pathLst>
              <a:path w="5096871" h="3143436">
                <a:moveTo>
                  <a:pt x="75600" y="0"/>
                </a:moveTo>
                <a:lnTo>
                  <a:pt x="5021271" y="0"/>
                </a:lnTo>
                <a:cubicBezTo>
                  <a:pt x="5063024" y="0"/>
                  <a:pt x="5096871" y="33847"/>
                  <a:pt x="5096871" y="75600"/>
                </a:cubicBezTo>
                <a:lnTo>
                  <a:pt x="5096871" y="3067836"/>
                </a:lnTo>
                <a:cubicBezTo>
                  <a:pt x="5096871" y="3109589"/>
                  <a:pt x="5063024" y="3143436"/>
                  <a:pt x="5021271" y="3143436"/>
                </a:cubicBezTo>
                <a:lnTo>
                  <a:pt x="75600" y="3143436"/>
                </a:lnTo>
                <a:cubicBezTo>
                  <a:pt x="33847" y="3143436"/>
                  <a:pt x="0" y="3109589"/>
                  <a:pt x="0" y="3067836"/>
                </a:cubicBezTo>
                <a:lnTo>
                  <a:pt x="0" y="75600"/>
                </a:lnTo>
                <a:cubicBezTo>
                  <a:pt x="0" y="33847"/>
                  <a:pt x="33847" y="0"/>
                  <a:pt x="75600" y="0"/>
                </a:cubicBezTo>
                <a:close/>
              </a:path>
            </a:pathLst>
          </a:custGeom>
        </p:spPr>
      </p:pic>
    </p:spTree>
    <p:extLst>
      <p:ext uri="{BB962C8B-B14F-4D97-AF65-F5344CB8AC3E}">
        <p14:creationId xmlns:p14="http://schemas.microsoft.com/office/powerpoint/2010/main" val="284648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EDB8ACAD-726C-4FBC-80B4-2BF238482051}"/>
              </a:ext>
            </a:extLst>
          </p:cNvPr>
          <p:cNvSpPr>
            <a:spLocks noGrp="1"/>
          </p:cNvSpPr>
          <p:nvPr>
            <p:ph type="title"/>
          </p:nvPr>
        </p:nvSpPr>
        <p:spPr>
          <a:xfrm>
            <a:off x="838200" y="365125"/>
            <a:ext cx="10515600" cy="1325563"/>
          </a:xfrm>
        </p:spPr>
        <p:txBody>
          <a:bodyPr>
            <a:normAutofit/>
          </a:bodyPr>
          <a:lstStyle/>
          <a:p>
            <a:r>
              <a:rPr lang="fr-FR" b="1" dirty="0"/>
              <a:t>Preliminary </a:t>
            </a:r>
            <a:r>
              <a:rPr lang="fr-FR" b="1" dirty="0" err="1"/>
              <a:t>lessons</a:t>
            </a:r>
            <a:r>
              <a:rPr lang="fr-FR" b="1" dirty="0"/>
              <a:t> </a:t>
            </a:r>
            <a:r>
              <a:rPr lang="fr-FR" b="1" dirty="0" err="1"/>
              <a:t>learned</a:t>
            </a:r>
            <a:endParaRPr lang="fr-FR" b="1"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8CBE7B7-8655-45D6-98F4-381C40879D39}"/>
              </a:ext>
            </a:extLst>
          </p:cNvPr>
          <p:cNvSpPr>
            <a:spLocks noGrp="1"/>
          </p:cNvSpPr>
          <p:nvPr>
            <p:ph idx="1"/>
          </p:nvPr>
        </p:nvSpPr>
        <p:spPr>
          <a:xfrm>
            <a:off x="838200" y="1825625"/>
            <a:ext cx="10515600" cy="4351338"/>
          </a:xfrm>
        </p:spPr>
        <p:txBody>
          <a:bodyPr>
            <a:normAutofit/>
          </a:bodyPr>
          <a:lstStyle/>
          <a:p>
            <a:endParaRPr lang="fr-FR"/>
          </a:p>
        </p:txBody>
      </p:sp>
    </p:spTree>
    <p:extLst>
      <p:ext uri="{BB962C8B-B14F-4D97-AF65-F5344CB8AC3E}">
        <p14:creationId xmlns:p14="http://schemas.microsoft.com/office/powerpoint/2010/main" val="301593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2DC90184-E0C3-4B9D-A774-89DDD94CE1F8}"/>
              </a:ext>
            </a:extLst>
          </p:cNvPr>
          <p:cNvSpPr>
            <a:spLocks noGrp="1"/>
          </p:cNvSpPr>
          <p:nvPr>
            <p:ph type="title"/>
          </p:nvPr>
        </p:nvSpPr>
        <p:spPr>
          <a:xfrm>
            <a:off x="838200" y="365125"/>
            <a:ext cx="10515600" cy="1325563"/>
          </a:xfrm>
        </p:spPr>
        <p:txBody>
          <a:bodyPr>
            <a:normAutofit/>
          </a:bodyPr>
          <a:lstStyle/>
          <a:p>
            <a:r>
              <a:rPr lang="fr-FR" b="1" dirty="0"/>
              <a:t>Follow-up to the initiative</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3A9B424-D2EC-455D-8CC8-90224D74E145}"/>
              </a:ext>
            </a:extLst>
          </p:cNvPr>
          <p:cNvSpPr>
            <a:spLocks noGrp="1"/>
          </p:cNvSpPr>
          <p:nvPr>
            <p:ph idx="1"/>
          </p:nvPr>
        </p:nvSpPr>
        <p:spPr>
          <a:xfrm>
            <a:off x="838200" y="1825625"/>
            <a:ext cx="10515600" cy="4351338"/>
          </a:xfrm>
        </p:spPr>
        <p:txBody>
          <a:bodyPr>
            <a:normAutofit/>
          </a:bodyPr>
          <a:lstStyle/>
          <a:p>
            <a:r>
              <a:rPr lang="fr-FR" dirty="0"/>
              <a:t>Publication of the national CRIA reports</a:t>
            </a:r>
          </a:p>
          <a:p>
            <a:r>
              <a:rPr lang="fr-FR" dirty="0" err="1"/>
              <a:t>Some</a:t>
            </a:r>
            <a:r>
              <a:rPr lang="fr-FR" dirty="0"/>
              <a:t> </a:t>
            </a:r>
            <a:r>
              <a:rPr lang="fr-FR" dirty="0" err="1"/>
              <a:t>ombudsperson’s</a:t>
            </a:r>
            <a:r>
              <a:rPr lang="fr-FR" dirty="0"/>
              <a:t> offices </a:t>
            </a:r>
            <a:r>
              <a:rPr lang="fr-FR" dirty="0" err="1"/>
              <a:t>will</a:t>
            </a:r>
            <a:r>
              <a:rPr lang="fr-FR" dirty="0"/>
              <a:t> </a:t>
            </a:r>
            <a:r>
              <a:rPr lang="fr-FR" dirty="0" err="1"/>
              <a:t>develop</a:t>
            </a:r>
            <a:r>
              <a:rPr lang="fr-FR" dirty="0"/>
              <a:t> </a:t>
            </a:r>
            <a:r>
              <a:rPr lang="fr-FR" dirty="0" err="1"/>
              <a:t>their</a:t>
            </a:r>
            <a:r>
              <a:rPr lang="fr-FR" dirty="0"/>
              <a:t> </a:t>
            </a:r>
            <a:r>
              <a:rPr lang="fr-FR" dirty="0" err="1"/>
              <a:t>own</a:t>
            </a:r>
            <a:r>
              <a:rPr lang="fr-FR" dirty="0"/>
              <a:t> CRIA </a:t>
            </a:r>
            <a:r>
              <a:rPr lang="fr-FR" dirty="0" err="1"/>
              <a:t>methodology</a:t>
            </a:r>
            <a:endParaRPr lang="fr-FR" dirty="0"/>
          </a:p>
        </p:txBody>
      </p:sp>
    </p:spTree>
    <p:extLst>
      <p:ext uri="{BB962C8B-B14F-4D97-AF65-F5344CB8AC3E}">
        <p14:creationId xmlns:p14="http://schemas.microsoft.com/office/powerpoint/2010/main" val="317869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oneTexte 2">
            <a:extLst>
              <a:ext uri="{FF2B5EF4-FFF2-40B4-BE49-F238E27FC236}">
                <a16:creationId xmlns:a16="http://schemas.microsoft.com/office/drawing/2014/main" id="{0AC17AE9-6ED5-4FA5-9584-B13204D1BA21}"/>
              </a:ext>
            </a:extLst>
          </p:cNvPr>
          <p:cNvSpPr txBox="1"/>
          <p:nvPr/>
        </p:nvSpPr>
        <p:spPr>
          <a:xfrm>
            <a:off x="667658" y="477998"/>
            <a:ext cx="5729032" cy="5966345"/>
          </a:xfrm>
          <a:prstGeom prst="rect">
            <a:avLst/>
          </a:prstGeom>
        </p:spPr>
        <p:txBody>
          <a:bodyPr vert="horz" lIns="91440" tIns="45720" rIns="91440" bIns="45720" rtlCol="0">
            <a:normAutofit lnSpcReduction="10000"/>
          </a:bodyPr>
          <a:lstStyle/>
          <a:p>
            <a:pPr>
              <a:lnSpc>
                <a:spcPct val="90000"/>
              </a:lnSpc>
              <a:spcAft>
                <a:spcPts val="600"/>
              </a:spcAft>
            </a:pPr>
            <a:r>
              <a:rPr lang="en-US" i="1" dirty="0">
                <a:effectLst/>
              </a:rPr>
              <a:t>“</a:t>
            </a:r>
            <a:r>
              <a:rPr lang="en-US" sz="2800" dirty="0">
                <a:effectLst/>
              </a:rPr>
              <a:t>CRIA is </a:t>
            </a:r>
            <a:r>
              <a:rPr lang="en-US" sz="2800" b="1" dirty="0">
                <a:effectLst/>
              </a:rPr>
              <a:t>a process, tool and report which supports a systematic assessment and communication of the impact of a proposal or measure on the rights, needs and interests of children and young people</a:t>
            </a:r>
            <a:r>
              <a:rPr lang="en-US" sz="2800" dirty="0">
                <a:effectLst/>
              </a:rPr>
              <a:t>. </a:t>
            </a:r>
          </a:p>
          <a:p>
            <a:pPr>
              <a:lnSpc>
                <a:spcPct val="90000"/>
              </a:lnSpc>
              <a:spcAft>
                <a:spcPts val="600"/>
              </a:spcAft>
            </a:pPr>
            <a:endParaRPr lang="en-US" sz="2800" dirty="0">
              <a:effectLst/>
            </a:endParaRPr>
          </a:p>
          <a:p>
            <a:pPr>
              <a:lnSpc>
                <a:spcPct val="90000"/>
              </a:lnSpc>
              <a:spcAft>
                <a:spcPts val="600"/>
              </a:spcAft>
            </a:pPr>
            <a:r>
              <a:rPr lang="en-US" sz="2800" dirty="0">
                <a:effectLst/>
              </a:rPr>
              <a:t>CRIA focuses on how children’s rights were or may be affected by the decisions and actions of governments, institutions and others in the areas of law, policy and practice.”</a:t>
            </a:r>
          </a:p>
          <a:p>
            <a:pPr indent="-228600">
              <a:lnSpc>
                <a:spcPct val="90000"/>
              </a:lnSpc>
              <a:spcAft>
                <a:spcPts val="600"/>
              </a:spcAft>
              <a:buFont typeface="Arial" panose="020B0604020202020204" pitchFamily="34" charset="0"/>
              <a:buChar char="•"/>
            </a:pPr>
            <a:endParaRPr lang="en-US" sz="2800" dirty="0">
              <a:effectLst/>
            </a:endParaRPr>
          </a:p>
          <a:p>
            <a:pPr>
              <a:lnSpc>
                <a:spcPct val="90000"/>
              </a:lnSpc>
              <a:spcAft>
                <a:spcPts val="600"/>
              </a:spcAft>
            </a:pPr>
            <a:r>
              <a:rPr lang="en-US" sz="2800" i="1" dirty="0">
                <a:effectLst/>
              </a:rPr>
              <a:t>ENOC Synthesis report – Child Rights Impact Assessment – November 2020</a:t>
            </a:r>
            <a:endParaRPr lang="en-US" sz="2800" dirty="0"/>
          </a:p>
        </p:txBody>
      </p:sp>
      <p:sp>
        <p:nvSpPr>
          <p:cNvPr id="21"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827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4532F1F5-A256-4795-A4D5-DD6FE331D3B8}"/>
              </a:ext>
            </a:extLst>
          </p:cNvPr>
          <p:cNvSpPr>
            <a:spLocks noGrp="1"/>
          </p:cNvSpPr>
          <p:nvPr>
            <p:ph type="title"/>
          </p:nvPr>
        </p:nvSpPr>
        <p:spPr>
          <a:xfrm>
            <a:off x="838200" y="365125"/>
            <a:ext cx="10515600" cy="1325563"/>
          </a:xfrm>
        </p:spPr>
        <p:txBody>
          <a:bodyPr>
            <a:normAutofit/>
          </a:bodyPr>
          <a:lstStyle/>
          <a:p>
            <a:r>
              <a:rPr lang="fr-FR" b="1" dirty="0"/>
              <a:t>CRIA/CRIE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25B38A7-01E7-49D6-B18B-C107EF9787E5}"/>
              </a:ext>
            </a:extLst>
          </p:cNvPr>
          <p:cNvSpPr>
            <a:spLocks noGrp="1"/>
          </p:cNvSpPr>
          <p:nvPr>
            <p:ph idx="1"/>
          </p:nvPr>
        </p:nvSpPr>
        <p:spPr>
          <a:xfrm>
            <a:off x="838199" y="1451429"/>
            <a:ext cx="10976429" cy="4725535"/>
          </a:xfrm>
        </p:spPr>
        <p:txBody>
          <a:bodyPr>
            <a:noAutofit/>
          </a:bodyPr>
          <a:lstStyle/>
          <a:p>
            <a:r>
              <a:rPr lang="en-US" b="1" i="0" u="none" strike="noStrike" baseline="0" dirty="0">
                <a:latin typeface="Calibri" panose="020F0502020204030204" pitchFamily="34" charset="0"/>
              </a:rPr>
              <a:t>E</a:t>
            </a:r>
            <a:r>
              <a:rPr lang="en-US" b="1" i="1" u="none" strike="noStrike" baseline="0" dirty="0">
                <a:latin typeface="Calibri" panose="020F0502020204030204" pitchFamily="34" charset="0"/>
              </a:rPr>
              <a:t>x ante </a:t>
            </a:r>
            <a:r>
              <a:rPr lang="en-US" b="1" i="0" u="none" strike="noStrike" baseline="0" dirty="0">
                <a:latin typeface="Calibri" panose="020F0502020204030204" pitchFamily="34" charset="0"/>
              </a:rPr>
              <a:t>CRIA </a:t>
            </a:r>
            <a:r>
              <a:rPr lang="en-US" b="0" i="0" u="none" strike="noStrike" baseline="0" dirty="0">
                <a:latin typeface="Calibri" panose="020F0502020204030204" pitchFamily="34" charset="0"/>
              </a:rPr>
              <a:t>provides an opportunity to examine </a:t>
            </a:r>
            <a:r>
              <a:rPr lang="en-US" b="1" i="0" u="none" strike="noStrike" baseline="0" dirty="0">
                <a:latin typeface="Calibri" panose="020F0502020204030204" pitchFamily="34" charset="0"/>
              </a:rPr>
              <a:t>the potential impacts </a:t>
            </a:r>
            <a:r>
              <a:rPr lang="en-US" b="0" i="0" u="none" strike="noStrike" baseline="0" dirty="0">
                <a:latin typeface="Calibri" panose="020F0502020204030204" pitchFamily="34" charset="0"/>
              </a:rPr>
              <a:t>on children and young people of laws, policies, </a:t>
            </a:r>
            <a:r>
              <a:rPr lang="en-US" b="0" i="0" u="none" strike="noStrike" baseline="0" dirty="0" err="1">
                <a:latin typeface="Calibri" panose="020F0502020204030204" pitchFamily="34" charset="0"/>
              </a:rPr>
              <a:t>programmes</a:t>
            </a:r>
            <a:r>
              <a:rPr lang="en-US" b="0" i="0" u="none" strike="noStrike" baseline="0" dirty="0">
                <a:latin typeface="Calibri" panose="020F0502020204030204" pitchFamily="34" charset="0"/>
              </a:rPr>
              <a:t> and services as they are being developed and, if necessary, suggest ways to avoid or mitigate any negative impacts. </a:t>
            </a:r>
          </a:p>
          <a:p>
            <a:endParaRPr lang="en-US" b="0" i="0" u="none" strike="noStrike" baseline="0" dirty="0">
              <a:latin typeface="Calibri" panose="020F0502020204030204" pitchFamily="34" charset="0"/>
            </a:endParaRPr>
          </a:p>
          <a:p>
            <a:r>
              <a:rPr lang="en-US" b="1" i="1" u="none" strike="noStrike" baseline="0" dirty="0">
                <a:latin typeface="Calibri" panose="020F0502020204030204" pitchFamily="34" charset="0"/>
              </a:rPr>
              <a:t>Ex post </a:t>
            </a:r>
            <a:r>
              <a:rPr lang="en-US" b="1" i="0" u="none" strike="noStrike" baseline="0" dirty="0">
                <a:latin typeface="Calibri" panose="020F0502020204030204" pitchFamily="34" charset="0"/>
              </a:rPr>
              <a:t>Child Rights Impact Evaluation (CRIE) </a:t>
            </a:r>
            <a:r>
              <a:rPr lang="en-US" b="0" i="0" u="none" strike="noStrike" baseline="0" dirty="0">
                <a:latin typeface="Calibri" panose="020F0502020204030204" pitchFamily="34" charset="0"/>
              </a:rPr>
              <a:t>is conducted </a:t>
            </a:r>
            <a:r>
              <a:rPr lang="en-US" b="0" i="1" u="none" strike="noStrike" baseline="0" dirty="0">
                <a:latin typeface="Calibri" panose="020F0502020204030204" pitchFamily="34" charset="0"/>
              </a:rPr>
              <a:t>after </a:t>
            </a:r>
            <a:r>
              <a:rPr lang="en-US" b="0" i="0" u="none" strike="noStrike" baseline="0" dirty="0">
                <a:latin typeface="Calibri" panose="020F0502020204030204" pitchFamily="34" charset="0"/>
              </a:rPr>
              <a:t>a decision has been made or an action has been taken and provides an opportunity to consider </a:t>
            </a:r>
            <a:r>
              <a:rPr lang="en-US" b="1" i="0" u="none" strike="noStrike" baseline="0" dirty="0">
                <a:latin typeface="Calibri" panose="020F0502020204030204" pitchFamily="34" charset="0"/>
              </a:rPr>
              <a:t>the intended or unintended effect </a:t>
            </a:r>
            <a:r>
              <a:rPr lang="en-US" b="0" i="0" u="none" strike="noStrike" baseline="0" dirty="0">
                <a:latin typeface="Calibri" panose="020F0502020204030204" pitchFamily="34" charset="0"/>
              </a:rPr>
              <a:t>those legislative changes, budget decisions, policies, </a:t>
            </a:r>
            <a:r>
              <a:rPr lang="en-US" b="0" i="0" u="none" strike="noStrike" baseline="0" dirty="0" err="1">
                <a:latin typeface="Calibri" panose="020F0502020204030204" pitchFamily="34" charset="0"/>
              </a:rPr>
              <a:t>programmes</a:t>
            </a:r>
            <a:r>
              <a:rPr lang="en-US" b="0" i="0" u="none" strike="noStrike" baseline="0" dirty="0">
                <a:latin typeface="Calibri" panose="020F0502020204030204" pitchFamily="34" charset="0"/>
              </a:rPr>
              <a:t> or services have had on children. Where necessary, the CRIE can propose what changes are needed to comply with the UNCRC</a:t>
            </a:r>
            <a:r>
              <a:rPr lang="en-US" dirty="0">
                <a:latin typeface="Calibri" panose="020F0502020204030204" pitchFamily="34" charset="0"/>
              </a:rPr>
              <a:t>.</a:t>
            </a:r>
            <a:endParaRPr lang="fr-FR" dirty="0"/>
          </a:p>
        </p:txBody>
      </p:sp>
    </p:spTree>
    <p:extLst>
      <p:ext uri="{BB962C8B-B14F-4D97-AF65-F5344CB8AC3E}">
        <p14:creationId xmlns:p14="http://schemas.microsoft.com/office/powerpoint/2010/main" val="423335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ED6B29D-EC8D-4D72-94B2-44F02A3D4EFE}"/>
              </a:ext>
            </a:extLst>
          </p:cNvPr>
          <p:cNvSpPr>
            <a:spLocks noGrp="1"/>
          </p:cNvSpPr>
          <p:nvPr>
            <p:ph type="title"/>
          </p:nvPr>
        </p:nvSpPr>
        <p:spPr>
          <a:xfrm>
            <a:off x="838200" y="365125"/>
            <a:ext cx="10515600" cy="1325563"/>
          </a:xfrm>
        </p:spPr>
        <p:txBody>
          <a:bodyPr>
            <a:normAutofit/>
          </a:bodyPr>
          <a:lstStyle/>
          <a:p>
            <a:r>
              <a:rPr lang="fr-FR" b="1" dirty="0" err="1"/>
              <a:t>What</a:t>
            </a:r>
            <a:r>
              <a:rPr lang="fr-FR" b="1" dirty="0"/>
              <a:t> </a:t>
            </a:r>
            <a:r>
              <a:rPr lang="fr-FR" b="1" dirty="0" err="1"/>
              <a:t>was</a:t>
            </a:r>
            <a:r>
              <a:rPr lang="fr-FR" b="1" dirty="0"/>
              <a:t> </a:t>
            </a:r>
            <a:r>
              <a:rPr lang="fr-FR" b="1" dirty="0" err="1"/>
              <a:t>this</a:t>
            </a:r>
            <a:r>
              <a:rPr lang="fr-FR" b="1" dirty="0"/>
              <a:t> </a:t>
            </a:r>
            <a:r>
              <a:rPr lang="fr-FR" b="1" dirty="0" err="1"/>
              <a:t>project</a:t>
            </a:r>
            <a:r>
              <a:rPr lang="fr-FR" b="1" dirty="0"/>
              <a:t> about?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76E3E7D-1C99-4B57-A81A-3BC0E4939035}"/>
              </a:ext>
            </a:extLst>
          </p:cNvPr>
          <p:cNvSpPr>
            <a:spLocks noGrp="1"/>
          </p:cNvSpPr>
          <p:nvPr>
            <p:ph idx="1"/>
          </p:nvPr>
        </p:nvSpPr>
        <p:spPr>
          <a:xfrm>
            <a:off x="838200" y="1825625"/>
            <a:ext cx="10515600" cy="4351338"/>
          </a:xfrm>
        </p:spPr>
        <p:txBody>
          <a:bodyPr>
            <a:normAutofit/>
          </a:bodyPr>
          <a:lstStyle/>
          <a:p>
            <a:r>
              <a:rPr lang="fr-FR" b="1" dirty="0" err="1"/>
              <a:t>Where</a:t>
            </a:r>
            <a:r>
              <a:rPr lang="fr-FR" dirty="0"/>
              <a:t>: </a:t>
            </a:r>
            <a:r>
              <a:rPr lang="fr-FR" dirty="0" err="1"/>
              <a:t>Albania</a:t>
            </a:r>
            <a:r>
              <a:rPr lang="fr-FR" dirty="0"/>
              <a:t>, </a:t>
            </a:r>
            <a:r>
              <a:rPr lang="fr-FR" dirty="0" err="1"/>
              <a:t>Bulgaria</a:t>
            </a:r>
            <a:r>
              <a:rPr lang="fr-FR" dirty="0"/>
              <a:t>, </a:t>
            </a:r>
            <a:r>
              <a:rPr lang="fr-FR" dirty="0" err="1"/>
              <a:t>Cyprus</a:t>
            </a:r>
            <a:r>
              <a:rPr lang="fr-FR" dirty="0"/>
              <a:t>, Georgia, </a:t>
            </a:r>
            <a:r>
              <a:rPr lang="fr-FR" dirty="0" err="1"/>
              <a:t>Greece</a:t>
            </a:r>
            <a:r>
              <a:rPr lang="fr-FR" dirty="0"/>
              <a:t>, Ireland,  </a:t>
            </a:r>
            <a:r>
              <a:rPr lang="fr-FR" dirty="0" err="1"/>
              <a:t>Kygysztan</a:t>
            </a:r>
            <a:r>
              <a:rPr lang="fr-FR" dirty="0"/>
              <a:t>, Moldova, </a:t>
            </a:r>
            <a:r>
              <a:rPr lang="fr-FR" dirty="0" err="1"/>
              <a:t>Montenegro</a:t>
            </a:r>
            <a:r>
              <a:rPr lang="fr-FR" dirty="0"/>
              <a:t>, </a:t>
            </a:r>
            <a:r>
              <a:rPr lang="fr-FR" dirty="0" err="1"/>
              <a:t>Serbia</a:t>
            </a:r>
            <a:r>
              <a:rPr lang="fr-FR" dirty="0"/>
              <a:t>, The </a:t>
            </a:r>
            <a:r>
              <a:rPr lang="fr-FR" dirty="0" err="1"/>
              <a:t>Netherlands</a:t>
            </a:r>
            <a:r>
              <a:rPr lang="fr-FR" dirty="0"/>
              <a:t>, </a:t>
            </a:r>
            <a:r>
              <a:rPr lang="fr-FR" dirty="0" err="1"/>
              <a:t>Tajikistan</a:t>
            </a:r>
            <a:r>
              <a:rPr lang="fr-FR" dirty="0"/>
              <a:t>, </a:t>
            </a:r>
            <a:r>
              <a:rPr lang="fr-FR" dirty="0" err="1"/>
              <a:t>Uzbekistan</a:t>
            </a:r>
            <a:endParaRPr lang="fr-FR" dirty="0"/>
          </a:p>
          <a:p>
            <a:r>
              <a:rPr lang="fr-FR" b="1" dirty="0" err="1"/>
              <a:t>What</a:t>
            </a:r>
            <a:r>
              <a:rPr lang="fr-FR" dirty="0"/>
              <a:t>: </a:t>
            </a:r>
            <a:r>
              <a:rPr lang="fr-FR" dirty="0" err="1"/>
              <a:t>Assessment</a:t>
            </a:r>
            <a:r>
              <a:rPr lang="fr-FR" dirty="0"/>
              <a:t> of the impact of </a:t>
            </a:r>
            <a:r>
              <a:rPr lang="en-US" b="0" i="0" u="none" strike="noStrike" baseline="0">
                <a:latin typeface="Calibri" panose="020F0502020204030204" pitchFamily="34" charset="0"/>
              </a:rPr>
              <a:t>measures taken in order to contain the transmission of the virus and contain the expansion of COVID-19.  </a:t>
            </a:r>
            <a:endParaRPr lang="fr-FR" dirty="0"/>
          </a:p>
          <a:p>
            <a:r>
              <a:rPr lang="fr-FR" b="1" dirty="0"/>
              <a:t>How: </a:t>
            </a:r>
            <a:r>
              <a:rPr lang="fr-FR" dirty="0" err="1"/>
              <a:t>Methodology</a:t>
            </a:r>
            <a:r>
              <a:rPr lang="fr-FR" dirty="0"/>
              <a:t> </a:t>
            </a:r>
            <a:r>
              <a:rPr lang="fr-FR" dirty="0" err="1"/>
              <a:t>developed</a:t>
            </a:r>
            <a:r>
              <a:rPr lang="fr-FR" dirty="0"/>
              <a:t> by ENOC </a:t>
            </a:r>
            <a:r>
              <a:rPr lang="fr-FR" dirty="0" err="1"/>
              <a:t>based</a:t>
            </a:r>
            <a:r>
              <a:rPr lang="fr-FR" dirty="0"/>
              <a:t> on </a:t>
            </a:r>
            <a:r>
              <a:rPr lang="fr-FR" dirty="0" err="1"/>
              <a:t>previous</a:t>
            </a:r>
            <a:r>
              <a:rPr lang="fr-FR" dirty="0"/>
              <a:t> </a:t>
            </a:r>
            <a:r>
              <a:rPr lang="fr-FR" dirty="0" err="1"/>
              <a:t>work</a:t>
            </a:r>
            <a:r>
              <a:rPr lang="fr-FR" dirty="0"/>
              <a:t>. Support of 2 consultants for the </a:t>
            </a:r>
            <a:r>
              <a:rPr lang="fr-FR" dirty="0" err="1"/>
              <a:t>whole</a:t>
            </a:r>
            <a:r>
              <a:rPr lang="fr-FR" dirty="0"/>
              <a:t> </a:t>
            </a:r>
            <a:r>
              <a:rPr lang="fr-FR" dirty="0" err="1"/>
              <a:t>project</a:t>
            </a:r>
            <a:r>
              <a:rPr lang="fr-FR" dirty="0"/>
              <a:t> and national consultants </a:t>
            </a:r>
            <a:r>
              <a:rPr lang="fr-FR" dirty="0" err="1"/>
              <a:t>hired</a:t>
            </a:r>
            <a:r>
              <a:rPr lang="fr-FR" dirty="0"/>
              <a:t>.</a:t>
            </a:r>
          </a:p>
          <a:p>
            <a:r>
              <a:rPr lang="fr-FR" b="1" dirty="0" err="1"/>
              <a:t>When</a:t>
            </a:r>
            <a:r>
              <a:rPr lang="fr-FR" b="1" dirty="0"/>
              <a:t>:</a:t>
            </a:r>
            <a:r>
              <a:rPr lang="fr-FR" dirty="0"/>
              <a:t> </a:t>
            </a:r>
            <a:r>
              <a:rPr lang="fr-FR" dirty="0" err="1"/>
              <a:t>February-October</a:t>
            </a:r>
            <a:r>
              <a:rPr lang="fr-FR" dirty="0"/>
              <a:t> 2021</a:t>
            </a:r>
          </a:p>
        </p:txBody>
      </p:sp>
    </p:spTree>
    <p:extLst>
      <p:ext uri="{BB962C8B-B14F-4D97-AF65-F5344CB8AC3E}">
        <p14:creationId xmlns:p14="http://schemas.microsoft.com/office/powerpoint/2010/main" val="382846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1385E5EF-A564-4E35-B8EF-1925DFC647A1}"/>
              </a:ext>
            </a:extLst>
          </p:cNvPr>
          <p:cNvSpPr>
            <a:spLocks noGrp="1"/>
          </p:cNvSpPr>
          <p:nvPr>
            <p:ph type="title"/>
          </p:nvPr>
        </p:nvSpPr>
        <p:spPr>
          <a:xfrm>
            <a:off x="838200" y="365125"/>
            <a:ext cx="10515600" cy="1325563"/>
          </a:xfrm>
        </p:spPr>
        <p:txBody>
          <a:bodyPr>
            <a:normAutofit/>
          </a:bodyPr>
          <a:lstStyle/>
          <a:p>
            <a:r>
              <a:rPr lang="fr-FR" b="1" dirty="0" err="1"/>
              <a:t>Methodology</a:t>
            </a:r>
            <a:endParaRPr lang="fr-FR" b="1" dirty="0"/>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4F794F5A-E4C2-4436-BF15-15B66DCF0977}"/>
              </a:ext>
            </a:extLst>
          </p:cNvPr>
          <p:cNvSpPr>
            <a:spLocks noGrp="1"/>
          </p:cNvSpPr>
          <p:nvPr>
            <p:ph idx="1"/>
          </p:nvPr>
        </p:nvSpPr>
        <p:spPr>
          <a:xfrm>
            <a:off x="838200" y="1825625"/>
            <a:ext cx="10515600" cy="4351338"/>
          </a:xfrm>
        </p:spPr>
        <p:txBody>
          <a:bodyPr>
            <a:normAutofit/>
          </a:bodyPr>
          <a:lstStyle/>
          <a:p>
            <a:pPr marL="0" indent="0">
              <a:buNone/>
            </a:pPr>
            <a:r>
              <a:rPr lang="en-US">
                <a:latin typeface="Calibri" panose="020F0502020204030204" pitchFamily="34" charset="0"/>
                <a:ea typeface="MS Mincho" panose="02020609040205080304" pitchFamily="49" charset="-128"/>
                <a:cs typeface="Times New Roman" panose="02020603050405020304" pitchFamily="18" charset="0"/>
              </a:rPr>
              <a:t>Methodology b</a:t>
            </a:r>
            <a:r>
              <a:rPr lang="en-US">
                <a:effectLst/>
                <a:latin typeface="Calibri" panose="020F0502020204030204" pitchFamily="34" charset="0"/>
                <a:ea typeface="MS Mincho" panose="02020609040205080304" pitchFamily="49" charset="-128"/>
                <a:cs typeface="Times New Roman" panose="02020603050405020304" pitchFamily="18" charset="0"/>
              </a:rPr>
              <a:t>ased on the </a:t>
            </a:r>
            <a:r>
              <a:rPr lang="en-US" u="sng">
                <a:effectLst/>
                <a:latin typeface="Calibri" panose="020F0502020204030204" pitchFamily="34" charset="0"/>
                <a:ea typeface="MS Mincho" panose="02020609040205080304" pitchFamily="49" charset="-128"/>
                <a:cs typeface="Times New Roman" panose="02020603050405020304" pitchFamily="18" charset="0"/>
                <a:hlinkClick r:id="rId3"/>
              </a:rPr>
              <a:t>ENOC Common Framework of Reference on Child Rights Impact Assessment</a:t>
            </a:r>
            <a:r>
              <a:rPr lang="en-US" u="sng">
                <a:effectLst/>
                <a:latin typeface="Calibri" panose="020F0502020204030204" pitchFamily="34" charset="0"/>
                <a:ea typeface="MS Mincho" panose="02020609040205080304" pitchFamily="49" charset="-128"/>
                <a:cs typeface="Times New Roman" panose="02020603050405020304" pitchFamily="18" charset="0"/>
              </a:rPr>
              <a:t> (CFR)</a:t>
            </a:r>
            <a:r>
              <a:rPr lang="en-US">
                <a:effectLst/>
                <a:latin typeface="Calibri" panose="020F0502020204030204" pitchFamily="34" charset="0"/>
                <a:ea typeface="MS Mincho" panose="02020609040205080304" pitchFamily="49" charset="-128"/>
                <a:cs typeface="Times New Roman" panose="02020603050405020304" pitchFamily="18" charset="0"/>
              </a:rPr>
              <a:t> and follows the </a:t>
            </a:r>
            <a:r>
              <a:rPr lang="en-US" b="1">
                <a:effectLst/>
                <a:latin typeface="Calibri" panose="020F0502020204030204" pitchFamily="34" charset="0"/>
                <a:ea typeface="MS Mincho" panose="02020609040205080304" pitchFamily="49" charset="-128"/>
                <a:cs typeface="Times New Roman" panose="02020603050405020304" pitchFamily="18" charset="0"/>
              </a:rPr>
              <a:t>8 steps </a:t>
            </a:r>
          </a:p>
          <a:p>
            <a:pPr marL="0" indent="0">
              <a:buNone/>
            </a:pPr>
            <a:endParaRPr lang="en-US">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en-US">
                <a:effectLst/>
                <a:latin typeface="Calibri" panose="020F0502020204030204" pitchFamily="34" charset="0"/>
                <a:ea typeface="MS Mincho" panose="02020609040205080304" pitchFamily="49" charset="-128"/>
                <a:cs typeface="Times New Roman" panose="02020603050405020304" pitchFamily="18" charset="0"/>
              </a:rPr>
              <a:t>Refers only to </a:t>
            </a:r>
            <a:r>
              <a:rPr lang="en-US" b="1">
                <a:effectLst/>
                <a:latin typeface="Calibri" panose="020F0502020204030204" pitchFamily="34" charset="0"/>
                <a:ea typeface="MS Mincho" panose="02020609040205080304" pitchFamily="49" charset="-128"/>
                <a:cs typeface="Times New Roman" panose="02020603050405020304" pitchFamily="18" charset="0"/>
              </a:rPr>
              <a:t>CRIA </a:t>
            </a:r>
            <a:r>
              <a:rPr lang="en-US">
                <a:effectLst/>
                <a:latin typeface="Calibri" panose="020F0502020204030204" pitchFamily="34" charset="0"/>
                <a:ea typeface="MS Mincho" panose="02020609040205080304" pitchFamily="49" charset="-128"/>
                <a:cs typeface="Times New Roman" panose="02020603050405020304" pitchFamily="18" charset="0"/>
              </a:rPr>
              <a:t>even though in most cases it will probably be a </a:t>
            </a:r>
            <a:r>
              <a:rPr lang="en-US" b="1">
                <a:effectLst/>
                <a:latin typeface="Calibri" panose="020F0502020204030204" pitchFamily="34" charset="0"/>
                <a:ea typeface="MS Mincho" panose="02020609040205080304" pitchFamily="49" charset="-128"/>
                <a:cs typeface="Times New Roman" panose="02020603050405020304" pitchFamily="18" charset="0"/>
              </a:rPr>
              <a:t>CRIE</a:t>
            </a:r>
            <a:r>
              <a:rPr lang="en-US">
                <a:effectLst/>
                <a:latin typeface="Calibri" panose="020F0502020204030204" pitchFamily="34" charset="0"/>
                <a:ea typeface="MS Mincho" panose="02020609040205080304" pitchFamily="49" charset="-128"/>
                <a:cs typeface="Times New Roman" panose="02020603050405020304" pitchFamily="18" charset="0"/>
              </a:rPr>
              <a:t> (Child Rights Impact Evaluation – conducted after the decision has been made or an action has been taken)</a:t>
            </a:r>
          </a:p>
          <a:p>
            <a:pPr marL="0" indent="0">
              <a:buNone/>
            </a:pPr>
            <a:endParaRPr lang="en-US">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en-GB">
                <a:effectLst/>
                <a:latin typeface="Calibri" panose="020F0502020204030204" pitchFamily="34" charset="0"/>
                <a:ea typeface="MS Mincho" panose="02020609040205080304" pitchFamily="49" charset="-128"/>
                <a:cs typeface="Times New Roman" panose="02020603050405020304" pitchFamily="18" charset="0"/>
              </a:rPr>
              <a:t>A CRIA should not be limited to evaluate the </a:t>
            </a:r>
            <a:r>
              <a:rPr lang="en-GB" b="1">
                <a:effectLst/>
                <a:latin typeface="Calibri" panose="020F0502020204030204" pitchFamily="34" charset="0"/>
                <a:ea typeface="MS Mincho" panose="02020609040205080304" pitchFamily="49" charset="-128"/>
                <a:cs typeface="Times New Roman" panose="02020603050405020304" pitchFamily="18" charset="0"/>
              </a:rPr>
              <a:t>potential or actual negative impact </a:t>
            </a:r>
            <a:r>
              <a:rPr lang="en-GB">
                <a:effectLst/>
                <a:latin typeface="Calibri" panose="020F0502020204030204" pitchFamily="34" charset="0"/>
                <a:ea typeface="MS Mincho" panose="02020609040205080304" pitchFamily="49" charset="-128"/>
                <a:cs typeface="Times New Roman" panose="02020603050405020304" pitchFamily="18" charset="0"/>
              </a:rPr>
              <a:t>on child rights but </a:t>
            </a:r>
            <a:r>
              <a:rPr lang="fr-FR" err="1">
                <a:latin typeface="Calibri" panose="020F0502020204030204" pitchFamily="34" charset="0"/>
                <a:ea typeface="MS Mincho" panose="02020609040205080304" pitchFamily="49" charset="-128"/>
                <a:cs typeface="Times New Roman" panose="02020603050405020304" pitchFamily="18" charset="0"/>
              </a:rPr>
              <a:t>also</a:t>
            </a:r>
            <a:r>
              <a:rPr lang="fr-FR">
                <a:latin typeface="Calibri" panose="020F0502020204030204" pitchFamily="34" charset="0"/>
                <a:ea typeface="MS Mincho" panose="02020609040205080304" pitchFamily="49" charset="-128"/>
                <a:cs typeface="Times New Roman" panose="02020603050405020304" pitchFamily="18" charset="0"/>
              </a:rPr>
              <a:t> the </a:t>
            </a:r>
            <a:r>
              <a:rPr lang="fr-FR" b="1">
                <a:latin typeface="Calibri" panose="020F0502020204030204" pitchFamily="34" charset="0"/>
                <a:ea typeface="MS Mincho" panose="02020609040205080304" pitchFamily="49" charset="-128"/>
                <a:cs typeface="Times New Roman" panose="02020603050405020304" pitchFamily="18" charset="0"/>
              </a:rPr>
              <a:t>positive or neutral impact</a:t>
            </a:r>
            <a:r>
              <a:rPr lang="fr-FR">
                <a:latin typeface="Calibri" panose="020F0502020204030204" pitchFamily="34" charset="0"/>
                <a:ea typeface="MS Mincho" panose="02020609040205080304" pitchFamily="49" charset="-128"/>
                <a:cs typeface="Times New Roman" panose="02020603050405020304" pitchFamily="18" charset="0"/>
              </a:rPr>
              <a:t>.</a:t>
            </a:r>
            <a:endParaRPr lang="fr-FR">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fr-FR"/>
          </a:p>
        </p:txBody>
      </p:sp>
    </p:spTree>
    <p:extLst>
      <p:ext uri="{BB962C8B-B14F-4D97-AF65-F5344CB8AC3E}">
        <p14:creationId xmlns:p14="http://schemas.microsoft.com/office/powerpoint/2010/main" val="130976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20901ACB-86DC-47C1-B4DF-B2B12DB911F0}"/>
              </a:ext>
            </a:extLst>
          </p:cNvPr>
          <p:cNvSpPr>
            <a:spLocks noGrp="1"/>
          </p:cNvSpPr>
          <p:nvPr>
            <p:ph type="title"/>
          </p:nvPr>
        </p:nvSpPr>
        <p:spPr>
          <a:xfrm>
            <a:off x="838200" y="365125"/>
            <a:ext cx="10515600" cy="1325563"/>
          </a:xfrm>
        </p:spPr>
        <p:txBody>
          <a:bodyPr>
            <a:normAutofit/>
          </a:bodyPr>
          <a:lstStyle/>
          <a:p>
            <a:r>
              <a:rPr lang="fr-FR" b="1" dirty="0" err="1"/>
              <a:t>Approach</a:t>
            </a:r>
            <a:r>
              <a:rPr lang="fr-FR" b="1" dirty="0"/>
              <a:t> and </a:t>
            </a:r>
            <a:r>
              <a:rPr lang="fr-FR" b="1" dirty="0" err="1"/>
              <a:t>depth</a:t>
            </a:r>
            <a:r>
              <a:rPr lang="fr-FR" b="1" dirty="0"/>
              <a:t> of the CRIA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066F82FA-992D-42BF-A7F9-FFE17193282A}"/>
              </a:ext>
            </a:extLst>
          </p:cNvPr>
          <p:cNvSpPr>
            <a:spLocks noGrp="1"/>
          </p:cNvSpPr>
          <p:nvPr>
            <p:ph idx="1"/>
          </p:nvPr>
        </p:nvSpPr>
        <p:spPr>
          <a:xfrm>
            <a:off x="838200" y="1825625"/>
            <a:ext cx="10515600" cy="4351338"/>
          </a:xfrm>
        </p:spPr>
        <p:txBody>
          <a:bodyPr>
            <a:normAutofit/>
          </a:bodyPr>
          <a:lstStyle/>
          <a:p>
            <a:r>
              <a:rPr lang="fr-FR" b="1" dirty="0"/>
              <a:t>Great </a:t>
            </a:r>
            <a:r>
              <a:rPr lang="fr-FR" b="1" dirty="0" err="1"/>
              <a:t>diversity</a:t>
            </a:r>
            <a:r>
              <a:rPr lang="fr-FR" b="1" dirty="0"/>
              <a:t> of </a:t>
            </a:r>
            <a:r>
              <a:rPr lang="fr-FR" b="1" dirty="0" err="1"/>
              <a:t>approach</a:t>
            </a:r>
            <a:endParaRPr lang="fr-FR" b="1" dirty="0"/>
          </a:p>
          <a:p>
            <a:r>
              <a:rPr lang="fr-FR" b="1" dirty="0"/>
              <a:t>Scope</a:t>
            </a:r>
            <a:r>
              <a:rPr lang="fr-FR" dirty="0"/>
              <a:t>: </a:t>
            </a:r>
            <a:r>
              <a:rPr lang="fr-FR" dirty="0" err="1"/>
              <a:t>some</a:t>
            </a:r>
            <a:r>
              <a:rPr lang="fr-FR" dirty="0"/>
              <a:t> countries chose one </a:t>
            </a:r>
            <a:r>
              <a:rPr lang="fr-FR" dirty="0" err="1"/>
              <a:t>specific</a:t>
            </a:r>
            <a:r>
              <a:rPr lang="fr-FR" dirty="0"/>
              <a:t> </a:t>
            </a:r>
            <a:r>
              <a:rPr lang="fr-FR" dirty="0" err="1"/>
              <a:t>measure</a:t>
            </a:r>
            <a:r>
              <a:rPr lang="fr-FR" dirty="0"/>
              <a:t> </a:t>
            </a:r>
            <a:r>
              <a:rPr lang="fr-FR" dirty="0" err="1"/>
              <a:t>affecting</a:t>
            </a:r>
            <a:r>
              <a:rPr lang="fr-FR" dirty="0"/>
              <a:t> a </a:t>
            </a:r>
            <a:r>
              <a:rPr lang="fr-FR" dirty="0" err="1"/>
              <a:t>very</a:t>
            </a:r>
            <a:r>
              <a:rPr lang="fr-FR" dirty="0"/>
              <a:t> </a:t>
            </a:r>
            <a:r>
              <a:rPr lang="fr-FR" dirty="0" err="1"/>
              <a:t>small</a:t>
            </a:r>
            <a:r>
              <a:rPr lang="fr-FR" dirty="0"/>
              <a:t> </a:t>
            </a:r>
            <a:r>
              <a:rPr lang="fr-FR" dirty="0" err="1"/>
              <a:t>number</a:t>
            </a:r>
            <a:r>
              <a:rPr lang="fr-FR" dirty="0"/>
              <a:t> of </a:t>
            </a:r>
            <a:r>
              <a:rPr lang="fr-FR" dirty="0" err="1"/>
              <a:t>children</a:t>
            </a:r>
            <a:r>
              <a:rPr lang="fr-FR" dirty="0"/>
              <a:t>, </a:t>
            </a:r>
            <a:r>
              <a:rPr lang="fr-FR" dirty="0" err="1"/>
              <a:t>some</a:t>
            </a:r>
            <a:r>
              <a:rPr lang="fr-FR" dirty="0"/>
              <a:t> chose to look at a </a:t>
            </a:r>
            <a:r>
              <a:rPr lang="fr-FR" dirty="0" err="1"/>
              <a:t>larger</a:t>
            </a:r>
            <a:r>
              <a:rPr lang="fr-FR" dirty="0"/>
              <a:t> set of </a:t>
            </a:r>
            <a:r>
              <a:rPr lang="fr-FR" dirty="0" err="1"/>
              <a:t>measures</a:t>
            </a:r>
            <a:r>
              <a:rPr lang="fr-FR" dirty="0"/>
              <a:t> and how </a:t>
            </a:r>
            <a:r>
              <a:rPr lang="fr-FR" dirty="0" err="1"/>
              <a:t>they</a:t>
            </a:r>
            <a:r>
              <a:rPr lang="fr-FR" dirty="0"/>
              <a:t> </a:t>
            </a:r>
            <a:r>
              <a:rPr lang="fr-FR" dirty="0" err="1"/>
              <a:t>impacted</a:t>
            </a:r>
            <a:r>
              <a:rPr lang="fr-FR" dirty="0"/>
              <a:t> all </a:t>
            </a:r>
            <a:r>
              <a:rPr lang="fr-FR" dirty="0" err="1"/>
              <a:t>children</a:t>
            </a:r>
            <a:r>
              <a:rPr lang="fr-FR" dirty="0"/>
              <a:t> in the country </a:t>
            </a:r>
          </a:p>
          <a:p>
            <a:r>
              <a:rPr lang="fr-FR" dirty="0"/>
              <a:t>All countries </a:t>
            </a:r>
            <a:r>
              <a:rPr lang="fr-FR" dirty="0" err="1"/>
              <a:t>used</a:t>
            </a:r>
            <a:r>
              <a:rPr lang="fr-FR" dirty="0"/>
              <a:t> a </a:t>
            </a:r>
            <a:r>
              <a:rPr lang="fr-FR" b="1" dirty="0"/>
              <a:t>mixed </a:t>
            </a:r>
            <a:r>
              <a:rPr lang="fr-FR" b="1" dirty="0" err="1"/>
              <a:t>methodology</a:t>
            </a:r>
            <a:r>
              <a:rPr lang="en-US" b="1" i="0" u="none" strike="noStrike" baseline="0" dirty="0">
                <a:solidFill>
                  <a:srgbClr val="000000"/>
                </a:solidFill>
                <a:latin typeface="Calibri" panose="020F0502020204030204" pitchFamily="34" charset="0"/>
              </a:rPr>
              <a:t> </a:t>
            </a:r>
            <a:r>
              <a:rPr lang="en-US" b="0" i="0" u="none" strike="noStrike" baseline="0" dirty="0">
                <a:solidFill>
                  <a:srgbClr val="000000"/>
                </a:solidFill>
                <a:latin typeface="Calibri" panose="020F0502020204030204" pitchFamily="34" charset="0"/>
              </a:rPr>
              <a:t>with desk review and consultations with stakeholders as well as consultation with children (only one country did not consult with children)</a:t>
            </a:r>
            <a:endParaRPr lang="fr-FR" dirty="0"/>
          </a:p>
        </p:txBody>
      </p:sp>
    </p:spTree>
    <p:extLst>
      <p:ext uri="{BB962C8B-B14F-4D97-AF65-F5344CB8AC3E}">
        <p14:creationId xmlns:p14="http://schemas.microsoft.com/office/powerpoint/2010/main" val="92422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803FF93C-7AA4-485E-8BA4-C5573CFEE9E6}"/>
              </a:ext>
            </a:extLst>
          </p:cNvPr>
          <p:cNvSpPr>
            <a:spLocks noGrp="1"/>
          </p:cNvSpPr>
          <p:nvPr>
            <p:ph type="title"/>
          </p:nvPr>
        </p:nvSpPr>
        <p:spPr>
          <a:xfrm>
            <a:off x="838200" y="365125"/>
            <a:ext cx="10515600" cy="1325563"/>
          </a:xfrm>
        </p:spPr>
        <p:txBody>
          <a:bodyPr>
            <a:normAutofit/>
          </a:bodyPr>
          <a:lstStyle/>
          <a:p>
            <a:r>
              <a:rPr lang="fr-FR" b="1" dirty="0"/>
              <a:t>Groups of </a:t>
            </a:r>
            <a:r>
              <a:rPr lang="fr-FR" b="1" dirty="0" err="1"/>
              <a:t>children</a:t>
            </a:r>
            <a:r>
              <a:rPr lang="fr-FR" b="1" dirty="0"/>
              <a:t> </a:t>
            </a:r>
            <a:r>
              <a:rPr lang="fr-FR" b="1" dirty="0" err="1"/>
              <a:t>some</a:t>
            </a:r>
            <a:r>
              <a:rPr lang="fr-FR" b="1" dirty="0"/>
              <a:t> </a:t>
            </a:r>
            <a:r>
              <a:rPr lang="fr-FR" b="1" dirty="0" err="1"/>
              <a:t>CRIAs</a:t>
            </a:r>
            <a:r>
              <a:rPr lang="fr-FR" b="1" dirty="0"/>
              <a:t> </a:t>
            </a:r>
            <a:r>
              <a:rPr lang="fr-FR" b="1" dirty="0" err="1"/>
              <a:t>focused</a:t>
            </a:r>
            <a:r>
              <a:rPr lang="fr-FR" b="1" dirty="0"/>
              <a:t> 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BF16B6A0-9B87-435F-862B-0C5B2F21AB29}"/>
              </a:ext>
            </a:extLst>
          </p:cNvPr>
          <p:cNvSpPr>
            <a:spLocks noGrp="1"/>
          </p:cNvSpPr>
          <p:nvPr>
            <p:ph idx="1"/>
          </p:nvPr>
        </p:nvSpPr>
        <p:spPr>
          <a:xfrm>
            <a:off x="838200" y="1825625"/>
            <a:ext cx="10515600" cy="4351338"/>
          </a:xfrm>
        </p:spPr>
        <p:txBody>
          <a:bodyPr>
            <a:normAutofit/>
          </a:bodyPr>
          <a:lstStyle/>
          <a:p>
            <a:pPr marL="0" indent="0">
              <a:buNone/>
            </a:pPr>
            <a:r>
              <a:rPr lang="en-US" sz="2400" b="1">
                <a:effectLst/>
                <a:latin typeface="Calibri" panose="020F0502020204030204" pitchFamily="34" charset="0"/>
                <a:ea typeface="MS Mincho" panose="02020609040205080304" pitchFamily="49" charset="-128"/>
              </a:rPr>
              <a:t>The measure will impact some children more than others</a:t>
            </a:r>
            <a:r>
              <a:rPr lang="en-US" sz="2400">
                <a:effectLst/>
                <a:latin typeface="Calibri" panose="020F0502020204030204" pitchFamily="34" charset="0"/>
                <a:ea typeface="MS Mincho" panose="02020609040205080304" pitchFamily="49" charset="-128"/>
              </a:rPr>
              <a:t>.</a:t>
            </a:r>
            <a:r>
              <a:rPr lang="en-US" sz="2400">
                <a:effectLst/>
                <a:latin typeface="Calibri" panose="020F0502020204030204" pitchFamily="34" charset="0"/>
                <a:ea typeface="MS Mincho" panose="02020609040205080304" pitchFamily="49" charset="-128"/>
                <a:cs typeface="Times New Roman" panose="02020603050405020304" pitchFamily="18" charset="0"/>
              </a:rPr>
              <a:t> It is therefore of crucial importance to differentiate the impact among various groups of children and to identify which groups are more affected (</a:t>
            </a:r>
            <a:r>
              <a:rPr lang="en-US" sz="2400" u="sng">
                <a:effectLst/>
                <a:latin typeface="Calibri" panose="020F0502020204030204" pitchFamily="34" charset="0"/>
                <a:ea typeface="MS Mincho" panose="02020609040205080304" pitchFamily="49" charset="-128"/>
                <a:cs typeface="Times New Roman" panose="02020603050405020304" pitchFamily="18" charset="0"/>
              </a:rPr>
              <a:t>importance of disaggregated data</a:t>
            </a:r>
            <a:r>
              <a:rPr lang="en-US" sz="2400">
                <a:effectLst/>
                <a:latin typeface="Calibri" panose="020F0502020204030204" pitchFamily="34" charset="0"/>
                <a:ea typeface="MS Mincho" panose="02020609040205080304" pitchFamily="49" charset="-128"/>
                <a:cs typeface="Times New Roman" panose="02020603050405020304" pitchFamily="18" charset="0"/>
              </a:rPr>
              <a:t>)</a:t>
            </a:r>
          </a:p>
          <a:p>
            <a:r>
              <a:rPr lang="fr-FR" sz="2400" err="1"/>
              <a:t>Children</a:t>
            </a:r>
            <a:r>
              <a:rPr lang="fr-FR" sz="2400"/>
              <a:t> in alternative care</a:t>
            </a:r>
          </a:p>
          <a:p>
            <a:r>
              <a:rPr lang="fr-FR" sz="2400" err="1"/>
              <a:t>Children</a:t>
            </a:r>
            <a:r>
              <a:rPr lang="fr-FR" sz="2400"/>
              <a:t> in </a:t>
            </a:r>
            <a:r>
              <a:rPr lang="fr-FR" sz="2400" err="1"/>
              <a:t>conflict</a:t>
            </a:r>
            <a:r>
              <a:rPr lang="fr-FR" sz="2400"/>
              <a:t> </a:t>
            </a:r>
            <a:r>
              <a:rPr lang="fr-FR" sz="2400" err="1"/>
              <a:t>with</a:t>
            </a:r>
            <a:r>
              <a:rPr lang="fr-FR" sz="2400"/>
              <a:t> the </a:t>
            </a:r>
            <a:r>
              <a:rPr lang="fr-FR" sz="2400" err="1"/>
              <a:t>law</a:t>
            </a:r>
            <a:endParaRPr lang="fr-FR" sz="2400"/>
          </a:p>
          <a:p>
            <a:r>
              <a:rPr lang="fr-FR" sz="2400" err="1"/>
              <a:t>Children</a:t>
            </a:r>
            <a:r>
              <a:rPr lang="fr-FR" sz="2400"/>
              <a:t> </a:t>
            </a:r>
            <a:r>
              <a:rPr lang="fr-FR" sz="2400" err="1"/>
              <a:t>affected</a:t>
            </a:r>
            <a:r>
              <a:rPr lang="fr-FR" sz="2400"/>
              <a:t> by migration (3 countries </a:t>
            </a:r>
            <a:r>
              <a:rPr lang="fr-FR" sz="2400" err="1"/>
              <a:t>from</a:t>
            </a:r>
            <a:r>
              <a:rPr lang="fr-FR" sz="2400"/>
              <a:t> Central Asia)</a:t>
            </a:r>
          </a:p>
          <a:p>
            <a:r>
              <a:rPr lang="fr-FR" sz="2400" err="1"/>
              <a:t>Children</a:t>
            </a:r>
            <a:r>
              <a:rPr lang="fr-FR" sz="2400"/>
              <a:t> </a:t>
            </a:r>
            <a:r>
              <a:rPr lang="fr-FR" sz="2400" err="1"/>
              <a:t>with</a:t>
            </a:r>
            <a:r>
              <a:rPr lang="fr-FR" sz="2400"/>
              <a:t> </a:t>
            </a:r>
            <a:r>
              <a:rPr lang="fr-FR" sz="2400" err="1"/>
              <a:t>disabilities</a:t>
            </a:r>
            <a:endParaRPr lang="fr-FR" sz="2400"/>
          </a:p>
          <a:p>
            <a:r>
              <a:rPr lang="fr-FR" sz="2400" err="1"/>
              <a:t>Children</a:t>
            </a:r>
            <a:r>
              <a:rPr lang="fr-FR" sz="2400"/>
              <a:t> on the move</a:t>
            </a:r>
          </a:p>
          <a:p>
            <a:r>
              <a:rPr lang="fr-FR" sz="2400"/>
              <a:t>….</a:t>
            </a:r>
          </a:p>
        </p:txBody>
      </p:sp>
    </p:spTree>
    <p:extLst>
      <p:ext uri="{BB962C8B-B14F-4D97-AF65-F5344CB8AC3E}">
        <p14:creationId xmlns:p14="http://schemas.microsoft.com/office/powerpoint/2010/main" val="379409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BEE4315C-CF60-4734-BD6C-B42C2C2A9143}"/>
              </a:ext>
            </a:extLst>
          </p:cNvPr>
          <p:cNvSpPr>
            <a:spLocks noGrp="1"/>
          </p:cNvSpPr>
          <p:nvPr>
            <p:ph type="title"/>
          </p:nvPr>
        </p:nvSpPr>
        <p:spPr>
          <a:xfrm>
            <a:off x="838200" y="365125"/>
            <a:ext cx="10515600" cy="1325563"/>
          </a:xfrm>
        </p:spPr>
        <p:txBody>
          <a:bodyPr>
            <a:normAutofit/>
          </a:bodyPr>
          <a:lstStyle/>
          <a:p>
            <a:r>
              <a:rPr lang="fr-FR" b="1" dirty="0"/>
              <a:t>Child Rights </a:t>
            </a:r>
            <a:r>
              <a:rPr lang="fr-FR" b="1" dirty="0" err="1"/>
              <a:t>involved</a:t>
            </a:r>
            <a:r>
              <a:rPr lang="fr-FR" b="1" dirty="0"/>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ACC0840-81D4-4B18-A0D9-0E68E18C202A}"/>
              </a:ext>
            </a:extLst>
          </p:cNvPr>
          <p:cNvSpPr>
            <a:spLocks noGrp="1"/>
          </p:cNvSpPr>
          <p:nvPr>
            <p:ph idx="1"/>
          </p:nvPr>
        </p:nvSpPr>
        <p:spPr>
          <a:xfrm>
            <a:off x="838200" y="1825625"/>
            <a:ext cx="10515600" cy="4351338"/>
          </a:xfrm>
        </p:spPr>
        <p:txBody>
          <a:bodyPr>
            <a:normAutofit/>
          </a:bodyPr>
          <a:lstStyle/>
          <a:p>
            <a:r>
              <a:rPr lang="fr-FR" b="1" dirty="0"/>
              <a:t>Education</a:t>
            </a:r>
            <a:r>
              <a:rPr lang="fr-FR" dirty="0"/>
              <a:t> (</a:t>
            </a:r>
            <a:r>
              <a:rPr lang="fr-FR" dirty="0" err="1"/>
              <a:t>closure</a:t>
            </a:r>
            <a:r>
              <a:rPr lang="fr-FR" dirty="0"/>
              <a:t> of </a:t>
            </a:r>
            <a:r>
              <a:rPr lang="fr-FR" dirty="0" err="1"/>
              <a:t>schools</a:t>
            </a:r>
            <a:r>
              <a:rPr lang="fr-FR" dirty="0"/>
              <a:t>, online </a:t>
            </a:r>
            <a:r>
              <a:rPr lang="fr-FR" dirty="0" err="1"/>
              <a:t>learning</a:t>
            </a:r>
            <a:r>
              <a:rPr lang="fr-FR" dirty="0"/>
              <a:t>)</a:t>
            </a:r>
          </a:p>
          <a:p>
            <a:r>
              <a:rPr lang="fr-FR" b="1" dirty="0"/>
              <a:t>Mental </a:t>
            </a:r>
            <a:r>
              <a:rPr lang="fr-FR" b="1" dirty="0" err="1"/>
              <a:t>Health</a:t>
            </a:r>
            <a:endParaRPr lang="fr-FR" b="1" dirty="0"/>
          </a:p>
          <a:p>
            <a:r>
              <a:rPr lang="fr-FR" b="1" dirty="0"/>
              <a:t>Right to </a:t>
            </a:r>
            <a:r>
              <a:rPr lang="fr-FR" b="1" dirty="0" err="1"/>
              <a:t>play</a:t>
            </a:r>
            <a:r>
              <a:rPr lang="fr-FR" b="1" dirty="0"/>
              <a:t> </a:t>
            </a:r>
            <a:r>
              <a:rPr lang="fr-FR" dirty="0"/>
              <a:t>and </a:t>
            </a:r>
            <a:r>
              <a:rPr lang="fr-FR" dirty="0" err="1"/>
              <a:t>recreational</a:t>
            </a:r>
            <a:r>
              <a:rPr lang="fr-FR" dirty="0"/>
              <a:t> </a:t>
            </a:r>
            <a:r>
              <a:rPr lang="fr-FR" dirty="0" err="1"/>
              <a:t>activities</a:t>
            </a:r>
            <a:endParaRPr lang="fr-FR" dirty="0"/>
          </a:p>
          <a:p>
            <a:r>
              <a:rPr lang="fr-FR" b="1" dirty="0"/>
              <a:t>Alternative care</a:t>
            </a:r>
          </a:p>
          <a:p>
            <a:r>
              <a:rPr lang="fr-FR" b="1" dirty="0"/>
              <a:t>Protection </a:t>
            </a:r>
            <a:r>
              <a:rPr lang="fr-FR" b="1" dirty="0" err="1"/>
              <a:t>from</a:t>
            </a:r>
            <a:r>
              <a:rPr lang="fr-FR" b="1" dirty="0"/>
              <a:t> violence</a:t>
            </a:r>
          </a:p>
          <a:p>
            <a:endParaRPr lang="fr-FR" b="1" dirty="0"/>
          </a:p>
          <a:p>
            <a:endParaRPr lang="fr-FR" dirty="0"/>
          </a:p>
        </p:txBody>
      </p:sp>
    </p:spTree>
    <p:extLst>
      <p:ext uri="{BB962C8B-B14F-4D97-AF65-F5344CB8AC3E}">
        <p14:creationId xmlns:p14="http://schemas.microsoft.com/office/powerpoint/2010/main" val="190746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6A424CDB-13AF-4AA3-AF2F-83D0B429CAD0}"/>
              </a:ext>
            </a:extLst>
          </p:cNvPr>
          <p:cNvSpPr>
            <a:spLocks noGrp="1"/>
          </p:cNvSpPr>
          <p:nvPr>
            <p:ph type="title"/>
          </p:nvPr>
        </p:nvSpPr>
        <p:spPr>
          <a:xfrm>
            <a:off x="838200" y="365125"/>
            <a:ext cx="10515600" cy="1325563"/>
          </a:xfrm>
        </p:spPr>
        <p:txBody>
          <a:bodyPr>
            <a:normAutofit/>
          </a:bodyPr>
          <a:lstStyle/>
          <a:p>
            <a:r>
              <a:rPr lang="fr-FR" b="1" dirty="0"/>
              <a:t>Challenges in </a:t>
            </a:r>
            <a:r>
              <a:rPr lang="fr-FR" b="1" dirty="0" err="1"/>
              <a:t>undertaking</a:t>
            </a:r>
            <a:r>
              <a:rPr lang="fr-FR" b="1" dirty="0"/>
              <a:t> </a:t>
            </a:r>
            <a:r>
              <a:rPr lang="fr-FR" b="1" dirty="0" err="1"/>
              <a:t>this</a:t>
            </a:r>
            <a:r>
              <a:rPr lang="fr-FR" b="1" dirty="0"/>
              <a:t> CRIA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DD33A990-66C8-4326-AC2D-B9B7C2C8B9C6}"/>
              </a:ext>
            </a:extLst>
          </p:cNvPr>
          <p:cNvSpPr>
            <a:spLocks noGrp="1"/>
          </p:cNvSpPr>
          <p:nvPr>
            <p:ph idx="1"/>
          </p:nvPr>
        </p:nvSpPr>
        <p:spPr>
          <a:xfrm>
            <a:off x="838200" y="1825625"/>
            <a:ext cx="10515600" cy="4351338"/>
          </a:xfrm>
        </p:spPr>
        <p:txBody>
          <a:bodyPr>
            <a:normAutofit lnSpcReduction="10000"/>
          </a:bodyPr>
          <a:lstStyle/>
          <a:p>
            <a:r>
              <a:rPr lang="fr-FR" dirty="0"/>
              <a:t>New </a:t>
            </a:r>
            <a:r>
              <a:rPr lang="fr-FR" dirty="0" err="1"/>
              <a:t>tool</a:t>
            </a:r>
            <a:r>
              <a:rPr lang="fr-FR" dirty="0"/>
              <a:t>, </a:t>
            </a:r>
            <a:r>
              <a:rPr lang="fr-FR" dirty="0" err="1"/>
              <a:t>which</a:t>
            </a:r>
            <a:r>
              <a:rPr lang="fr-FR" dirty="0"/>
              <a:t> has not been </a:t>
            </a:r>
            <a:r>
              <a:rPr lang="fr-FR" dirty="0" err="1"/>
              <a:t>used</a:t>
            </a:r>
            <a:r>
              <a:rPr lang="fr-FR" dirty="0"/>
              <a:t> </a:t>
            </a:r>
            <a:r>
              <a:rPr lang="fr-FR" dirty="0" err="1"/>
              <a:t>before</a:t>
            </a:r>
            <a:r>
              <a:rPr lang="fr-FR" dirty="0"/>
              <a:t> </a:t>
            </a:r>
            <a:r>
              <a:rPr lang="fr-FR" dirty="0" err="1"/>
              <a:t>nationally</a:t>
            </a:r>
            <a:r>
              <a:rPr lang="fr-FR" dirty="0"/>
              <a:t> – </a:t>
            </a:r>
            <a:r>
              <a:rPr lang="fr-FR" dirty="0" err="1"/>
              <a:t>Lack</a:t>
            </a:r>
            <a:r>
              <a:rPr lang="fr-FR" dirty="0"/>
              <a:t> of </a:t>
            </a:r>
            <a:r>
              <a:rPr lang="fr-FR" dirty="0" err="1"/>
              <a:t>experience</a:t>
            </a:r>
            <a:r>
              <a:rPr lang="fr-FR" dirty="0"/>
              <a:t> and support </a:t>
            </a:r>
            <a:r>
              <a:rPr lang="fr-FR" dirty="0" err="1"/>
              <a:t>from</a:t>
            </a:r>
            <a:r>
              <a:rPr lang="fr-FR" dirty="0"/>
              <a:t> </a:t>
            </a:r>
            <a:r>
              <a:rPr lang="fr-FR" dirty="0" err="1"/>
              <a:t>other</a:t>
            </a:r>
            <a:r>
              <a:rPr lang="fr-FR" dirty="0"/>
              <a:t> stakeholders</a:t>
            </a:r>
          </a:p>
          <a:p>
            <a:r>
              <a:rPr lang="fr-FR" b="1" dirty="0" err="1"/>
              <a:t>Distinguishing</a:t>
            </a:r>
            <a:r>
              <a:rPr lang="fr-FR" b="1" dirty="0"/>
              <a:t> </a:t>
            </a:r>
            <a:r>
              <a:rPr lang="fr-FR" b="1" dirty="0" err="1"/>
              <a:t>it</a:t>
            </a:r>
            <a:r>
              <a:rPr lang="fr-FR" b="1" dirty="0"/>
              <a:t> </a:t>
            </a:r>
            <a:r>
              <a:rPr lang="fr-FR" b="1" dirty="0" err="1"/>
              <a:t>from</a:t>
            </a:r>
            <a:r>
              <a:rPr lang="fr-FR" b="1" dirty="0"/>
              <a:t> a situation </a:t>
            </a:r>
            <a:r>
              <a:rPr lang="fr-FR" b="1" dirty="0" err="1"/>
              <a:t>analysis</a:t>
            </a:r>
            <a:r>
              <a:rPr lang="fr-FR" b="1" dirty="0"/>
              <a:t> </a:t>
            </a:r>
            <a:r>
              <a:rPr lang="fr-FR" dirty="0"/>
              <a:t>and </a:t>
            </a:r>
            <a:r>
              <a:rPr lang="fr-FR" dirty="0" err="1"/>
              <a:t>selecting</a:t>
            </a:r>
            <a:r>
              <a:rPr lang="fr-FR" dirty="0"/>
              <a:t> one or a few </a:t>
            </a:r>
            <a:r>
              <a:rPr lang="fr-FR" dirty="0" err="1"/>
              <a:t>measures</a:t>
            </a:r>
            <a:r>
              <a:rPr lang="fr-FR" dirty="0"/>
              <a:t> and </a:t>
            </a:r>
            <a:r>
              <a:rPr lang="fr-FR" dirty="0" err="1"/>
              <a:t>relating</a:t>
            </a:r>
            <a:r>
              <a:rPr lang="fr-FR" dirty="0"/>
              <a:t> the impact on </a:t>
            </a:r>
            <a:r>
              <a:rPr lang="fr-FR" dirty="0" err="1"/>
              <a:t>child</a:t>
            </a:r>
            <a:r>
              <a:rPr lang="fr-FR" dirty="0"/>
              <a:t> </a:t>
            </a:r>
            <a:r>
              <a:rPr lang="fr-FR" dirty="0" err="1"/>
              <a:t>rights</a:t>
            </a:r>
            <a:r>
              <a:rPr lang="fr-FR" dirty="0"/>
              <a:t> to the </a:t>
            </a:r>
            <a:r>
              <a:rPr lang="fr-FR" dirty="0" err="1"/>
              <a:t>measure</a:t>
            </a:r>
            <a:endParaRPr lang="fr-FR" dirty="0"/>
          </a:p>
          <a:p>
            <a:r>
              <a:rPr lang="fr-FR" b="1" dirty="0" err="1"/>
              <a:t>Lack</a:t>
            </a:r>
            <a:r>
              <a:rPr lang="fr-FR" b="1" dirty="0"/>
              <a:t> of </a:t>
            </a:r>
            <a:r>
              <a:rPr lang="fr-FR" b="1" dirty="0" err="1"/>
              <a:t>evidence</a:t>
            </a:r>
            <a:r>
              <a:rPr lang="fr-FR" b="1" dirty="0"/>
              <a:t> </a:t>
            </a:r>
            <a:r>
              <a:rPr lang="fr-FR" dirty="0"/>
              <a:t>(</a:t>
            </a:r>
            <a:r>
              <a:rPr lang="fr-FR" dirty="0" err="1"/>
              <a:t>especially</a:t>
            </a:r>
            <a:r>
              <a:rPr lang="fr-FR" dirty="0"/>
              <a:t> on certains areas </a:t>
            </a:r>
            <a:r>
              <a:rPr lang="fr-FR" dirty="0" err="1"/>
              <a:t>such</a:t>
            </a:r>
            <a:r>
              <a:rPr lang="fr-FR" dirty="0"/>
              <a:t> as violence)</a:t>
            </a:r>
          </a:p>
          <a:p>
            <a:r>
              <a:rPr lang="fr-FR" b="1" dirty="0" err="1"/>
              <a:t>Linking</a:t>
            </a:r>
            <a:r>
              <a:rPr lang="fr-FR" b="1" dirty="0"/>
              <a:t> the impact to the </a:t>
            </a:r>
            <a:r>
              <a:rPr lang="fr-FR" b="1" dirty="0" err="1"/>
              <a:t>measure</a:t>
            </a:r>
            <a:endParaRPr lang="fr-FR" b="1" dirty="0"/>
          </a:p>
          <a:p>
            <a:r>
              <a:rPr lang="fr-FR" b="1" dirty="0" err="1"/>
              <a:t>Meaningful</a:t>
            </a:r>
            <a:r>
              <a:rPr lang="fr-FR" b="1" dirty="0"/>
              <a:t> </a:t>
            </a:r>
            <a:r>
              <a:rPr lang="fr-FR" b="1" dirty="0" err="1"/>
              <a:t>child</a:t>
            </a:r>
            <a:r>
              <a:rPr lang="fr-FR" b="1" dirty="0"/>
              <a:t> participation</a:t>
            </a:r>
            <a:r>
              <a:rPr lang="fr-FR" dirty="0"/>
              <a:t>: </a:t>
            </a:r>
            <a:r>
              <a:rPr lang="fr-FR" dirty="0" err="1"/>
              <a:t>ethical</a:t>
            </a:r>
            <a:r>
              <a:rPr lang="fr-FR" dirty="0"/>
              <a:t> </a:t>
            </a:r>
            <a:r>
              <a:rPr lang="fr-FR" dirty="0" err="1"/>
              <a:t>review</a:t>
            </a:r>
            <a:r>
              <a:rPr lang="fr-FR" dirty="0"/>
              <a:t> of the </a:t>
            </a:r>
            <a:r>
              <a:rPr lang="fr-FR" dirty="0" err="1"/>
              <a:t>methodology</a:t>
            </a:r>
            <a:r>
              <a:rPr lang="fr-FR" dirty="0"/>
              <a:t>, timing (</a:t>
            </a:r>
            <a:r>
              <a:rPr lang="fr-FR" dirty="0" err="1"/>
              <a:t>summer</a:t>
            </a:r>
            <a:r>
              <a:rPr lang="fr-FR" dirty="0"/>
              <a:t> </a:t>
            </a:r>
            <a:r>
              <a:rPr lang="fr-FR" dirty="0" err="1"/>
              <a:t>holidays</a:t>
            </a:r>
            <a:r>
              <a:rPr lang="fr-FR" dirty="0"/>
              <a:t>…), time pressure</a:t>
            </a:r>
          </a:p>
          <a:p>
            <a:r>
              <a:rPr lang="fr-FR" b="1" dirty="0"/>
              <a:t>COVID-19 restrictions </a:t>
            </a:r>
            <a:r>
              <a:rPr lang="fr-FR" dirty="0" err="1"/>
              <a:t>that</a:t>
            </a:r>
            <a:r>
              <a:rPr lang="fr-FR" dirty="0"/>
              <a:t> made the data collection more </a:t>
            </a:r>
            <a:r>
              <a:rPr lang="fr-FR" dirty="0" err="1"/>
              <a:t>challenging</a:t>
            </a:r>
            <a:r>
              <a:rPr lang="fr-FR" dirty="0"/>
              <a:t> (E.g. </a:t>
            </a:r>
            <a:r>
              <a:rPr lang="fr-FR" dirty="0" err="1"/>
              <a:t>Many</a:t>
            </a:r>
            <a:r>
              <a:rPr lang="fr-FR" dirty="0"/>
              <a:t> countries </a:t>
            </a:r>
            <a:r>
              <a:rPr lang="fr-FR" dirty="0" err="1"/>
              <a:t>used</a:t>
            </a:r>
            <a:r>
              <a:rPr lang="fr-FR" dirty="0"/>
              <a:t> online </a:t>
            </a:r>
            <a:r>
              <a:rPr lang="fr-FR" dirty="0" err="1"/>
              <a:t>surveys</a:t>
            </a:r>
            <a:r>
              <a:rPr lang="fr-FR" dirty="0"/>
              <a:t> or </a:t>
            </a:r>
            <a:r>
              <a:rPr lang="fr-FR" dirty="0" err="1"/>
              <a:t>did</a:t>
            </a:r>
            <a:r>
              <a:rPr lang="fr-FR" dirty="0"/>
              <a:t> online interviews)</a:t>
            </a:r>
          </a:p>
          <a:p>
            <a:endParaRPr lang="fr-FR" dirty="0"/>
          </a:p>
        </p:txBody>
      </p:sp>
    </p:spTree>
    <p:extLst>
      <p:ext uri="{BB962C8B-B14F-4D97-AF65-F5344CB8AC3E}">
        <p14:creationId xmlns:p14="http://schemas.microsoft.com/office/powerpoint/2010/main" val="30688022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2882</TotalTime>
  <Words>907</Words>
  <Application>Microsoft Office PowerPoint</Application>
  <PresentationFormat>Grand écran</PresentationFormat>
  <Paragraphs>73</Paragraphs>
  <Slides>11</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CRIAs of COVID-19 related States measures</vt:lpstr>
      <vt:lpstr>Présentation PowerPoint</vt:lpstr>
      <vt:lpstr>CRIA/CRIE</vt:lpstr>
      <vt:lpstr>What was this project about?</vt:lpstr>
      <vt:lpstr>Methodology</vt:lpstr>
      <vt:lpstr>Approach and depth of the CRIA </vt:lpstr>
      <vt:lpstr>Groups of children some CRIAs focused on</vt:lpstr>
      <vt:lpstr>Child Rights involved </vt:lpstr>
      <vt:lpstr>Challenges in undertaking this CRIA </vt:lpstr>
      <vt:lpstr>Preliminary lessons learned</vt:lpstr>
      <vt:lpstr>Follow-up to the initiative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 for undertaking a CRIA of COVID-19 related States measures</dc:title>
  <dc:creator>Lerch Véronique</dc:creator>
  <cp:lastModifiedBy>Lerch Véronique</cp:lastModifiedBy>
  <cp:revision>22</cp:revision>
  <dcterms:created xsi:type="dcterms:W3CDTF">2021-03-22T06:22:36Z</dcterms:created>
  <dcterms:modified xsi:type="dcterms:W3CDTF">2021-09-23T21:09:31Z</dcterms:modified>
</cp:coreProperties>
</file>