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3"/>
  </p:notesMasterIdLst>
  <p:sldIdLst>
    <p:sldId id="256" r:id="rId2"/>
    <p:sldId id="268" r:id="rId3"/>
    <p:sldId id="274" r:id="rId4"/>
    <p:sldId id="272" r:id="rId5"/>
    <p:sldId id="258" r:id="rId6"/>
    <p:sldId id="270" r:id="rId7"/>
    <p:sldId id="276" r:id="rId8"/>
    <p:sldId id="277" r:id="rId9"/>
    <p:sldId id="271" r:id="rId10"/>
    <p:sldId id="275" r:id="rId11"/>
    <p:sldId id="269"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6937" autoAdjust="0"/>
  </p:normalViewPr>
  <p:slideViewPr>
    <p:cSldViewPr snapToGrid="0">
      <p:cViewPr varScale="1">
        <p:scale>
          <a:sx n="44" d="100"/>
          <a:sy n="44" d="100"/>
        </p:scale>
        <p:origin x="152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BD04B-51A4-4CE1-8481-85655167A207}" type="datetimeFigureOut">
              <a:rPr lang="fr-FR" smtClean="0"/>
              <a:t>23/09/2021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C7DECD-57C1-489B-8680-FFE381618581}" type="slidenum">
              <a:rPr lang="fr-FR" smtClean="0"/>
              <a:t>‹N°›</a:t>
            </a:fld>
            <a:endParaRPr lang="fr-FR"/>
          </a:p>
        </p:txBody>
      </p:sp>
    </p:spTree>
    <p:extLst>
      <p:ext uri="{BB962C8B-B14F-4D97-AF65-F5344CB8AC3E}">
        <p14:creationId xmlns:p14="http://schemas.microsoft.com/office/powerpoint/2010/main" val="274917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Cooperation</a:t>
            </a:r>
            <a:r>
              <a:rPr lang="fr-FR" dirty="0"/>
              <a:t> ENOC-UNICEF</a:t>
            </a:r>
          </a:p>
        </p:txBody>
      </p:sp>
      <p:sp>
        <p:nvSpPr>
          <p:cNvPr id="4" name="Espace réservé du numéro de diapositive 3"/>
          <p:cNvSpPr>
            <a:spLocks noGrp="1"/>
          </p:cNvSpPr>
          <p:nvPr>
            <p:ph type="sldNum" sz="quarter" idx="5"/>
          </p:nvPr>
        </p:nvSpPr>
        <p:spPr/>
        <p:txBody>
          <a:bodyPr/>
          <a:lstStyle/>
          <a:p>
            <a:fld id="{9BC7DECD-57C1-489B-8680-FFE381618581}" type="slidenum">
              <a:rPr lang="fr-FR" smtClean="0"/>
              <a:t>1</a:t>
            </a:fld>
            <a:endParaRPr lang="fr-FR"/>
          </a:p>
        </p:txBody>
      </p:sp>
    </p:spTree>
    <p:extLst>
      <p:ext uri="{BB962C8B-B14F-4D97-AF65-F5344CB8AC3E}">
        <p14:creationId xmlns:p14="http://schemas.microsoft.com/office/powerpoint/2010/main" val="1606155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CRIA = one </a:t>
            </a:r>
            <a:r>
              <a:rPr lang="fr-FR" dirty="0" err="1"/>
              <a:t>general</a:t>
            </a:r>
            <a:r>
              <a:rPr lang="fr-FR" dirty="0"/>
              <a:t> </a:t>
            </a:r>
            <a:r>
              <a:rPr lang="fr-FR" dirty="0" err="1"/>
              <a:t>measure</a:t>
            </a:r>
            <a:r>
              <a:rPr lang="fr-FR" dirty="0"/>
              <a:t> of </a:t>
            </a:r>
            <a:r>
              <a:rPr lang="fr-FR" dirty="0" err="1"/>
              <a:t>implementation</a:t>
            </a:r>
            <a:r>
              <a:rPr lang="fr-FR" dirty="0"/>
              <a:t> </a:t>
            </a:r>
            <a:r>
              <a:rPr lang="fr-FR" dirty="0" err="1"/>
              <a:t>under</a:t>
            </a:r>
            <a:r>
              <a:rPr lang="fr-FR" dirty="0"/>
              <a:t> article 4 of the CRC</a:t>
            </a:r>
          </a:p>
          <a:p>
            <a:endParaRPr lang="fr-FR" dirty="0"/>
          </a:p>
          <a:p>
            <a:r>
              <a:rPr lang="fr-FR" dirty="0" err="1"/>
              <a:t>Its</a:t>
            </a:r>
            <a:r>
              <a:rPr lang="fr-FR" dirty="0"/>
              <a:t> </a:t>
            </a:r>
            <a:r>
              <a:rPr lang="fr-FR" dirty="0" err="1"/>
              <a:t>successful</a:t>
            </a:r>
            <a:r>
              <a:rPr lang="fr-FR" dirty="0"/>
              <a:t> </a:t>
            </a:r>
            <a:r>
              <a:rPr lang="fr-FR" dirty="0" err="1"/>
              <a:t>implementation</a:t>
            </a:r>
            <a:r>
              <a:rPr lang="fr-FR" dirty="0"/>
              <a:t> </a:t>
            </a:r>
            <a:r>
              <a:rPr lang="fr-FR" dirty="0" err="1"/>
              <a:t>depends</a:t>
            </a:r>
            <a:r>
              <a:rPr lang="fr-FR" dirty="0"/>
              <a:t> on </a:t>
            </a:r>
            <a:r>
              <a:rPr lang="fr-FR" dirty="0" err="1"/>
              <a:t>having</a:t>
            </a:r>
            <a:r>
              <a:rPr lang="fr-FR" dirty="0"/>
              <a:t> </a:t>
            </a:r>
            <a:r>
              <a:rPr lang="fr-FR" dirty="0" err="1"/>
              <a:t>general</a:t>
            </a:r>
            <a:r>
              <a:rPr lang="fr-FR" dirty="0"/>
              <a:t> </a:t>
            </a:r>
            <a:r>
              <a:rPr lang="fr-FR" dirty="0" err="1"/>
              <a:t>measures</a:t>
            </a:r>
            <a:r>
              <a:rPr lang="fr-FR" dirty="0"/>
              <a:t> of </a:t>
            </a:r>
            <a:r>
              <a:rPr lang="fr-FR" dirty="0" err="1"/>
              <a:t>implementation</a:t>
            </a:r>
            <a:r>
              <a:rPr lang="fr-FR" dirty="0"/>
              <a:t> in place.</a:t>
            </a:r>
          </a:p>
          <a:p>
            <a:endParaRPr lang="fr-FR" dirty="0"/>
          </a:p>
          <a:p>
            <a:r>
              <a:rPr lang="en-US" sz="1800" b="0" i="0" u="none" strike="noStrike" baseline="0" dirty="0">
                <a:solidFill>
                  <a:srgbClr val="000000"/>
                </a:solidFill>
                <a:latin typeface="Calibri" panose="020F0502020204030204" pitchFamily="34" charset="0"/>
              </a:rPr>
              <a:t>When starting the CRIA, it is important to take an approach that “</a:t>
            </a:r>
            <a:r>
              <a:rPr lang="en-US" sz="1800" b="1" i="0" u="none" strike="noStrike" baseline="0" dirty="0">
                <a:solidFill>
                  <a:srgbClr val="000000"/>
                </a:solidFill>
                <a:latin typeface="Calibri" panose="020F0502020204030204" pitchFamily="34" charset="0"/>
              </a:rPr>
              <a:t>assesses the past but looks into the future</a:t>
            </a:r>
            <a:r>
              <a:rPr lang="en-US" sz="1800" b="0" i="0" u="none" strike="noStrike" baseline="0" dirty="0">
                <a:solidFill>
                  <a:srgbClr val="000000"/>
                </a:solidFill>
                <a:latin typeface="Calibri" panose="020F0502020204030204" pitchFamily="34" charset="0"/>
              </a:rPr>
              <a:t>” as the colleague of the office of the Greek Deputy Ombudsperson for children’s rights pointed out at the launch event of this project. It is especially vital to include positive impacts when they exist to </a:t>
            </a:r>
            <a:r>
              <a:rPr lang="en-US" sz="1800" b="0" i="0" u="none" strike="noStrike" baseline="0" dirty="0" err="1">
                <a:solidFill>
                  <a:srgbClr val="000000"/>
                </a:solidFill>
                <a:latin typeface="Calibri" panose="020F0502020204030204" pitchFamily="34" charset="0"/>
              </a:rPr>
              <a:t>maximise</a:t>
            </a:r>
            <a:r>
              <a:rPr lang="en-US" sz="1800" b="0" i="0" u="none" strike="noStrike" baseline="0" dirty="0">
                <a:solidFill>
                  <a:srgbClr val="000000"/>
                </a:solidFill>
                <a:latin typeface="Calibri" panose="020F0502020204030204" pitchFamily="34" charset="0"/>
              </a:rPr>
              <a:t> them, to facilitate communication about the results of your CRIA and to promote change. The positive impacts can give an anchor point for getting decision makers interested in the results and in CRIA in general </a:t>
            </a:r>
            <a:endParaRPr lang="fr-FR" dirty="0"/>
          </a:p>
        </p:txBody>
      </p:sp>
      <p:sp>
        <p:nvSpPr>
          <p:cNvPr id="4" name="Espace réservé du numéro de diapositive 3"/>
          <p:cNvSpPr>
            <a:spLocks noGrp="1"/>
          </p:cNvSpPr>
          <p:nvPr>
            <p:ph type="sldNum" sz="quarter" idx="5"/>
          </p:nvPr>
        </p:nvSpPr>
        <p:spPr/>
        <p:txBody>
          <a:bodyPr/>
          <a:lstStyle/>
          <a:p>
            <a:fld id="{9BC7DECD-57C1-489B-8680-FFE381618581}" type="slidenum">
              <a:rPr lang="fr-FR" smtClean="0"/>
              <a:t>2</a:t>
            </a:fld>
            <a:endParaRPr lang="fr-FR"/>
          </a:p>
        </p:txBody>
      </p:sp>
    </p:spTree>
    <p:extLst>
      <p:ext uri="{BB962C8B-B14F-4D97-AF65-F5344CB8AC3E}">
        <p14:creationId xmlns:p14="http://schemas.microsoft.com/office/powerpoint/2010/main" val="3339369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CRIA </a:t>
            </a:r>
            <a:r>
              <a:rPr lang="fr-FR" dirty="0" err="1"/>
              <a:t>is</a:t>
            </a:r>
            <a:r>
              <a:rPr lang="fr-FR" dirty="0"/>
              <a:t> </a:t>
            </a:r>
            <a:r>
              <a:rPr lang="fr-FR" dirty="0" err="1"/>
              <a:t>done</a:t>
            </a:r>
            <a:r>
              <a:rPr lang="en-US" b="0" i="0" u="none" strike="noStrike" baseline="0" dirty="0">
                <a:latin typeface="Calibri" panose="020F0502020204030204" pitchFamily="34" charset="0"/>
              </a:rPr>
              <a:t> </a:t>
            </a:r>
            <a:r>
              <a:rPr lang="en-US" b="0" i="1" u="none" strike="noStrike" baseline="0" dirty="0">
                <a:latin typeface="Calibri" panose="020F0502020204030204" pitchFamily="34" charset="0"/>
              </a:rPr>
              <a:t>prior </a:t>
            </a:r>
            <a:r>
              <a:rPr lang="en-US" b="0" i="0" u="none" strike="noStrike" baseline="0" dirty="0">
                <a:latin typeface="Calibri" panose="020F0502020204030204" pitchFamily="34" charset="0"/>
              </a:rPr>
              <a:t>to the decision or action being set in place. </a:t>
            </a:r>
            <a:endParaRPr lang="fr-FR" dirty="0"/>
          </a:p>
        </p:txBody>
      </p:sp>
      <p:sp>
        <p:nvSpPr>
          <p:cNvPr id="4" name="Espace réservé du numéro de diapositive 3"/>
          <p:cNvSpPr>
            <a:spLocks noGrp="1"/>
          </p:cNvSpPr>
          <p:nvPr>
            <p:ph type="sldNum" sz="quarter" idx="5"/>
          </p:nvPr>
        </p:nvSpPr>
        <p:spPr/>
        <p:txBody>
          <a:bodyPr/>
          <a:lstStyle/>
          <a:p>
            <a:fld id="{9BC7DECD-57C1-489B-8680-FFE381618581}" type="slidenum">
              <a:rPr lang="fr-FR" smtClean="0"/>
              <a:t>3</a:t>
            </a:fld>
            <a:endParaRPr lang="fr-FR"/>
          </a:p>
        </p:txBody>
      </p:sp>
    </p:spTree>
    <p:extLst>
      <p:ext uri="{BB962C8B-B14F-4D97-AF65-F5344CB8AC3E}">
        <p14:creationId xmlns:p14="http://schemas.microsoft.com/office/powerpoint/2010/main" val="1558270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It </a:t>
            </a:r>
            <a:r>
              <a:rPr lang="fr-FR" dirty="0" err="1"/>
              <a:t>may</a:t>
            </a:r>
            <a:r>
              <a:rPr lang="fr-FR" dirty="0"/>
              <a:t> </a:t>
            </a:r>
            <a:r>
              <a:rPr lang="fr-FR" dirty="0" err="1"/>
              <a:t>be</a:t>
            </a:r>
            <a:r>
              <a:rPr lang="fr-FR" dirty="0"/>
              <a:t> </a:t>
            </a:r>
            <a:r>
              <a:rPr lang="fr-FR" dirty="0" err="1"/>
              <a:t>undertaken</a:t>
            </a:r>
            <a:r>
              <a:rPr lang="fr-FR" dirty="0"/>
              <a:t> on all types of </a:t>
            </a:r>
            <a:r>
              <a:rPr lang="fr-FR" dirty="0" err="1"/>
              <a:t>measures</a:t>
            </a:r>
            <a:r>
              <a:rPr lang="fr-FR" dirty="0"/>
              <a:t>.</a:t>
            </a:r>
          </a:p>
        </p:txBody>
      </p:sp>
      <p:sp>
        <p:nvSpPr>
          <p:cNvPr id="4" name="Espace réservé du numéro de diapositive 3"/>
          <p:cNvSpPr>
            <a:spLocks noGrp="1"/>
          </p:cNvSpPr>
          <p:nvPr>
            <p:ph type="sldNum" sz="quarter" idx="5"/>
          </p:nvPr>
        </p:nvSpPr>
        <p:spPr/>
        <p:txBody>
          <a:bodyPr/>
          <a:lstStyle/>
          <a:p>
            <a:fld id="{9BC7DECD-57C1-489B-8680-FFE381618581}" type="slidenum">
              <a:rPr lang="fr-FR" smtClean="0"/>
              <a:t>4</a:t>
            </a:fld>
            <a:endParaRPr lang="fr-FR"/>
          </a:p>
        </p:txBody>
      </p:sp>
    </p:spTree>
    <p:extLst>
      <p:ext uri="{BB962C8B-B14F-4D97-AF65-F5344CB8AC3E}">
        <p14:creationId xmlns:p14="http://schemas.microsoft.com/office/powerpoint/2010/main" val="4152739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 </a:t>
            </a:r>
            <a:r>
              <a:rPr lang="fr-FR" dirty="0" err="1"/>
              <a:t>most</a:t>
            </a:r>
            <a:r>
              <a:rPr lang="fr-FR" dirty="0"/>
              <a:t> cases, </a:t>
            </a:r>
            <a:r>
              <a:rPr lang="fr-FR" b="1" dirty="0"/>
              <a:t>the countries have </a:t>
            </a:r>
            <a:r>
              <a:rPr lang="fr-FR" b="1" dirty="0" err="1"/>
              <a:t>undertaken</a:t>
            </a:r>
            <a:r>
              <a:rPr lang="fr-FR" b="1" dirty="0"/>
              <a:t> a CRIE or an </a:t>
            </a:r>
            <a:r>
              <a:rPr lang="fr-FR" b="1" dirty="0" err="1"/>
              <a:t>hybrid</a:t>
            </a:r>
            <a:r>
              <a:rPr lang="fr-FR" b="1" dirty="0"/>
              <a:t> </a:t>
            </a:r>
            <a:r>
              <a:rPr lang="fr-FR" dirty="0" err="1"/>
              <a:t>because</a:t>
            </a:r>
            <a:r>
              <a:rPr lang="fr-FR" dirty="0"/>
              <a:t> the COVID-19 </a:t>
            </a:r>
            <a:r>
              <a:rPr lang="fr-FR" dirty="0" err="1"/>
              <a:t>related</a:t>
            </a:r>
            <a:r>
              <a:rPr lang="fr-FR" dirty="0"/>
              <a:t> </a:t>
            </a:r>
            <a:r>
              <a:rPr lang="fr-FR" dirty="0" err="1"/>
              <a:t>measures</a:t>
            </a:r>
            <a:r>
              <a:rPr lang="fr-FR" dirty="0"/>
              <a:t> </a:t>
            </a:r>
            <a:r>
              <a:rPr lang="fr-FR" dirty="0" err="1"/>
              <a:t>keep</a:t>
            </a:r>
            <a:r>
              <a:rPr lang="fr-FR" dirty="0"/>
              <a:t> </a:t>
            </a:r>
            <a:r>
              <a:rPr lang="fr-FR" dirty="0" err="1"/>
              <a:t>being</a:t>
            </a:r>
            <a:r>
              <a:rPr lang="fr-FR" dirty="0"/>
              <a:t> </a:t>
            </a:r>
            <a:r>
              <a:rPr lang="fr-FR" dirty="0" err="1"/>
              <a:t>updated</a:t>
            </a:r>
            <a:endParaRPr lang="fr-FR" dirty="0"/>
          </a:p>
        </p:txBody>
      </p:sp>
      <p:sp>
        <p:nvSpPr>
          <p:cNvPr id="4" name="Espace réservé du numéro de diapositive 3"/>
          <p:cNvSpPr>
            <a:spLocks noGrp="1"/>
          </p:cNvSpPr>
          <p:nvPr>
            <p:ph type="sldNum" sz="quarter" idx="5"/>
          </p:nvPr>
        </p:nvSpPr>
        <p:spPr/>
        <p:txBody>
          <a:bodyPr/>
          <a:lstStyle/>
          <a:p>
            <a:fld id="{9BC7DECD-57C1-489B-8680-FFE381618581}" type="slidenum">
              <a:rPr lang="fr-FR" smtClean="0"/>
              <a:t>5</a:t>
            </a:fld>
            <a:endParaRPr lang="fr-FR"/>
          </a:p>
        </p:txBody>
      </p:sp>
    </p:spTree>
    <p:extLst>
      <p:ext uri="{BB962C8B-B14F-4D97-AF65-F5344CB8AC3E}">
        <p14:creationId xmlns:p14="http://schemas.microsoft.com/office/powerpoint/2010/main" val="1762585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Ireland </a:t>
            </a:r>
            <a:r>
              <a:rPr lang="fr-FR" dirty="0" err="1"/>
              <a:t>focused</a:t>
            </a:r>
            <a:r>
              <a:rPr lang="fr-FR" dirty="0"/>
              <a:t> on the right to </a:t>
            </a:r>
            <a:r>
              <a:rPr lang="fr-FR" dirty="0" err="1"/>
              <a:t>education</a:t>
            </a:r>
            <a:r>
              <a:rPr lang="fr-FR" dirty="0"/>
              <a:t> (</a:t>
            </a:r>
            <a:r>
              <a:rPr lang="fr-FR" dirty="0" err="1"/>
              <a:t>closure</a:t>
            </a:r>
            <a:r>
              <a:rPr lang="fr-FR" dirty="0"/>
              <a:t> of </a:t>
            </a:r>
            <a:r>
              <a:rPr lang="fr-FR" dirty="0" err="1"/>
              <a:t>schools</a:t>
            </a:r>
            <a:r>
              <a:rPr lang="fr-FR" dirty="0"/>
              <a:t>) and </a:t>
            </a:r>
            <a:r>
              <a:rPr lang="fr-FR" dirty="0" err="1"/>
              <a:t>looked</a:t>
            </a:r>
            <a:r>
              <a:rPr lang="fr-FR" dirty="0"/>
              <a:t> at the impact for certain groups of </a:t>
            </a:r>
            <a:r>
              <a:rPr lang="fr-FR" dirty="0" err="1"/>
              <a:t>children</a:t>
            </a:r>
            <a:r>
              <a:rPr lang="fr-FR" dirty="0"/>
              <a:t>:</a:t>
            </a:r>
          </a:p>
          <a:p>
            <a:pPr marL="171450" indent="-171450">
              <a:buFontTx/>
              <a:buChar char="-"/>
            </a:pPr>
            <a:r>
              <a:rPr lang="fr-FR" dirty="0" err="1"/>
              <a:t>Children</a:t>
            </a:r>
            <a:r>
              <a:rPr lang="fr-FR" dirty="0"/>
              <a:t> </a:t>
            </a:r>
            <a:r>
              <a:rPr lang="fr-FR" dirty="0" err="1"/>
              <a:t>with</a:t>
            </a:r>
            <a:r>
              <a:rPr lang="fr-FR" dirty="0"/>
              <a:t> mental </a:t>
            </a:r>
            <a:r>
              <a:rPr lang="fr-FR" dirty="0" err="1"/>
              <a:t>health</a:t>
            </a:r>
            <a:r>
              <a:rPr lang="fr-FR" dirty="0"/>
              <a:t> issues</a:t>
            </a:r>
          </a:p>
          <a:p>
            <a:pPr marL="171450" indent="-171450">
              <a:buFontTx/>
              <a:buChar char="-"/>
            </a:pPr>
            <a:r>
              <a:rPr lang="fr-FR" dirty="0" err="1"/>
              <a:t>Children</a:t>
            </a:r>
            <a:r>
              <a:rPr lang="fr-FR" dirty="0"/>
              <a:t> </a:t>
            </a:r>
            <a:r>
              <a:rPr lang="fr-FR" dirty="0" err="1"/>
              <a:t>with</a:t>
            </a:r>
            <a:r>
              <a:rPr lang="fr-FR" dirty="0"/>
              <a:t> </a:t>
            </a:r>
            <a:r>
              <a:rPr lang="fr-FR" dirty="0" err="1"/>
              <a:t>disabilities</a:t>
            </a:r>
            <a:endParaRPr lang="fr-FR" dirty="0"/>
          </a:p>
          <a:p>
            <a:pPr marL="171450" indent="-171450">
              <a:buFontTx/>
              <a:buChar char="-"/>
            </a:pPr>
            <a:r>
              <a:rPr lang="fr-FR" dirty="0" err="1"/>
              <a:t>Homeless</a:t>
            </a:r>
            <a:r>
              <a:rPr lang="fr-FR" dirty="0"/>
              <a:t> </a:t>
            </a:r>
            <a:r>
              <a:rPr lang="fr-FR" dirty="0" err="1"/>
              <a:t>children</a:t>
            </a:r>
            <a:endParaRPr lang="fr-FR" dirty="0"/>
          </a:p>
          <a:p>
            <a:pPr marL="171450" indent="-171450">
              <a:buFontTx/>
              <a:buChar char="-"/>
            </a:pPr>
            <a:r>
              <a:rPr lang="fr-FR" dirty="0" err="1"/>
              <a:t>Children</a:t>
            </a:r>
            <a:r>
              <a:rPr lang="fr-FR" dirty="0"/>
              <a:t> </a:t>
            </a:r>
            <a:r>
              <a:rPr lang="fr-FR" dirty="0" err="1"/>
              <a:t>from</a:t>
            </a:r>
            <a:r>
              <a:rPr lang="fr-FR" dirty="0"/>
              <a:t> </a:t>
            </a:r>
            <a:r>
              <a:rPr lang="fr-FR" dirty="0" err="1"/>
              <a:t>ethnic</a:t>
            </a:r>
            <a:r>
              <a:rPr lang="fr-FR" dirty="0"/>
              <a:t> group</a:t>
            </a:r>
          </a:p>
          <a:p>
            <a:pPr marL="171450" indent="-171450">
              <a:buFontTx/>
              <a:buChar char="-"/>
            </a:pPr>
            <a:r>
              <a:rPr lang="fr-FR" dirty="0" err="1"/>
              <a:t>Children</a:t>
            </a:r>
            <a:r>
              <a:rPr lang="fr-FR" dirty="0"/>
              <a:t> in direct provision (</a:t>
            </a:r>
            <a:r>
              <a:rPr lang="fr-FR" dirty="0" err="1"/>
              <a:t>children</a:t>
            </a:r>
            <a:r>
              <a:rPr lang="fr-FR" dirty="0"/>
              <a:t> on the move </a:t>
            </a:r>
            <a:r>
              <a:rPr lang="fr-FR" dirty="0" err="1"/>
              <a:t>detained</a:t>
            </a:r>
            <a:r>
              <a:rPr lang="fr-FR" dirty="0"/>
              <a:t> in </a:t>
            </a:r>
            <a:r>
              <a:rPr lang="fr-FR" dirty="0" err="1"/>
              <a:t>facilities</a:t>
            </a:r>
            <a:r>
              <a:rPr lang="fr-FR" dirty="0"/>
              <a:t>)</a:t>
            </a:r>
          </a:p>
        </p:txBody>
      </p:sp>
      <p:sp>
        <p:nvSpPr>
          <p:cNvPr id="4" name="Espace réservé du numéro de diapositive 3"/>
          <p:cNvSpPr>
            <a:spLocks noGrp="1"/>
          </p:cNvSpPr>
          <p:nvPr>
            <p:ph type="sldNum" sz="quarter" idx="5"/>
          </p:nvPr>
        </p:nvSpPr>
        <p:spPr/>
        <p:txBody>
          <a:bodyPr/>
          <a:lstStyle/>
          <a:p>
            <a:fld id="{9BC7DECD-57C1-489B-8680-FFE381618581}" type="slidenum">
              <a:rPr lang="fr-FR" smtClean="0"/>
              <a:t>7</a:t>
            </a:fld>
            <a:endParaRPr lang="fr-FR"/>
          </a:p>
        </p:txBody>
      </p:sp>
    </p:spTree>
    <p:extLst>
      <p:ext uri="{BB962C8B-B14F-4D97-AF65-F5344CB8AC3E}">
        <p14:creationId xmlns:p14="http://schemas.microsoft.com/office/powerpoint/2010/main" val="32919837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12F4B-7ACF-4573-A15F-9E4FD613BF2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4E0261E-DD78-4209-9133-C3EA22EE07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16B3C9C-3135-4D4C-B912-AC549D9449AF}"/>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5" name="Espace réservé du pied de page 4">
            <a:extLst>
              <a:ext uri="{FF2B5EF4-FFF2-40B4-BE49-F238E27FC236}">
                <a16:creationId xmlns:a16="http://schemas.microsoft.com/office/drawing/2014/main" id="{A71195F8-B23D-444E-9A24-D82D600C853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0B77486-69E3-46B9-A7D5-D63D238735E7}"/>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288109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D7A84F-C2C0-4795-AF67-484E74B4429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87A3F05A-BF60-4334-9346-17CAE7EE4F5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253E120-3E91-467D-A8F5-6B28B02424E6}"/>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5" name="Espace réservé du pied de page 4">
            <a:extLst>
              <a:ext uri="{FF2B5EF4-FFF2-40B4-BE49-F238E27FC236}">
                <a16:creationId xmlns:a16="http://schemas.microsoft.com/office/drawing/2014/main" id="{267CFA60-642C-4294-A3F6-052BFD53097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A7EB149-016E-4E21-9A69-77635836AF45}"/>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17074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226DF77-6B90-43C7-9680-B65AFE01A8F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1387047D-883F-467A-84CE-842D689D3D4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44143B-EF8C-4F0D-A3D1-05743F4D3763}"/>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5" name="Espace réservé du pied de page 4">
            <a:extLst>
              <a:ext uri="{FF2B5EF4-FFF2-40B4-BE49-F238E27FC236}">
                <a16:creationId xmlns:a16="http://schemas.microsoft.com/office/drawing/2014/main" id="{BFF5DB9B-3E8D-47F9-8E66-CA4DAD9521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225475-3984-45CB-99F0-BF172D2FA34C}"/>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218334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5EE957-58F6-4C46-AD8F-42C661F6D8B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69AFD3B-09F7-4F43-91B3-CB239773AE7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113271B-85E9-4B32-8FF5-E50CE389DF67}"/>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5" name="Espace réservé du pied de page 4">
            <a:extLst>
              <a:ext uri="{FF2B5EF4-FFF2-40B4-BE49-F238E27FC236}">
                <a16:creationId xmlns:a16="http://schemas.microsoft.com/office/drawing/2014/main" id="{3148B2AD-2F47-429A-A2DE-65E20255F6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032CE4D-519C-4221-A817-997B32D04E00}"/>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2338074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2D36D3-BAEC-4C4B-90EF-7444E676418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ED74505-C1F3-4B0E-832A-ECC0A201FD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28E0410-690C-4B67-8669-D266959E6A4D}"/>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5" name="Espace réservé du pied de page 4">
            <a:extLst>
              <a:ext uri="{FF2B5EF4-FFF2-40B4-BE49-F238E27FC236}">
                <a16:creationId xmlns:a16="http://schemas.microsoft.com/office/drawing/2014/main" id="{D04952D3-CE21-48E6-BF86-2FB1B532466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2E8C54E-4802-4A81-9F3F-C35376A0D53F}"/>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10493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641493-8A73-45D7-A323-9D6A2375D35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3C3065B-2FF7-4B5C-A98C-10B6BE6B4C6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86D24C-F974-4816-8DDF-3159552AEA3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A2B5337-58AA-49BA-B101-5DFE4B59716E}"/>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6" name="Espace réservé du pied de page 5">
            <a:extLst>
              <a:ext uri="{FF2B5EF4-FFF2-40B4-BE49-F238E27FC236}">
                <a16:creationId xmlns:a16="http://schemas.microsoft.com/office/drawing/2014/main" id="{0FAA2355-5CC0-4D03-9EBF-04C0CE79C34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CCCD0CF-46A1-4635-B4A6-4F1CB271757D}"/>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2290347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826497-CC0C-4E1D-87B7-B6A67D7EF72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0CF5ADF-60BD-434E-A3D0-E98CE337B2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A78612E-D1BF-4331-B3B7-46EB6B49D84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B3AD08A-05C6-4636-84C1-8BC74D2867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5AC24E7-D777-4026-A483-8F4C2047CC8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3839961-36F4-4372-A429-A299B93574A5}"/>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8" name="Espace réservé du pied de page 7">
            <a:extLst>
              <a:ext uri="{FF2B5EF4-FFF2-40B4-BE49-F238E27FC236}">
                <a16:creationId xmlns:a16="http://schemas.microsoft.com/office/drawing/2014/main" id="{0157961E-92B4-4C2B-8F04-BBFE57E9D79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5A915E26-C646-444C-BDD0-B64DBF7F2A6C}"/>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316543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B1975D-8AFB-4147-85B8-E93EC8FF1A6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DA05B30-A757-4BDD-BD3B-3F3089E95569}"/>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4" name="Espace réservé du pied de page 3">
            <a:extLst>
              <a:ext uri="{FF2B5EF4-FFF2-40B4-BE49-F238E27FC236}">
                <a16:creationId xmlns:a16="http://schemas.microsoft.com/office/drawing/2014/main" id="{214DAF3E-F4AA-424D-AF8D-3AFE860CAA7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CF2731F-45E6-4BD6-BB15-17661BFA0530}"/>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3335271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1193BEA-368F-4E0F-883D-867ED9A2E869}"/>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3" name="Espace réservé du pied de page 2">
            <a:extLst>
              <a:ext uri="{FF2B5EF4-FFF2-40B4-BE49-F238E27FC236}">
                <a16:creationId xmlns:a16="http://schemas.microsoft.com/office/drawing/2014/main" id="{E6F76FE7-FE9D-47A0-8C39-3582BCA56BC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6F4C11A-2AE6-4CE2-837A-52EA825DB89D}"/>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338723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581482-FAE7-46FC-9D4C-3CB22D5D3B5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5A25315-53D5-4CBB-9425-2D6EF43A07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30FC753-2F61-4871-8910-3C151AFE30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6E1CD77-FB07-431C-9245-550EF8058C84}"/>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6" name="Espace réservé du pied de page 5">
            <a:extLst>
              <a:ext uri="{FF2B5EF4-FFF2-40B4-BE49-F238E27FC236}">
                <a16:creationId xmlns:a16="http://schemas.microsoft.com/office/drawing/2014/main" id="{7EC7D6F9-CCC9-4D9A-9E2A-85AE84F3CAE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ACF1E86-5007-4790-825E-5DEB0BABBF8F}"/>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819134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1052CE-4DAD-468D-B11A-B307EC3A6DC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5405C65-90B5-4D1A-A154-3BF0160D4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91F6BCC-7DD8-4491-A6D1-32C1CB2306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B7D81A9-DEE1-4211-AF2D-E96C450C194C}"/>
              </a:ext>
            </a:extLst>
          </p:cNvPr>
          <p:cNvSpPr>
            <a:spLocks noGrp="1"/>
          </p:cNvSpPr>
          <p:nvPr>
            <p:ph type="dt" sz="half" idx="10"/>
          </p:nvPr>
        </p:nvSpPr>
        <p:spPr/>
        <p:txBody>
          <a:bodyPr/>
          <a:lstStyle/>
          <a:p>
            <a:fld id="{13931281-F395-44F2-930C-CC57443A2EB9}" type="datetimeFigureOut">
              <a:rPr lang="fr-FR" smtClean="0"/>
              <a:t>23/09/2021</a:t>
            </a:fld>
            <a:endParaRPr lang="fr-FR"/>
          </a:p>
        </p:txBody>
      </p:sp>
      <p:sp>
        <p:nvSpPr>
          <p:cNvPr id="6" name="Espace réservé du pied de page 5">
            <a:extLst>
              <a:ext uri="{FF2B5EF4-FFF2-40B4-BE49-F238E27FC236}">
                <a16:creationId xmlns:a16="http://schemas.microsoft.com/office/drawing/2014/main" id="{22B9D152-DB87-4996-9870-220EFBE819C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3288921-27F2-4EB9-964E-D4BF5780F743}"/>
              </a:ext>
            </a:extLst>
          </p:cNvPr>
          <p:cNvSpPr>
            <a:spLocks noGrp="1"/>
          </p:cNvSpPr>
          <p:nvPr>
            <p:ph type="sldNum" sz="quarter" idx="12"/>
          </p:nvPr>
        </p:nvSpPr>
        <p:spPr/>
        <p:txBody>
          <a:bodyPr/>
          <a:lstStyle/>
          <a:p>
            <a:fld id="{A41DFE01-8B32-4D2C-A614-0874113F817E}" type="slidenum">
              <a:rPr lang="fr-FR" smtClean="0"/>
              <a:t>‹N°›</a:t>
            </a:fld>
            <a:endParaRPr lang="fr-FR"/>
          </a:p>
        </p:txBody>
      </p:sp>
    </p:spTree>
    <p:extLst>
      <p:ext uri="{BB962C8B-B14F-4D97-AF65-F5344CB8AC3E}">
        <p14:creationId xmlns:p14="http://schemas.microsoft.com/office/powerpoint/2010/main" val="1378849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E422B21-880A-4296-8B87-5F44A5C62C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7B87A1A-A4B1-4E6D-845E-5621FD9540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3932B86-303D-4AC6-A33B-47AD42076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931281-F395-44F2-930C-CC57443A2EB9}" type="datetimeFigureOut">
              <a:rPr lang="fr-FR" smtClean="0"/>
              <a:t>23/09/2021</a:t>
            </a:fld>
            <a:endParaRPr lang="fr-FR"/>
          </a:p>
        </p:txBody>
      </p:sp>
      <p:sp>
        <p:nvSpPr>
          <p:cNvPr id="5" name="Espace réservé du pied de page 4">
            <a:extLst>
              <a:ext uri="{FF2B5EF4-FFF2-40B4-BE49-F238E27FC236}">
                <a16:creationId xmlns:a16="http://schemas.microsoft.com/office/drawing/2014/main" id="{F8DDFBB8-FC86-40FF-A906-8C60449C38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6AFDCB7-143E-4B13-A726-713A22F75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DFE01-8B32-4D2C-A614-0874113F817E}" type="slidenum">
              <a:rPr lang="fr-FR" smtClean="0"/>
              <a:t>‹N°›</a:t>
            </a:fld>
            <a:endParaRPr lang="fr-FR"/>
          </a:p>
        </p:txBody>
      </p:sp>
    </p:spTree>
    <p:extLst>
      <p:ext uri="{BB962C8B-B14F-4D97-AF65-F5344CB8AC3E}">
        <p14:creationId xmlns:p14="http://schemas.microsoft.com/office/powerpoint/2010/main" val="1148032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oc.eu/wp-content/uploads/2020/12/ENOC-Common-Framework-of-Reference-FV.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65517E6-731F-4E8F-9FC3-57499CC1D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024FDB6-ADEE-441F-BE33-7FBD2998E7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578600" cy="6858003"/>
          </a:xfrm>
          <a:custGeom>
            <a:avLst/>
            <a:gdLst>
              <a:gd name="connsiteX0" fmla="*/ 3840831 w 6450535"/>
              <a:gd name="connsiteY0" fmla="*/ 0 h 6858003"/>
              <a:gd name="connsiteX1" fmla="*/ 0 w 6450535"/>
              <a:gd name="connsiteY1" fmla="*/ 0 h 6858003"/>
              <a:gd name="connsiteX2" fmla="*/ 0 w 6450535"/>
              <a:gd name="connsiteY2" fmla="*/ 6858002 h 6858003"/>
              <a:gd name="connsiteX3" fmla="*/ 222478 w 6450535"/>
              <a:gd name="connsiteY3" fmla="*/ 6858002 h 6858003"/>
              <a:gd name="connsiteX4" fmla="*/ 222478 w 6450535"/>
              <a:gd name="connsiteY4" fmla="*/ 6858003 h 6858003"/>
              <a:gd name="connsiteX5" fmla="*/ 6450535 w 6450535"/>
              <a:gd name="connsiteY5" fmla="*/ 6858003 h 6858003"/>
              <a:gd name="connsiteX6" fmla="*/ 6450535 w 6450535"/>
              <a:gd name="connsiteY6" fmla="*/ 1 h 6858003"/>
              <a:gd name="connsiteX7" fmla="*/ 3840836 w 6450535"/>
              <a:gd name="connsiteY7" fmla="*/ 1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50535" h="6858003">
                <a:moveTo>
                  <a:pt x="3840831" y="0"/>
                </a:moveTo>
                <a:lnTo>
                  <a:pt x="0" y="0"/>
                </a:lnTo>
                <a:lnTo>
                  <a:pt x="0" y="6858002"/>
                </a:lnTo>
                <a:lnTo>
                  <a:pt x="222478" y="6858002"/>
                </a:lnTo>
                <a:lnTo>
                  <a:pt x="222478" y="6858003"/>
                </a:lnTo>
                <a:lnTo>
                  <a:pt x="6450535" y="6858003"/>
                </a:lnTo>
                <a:lnTo>
                  <a:pt x="6450535" y="1"/>
                </a:lnTo>
                <a:lnTo>
                  <a:pt x="3840836" y="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Arc 25">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2974408" y="70086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re 1">
            <a:extLst>
              <a:ext uri="{FF2B5EF4-FFF2-40B4-BE49-F238E27FC236}">
                <a16:creationId xmlns:a16="http://schemas.microsoft.com/office/drawing/2014/main" id="{3F9498B9-2A39-4272-A37D-E0025EADDBA1}"/>
              </a:ext>
            </a:extLst>
          </p:cNvPr>
          <p:cNvSpPr>
            <a:spLocks noGrp="1"/>
          </p:cNvSpPr>
          <p:nvPr>
            <p:ph type="ctrTitle"/>
          </p:nvPr>
        </p:nvSpPr>
        <p:spPr>
          <a:xfrm>
            <a:off x="643467" y="795509"/>
            <a:ext cx="5271106" cy="2798604"/>
          </a:xfrm>
        </p:spPr>
        <p:txBody>
          <a:bodyPr>
            <a:normAutofit/>
          </a:bodyPr>
          <a:lstStyle/>
          <a:p>
            <a:pPr algn="l"/>
            <a:r>
              <a:rPr lang="fr-FR" b="1">
                <a:solidFill>
                  <a:srgbClr val="FFFFFF"/>
                </a:solidFill>
              </a:rPr>
              <a:t>CRIAs of COVID-19 related States measures</a:t>
            </a:r>
          </a:p>
        </p:txBody>
      </p:sp>
      <p:sp>
        <p:nvSpPr>
          <p:cNvPr id="28" name="Oval 27">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5486807"/>
            <a:ext cx="491961" cy="491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Sous-titre 2">
            <a:extLst>
              <a:ext uri="{FF2B5EF4-FFF2-40B4-BE49-F238E27FC236}">
                <a16:creationId xmlns:a16="http://schemas.microsoft.com/office/drawing/2014/main" id="{B8B7C7EC-4308-4346-93F4-01DE0C33310A}"/>
              </a:ext>
            </a:extLst>
          </p:cNvPr>
          <p:cNvSpPr>
            <a:spLocks noGrp="1"/>
          </p:cNvSpPr>
          <p:nvPr>
            <p:ph type="subTitle" idx="1"/>
          </p:nvPr>
        </p:nvSpPr>
        <p:spPr>
          <a:xfrm>
            <a:off x="643467" y="3686187"/>
            <a:ext cx="5271106" cy="2292581"/>
          </a:xfrm>
        </p:spPr>
        <p:txBody>
          <a:bodyPr>
            <a:normAutofit/>
          </a:bodyPr>
          <a:lstStyle/>
          <a:p>
            <a:pPr algn="l"/>
            <a:endParaRPr lang="fr-FR">
              <a:solidFill>
                <a:srgbClr val="FFFFFF"/>
              </a:solidFill>
            </a:endParaRPr>
          </a:p>
          <a:p>
            <a:pPr algn="l"/>
            <a:r>
              <a:rPr lang="fr-FR">
                <a:solidFill>
                  <a:srgbClr val="FFFFFF"/>
                </a:solidFill>
              </a:rPr>
              <a:t>Véronique Lerch and Vanessa Sedletzki</a:t>
            </a:r>
          </a:p>
        </p:txBody>
      </p:sp>
      <p:pic>
        <p:nvPicPr>
          <p:cNvPr id="5" name="Image 4">
            <a:extLst>
              <a:ext uri="{FF2B5EF4-FFF2-40B4-BE49-F238E27FC236}">
                <a16:creationId xmlns:a16="http://schemas.microsoft.com/office/drawing/2014/main" id="{C87FB4AF-6131-4914-8615-7F51148C1497}"/>
              </a:ext>
            </a:extLst>
          </p:cNvPr>
          <p:cNvPicPr>
            <a:picLocks noChangeAspect="1"/>
          </p:cNvPicPr>
          <p:nvPr/>
        </p:nvPicPr>
        <p:blipFill>
          <a:blip r:embed="rId3"/>
          <a:stretch>
            <a:fillRect/>
          </a:stretch>
        </p:blipFill>
        <p:spPr>
          <a:xfrm>
            <a:off x="6864836" y="1103534"/>
            <a:ext cx="5096871" cy="1223249"/>
          </a:xfrm>
          <a:custGeom>
            <a:avLst/>
            <a:gdLst/>
            <a:ahLst/>
            <a:cxnLst/>
            <a:rect l="l" t="t" r="r" b="b"/>
            <a:pathLst>
              <a:path w="5096871" h="3143436">
                <a:moveTo>
                  <a:pt x="75600" y="0"/>
                </a:moveTo>
                <a:lnTo>
                  <a:pt x="5021271" y="0"/>
                </a:lnTo>
                <a:cubicBezTo>
                  <a:pt x="5063024" y="0"/>
                  <a:pt x="5096871" y="33847"/>
                  <a:pt x="5096871" y="75600"/>
                </a:cubicBezTo>
                <a:lnTo>
                  <a:pt x="5096871" y="3067836"/>
                </a:lnTo>
                <a:cubicBezTo>
                  <a:pt x="5096871" y="3109589"/>
                  <a:pt x="5063024" y="3143436"/>
                  <a:pt x="5021271" y="3143436"/>
                </a:cubicBezTo>
                <a:lnTo>
                  <a:pt x="75600" y="3143436"/>
                </a:lnTo>
                <a:cubicBezTo>
                  <a:pt x="33847" y="3143436"/>
                  <a:pt x="0" y="3109589"/>
                  <a:pt x="0" y="3067836"/>
                </a:cubicBezTo>
                <a:lnTo>
                  <a:pt x="0" y="75600"/>
                </a:lnTo>
                <a:cubicBezTo>
                  <a:pt x="0" y="33847"/>
                  <a:pt x="33847" y="0"/>
                  <a:pt x="75600" y="0"/>
                </a:cubicBezTo>
                <a:close/>
              </a:path>
            </a:pathLst>
          </a:custGeom>
        </p:spPr>
      </p:pic>
      <p:pic>
        <p:nvPicPr>
          <p:cNvPr id="4" name="Image 3">
            <a:extLst>
              <a:ext uri="{FF2B5EF4-FFF2-40B4-BE49-F238E27FC236}">
                <a16:creationId xmlns:a16="http://schemas.microsoft.com/office/drawing/2014/main" id="{E679AEB1-F363-4042-ACA6-3F389E7A1591}"/>
              </a:ext>
            </a:extLst>
          </p:cNvPr>
          <p:cNvPicPr>
            <a:picLocks noChangeAspect="1"/>
          </p:cNvPicPr>
          <p:nvPr/>
        </p:nvPicPr>
        <p:blipFill>
          <a:blip r:embed="rId4"/>
          <a:stretch>
            <a:fillRect/>
          </a:stretch>
        </p:blipFill>
        <p:spPr>
          <a:xfrm>
            <a:off x="6851348" y="4095969"/>
            <a:ext cx="5096871" cy="2000522"/>
          </a:xfrm>
          <a:custGeom>
            <a:avLst/>
            <a:gdLst/>
            <a:ahLst/>
            <a:cxnLst/>
            <a:rect l="l" t="t" r="r" b="b"/>
            <a:pathLst>
              <a:path w="5096871" h="3143436">
                <a:moveTo>
                  <a:pt x="75600" y="0"/>
                </a:moveTo>
                <a:lnTo>
                  <a:pt x="5021271" y="0"/>
                </a:lnTo>
                <a:cubicBezTo>
                  <a:pt x="5063024" y="0"/>
                  <a:pt x="5096871" y="33847"/>
                  <a:pt x="5096871" y="75600"/>
                </a:cubicBezTo>
                <a:lnTo>
                  <a:pt x="5096871" y="3067836"/>
                </a:lnTo>
                <a:cubicBezTo>
                  <a:pt x="5096871" y="3109589"/>
                  <a:pt x="5063024" y="3143436"/>
                  <a:pt x="5021271" y="3143436"/>
                </a:cubicBezTo>
                <a:lnTo>
                  <a:pt x="75600" y="3143436"/>
                </a:lnTo>
                <a:cubicBezTo>
                  <a:pt x="33847" y="3143436"/>
                  <a:pt x="0" y="3109589"/>
                  <a:pt x="0" y="3067836"/>
                </a:cubicBezTo>
                <a:lnTo>
                  <a:pt x="0" y="75600"/>
                </a:lnTo>
                <a:cubicBezTo>
                  <a:pt x="0" y="33847"/>
                  <a:pt x="33847" y="0"/>
                  <a:pt x="75600" y="0"/>
                </a:cubicBezTo>
                <a:close/>
              </a:path>
            </a:pathLst>
          </a:custGeom>
        </p:spPr>
      </p:pic>
    </p:spTree>
    <p:extLst>
      <p:ext uri="{BB962C8B-B14F-4D97-AF65-F5344CB8AC3E}">
        <p14:creationId xmlns:p14="http://schemas.microsoft.com/office/powerpoint/2010/main" val="2846486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EDB8ACAD-726C-4FBC-80B4-2BF238482051}"/>
              </a:ext>
            </a:extLst>
          </p:cNvPr>
          <p:cNvSpPr>
            <a:spLocks noGrp="1"/>
          </p:cNvSpPr>
          <p:nvPr>
            <p:ph type="title"/>
          </p:nvPr>
        </p:nvSpPr>
        <p:spPr>
          <a:xfrm>
            <a:off x="838200" y="365125"/>
            <a:ext cx="10515600" cy="1325563"/>
          </a:xfrm>
        </p:spPr>
        <p:txBody>
          <a:bodyPr>
            <a:normAutofit/>
          </a:bodyPr>
          <a:lstStyle/>
          <a:p>
            <a:r>
              <a:rPr lang="fr-FR" b="1" dirty="0"/>
              <a:t>Preliminary </a:t>
            </a:r>
            <a:r>
              <a:rPr lang="fr-FR" b="1" dirty="0" err="1"/>
              <a:t>lessons</a:t>
            </a:r>
            <a:r>
              <a:rPr lang="fr-FR" b="1" dirty="0"/>
              <a:t> </a:t>
            </a:r>
            <a:r>
              <a:rPr lang="fr-FR" b="1" dirty="0" err="1"/>
              <a:t>learned</a:t>
            </a:r>
            <a:endParaRPr lang="fr-FR" b="1"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A8CBE7B7-8655-45D6-98F4-381C40879D39}"/>
              </a:ext>
            </a:extLst>
          </p:cNvPr>
          <p:cNvSpPr>
            <a:spLocks noGrp="1"/>
          </p:cNvSpPr>
          <p:nvPr>
            <p:ph idx="1"/>
          </p:nvPr>
        </p:nvSpPr>
        <p:spPr>
          <a:xfrm>
            <a:off x="838200" y="1825625"/>
            <a:ext cx="10515600" cy="4351338"/>
          </a:xfrm>
        </p:spPr>
        <p:txBody>
          <a:bodyPr>
            <a:normAutofit/>
          </a:bodyPr>
          <a:lstStyle/>
          <a:p>
            <a:endParaRPr lang="fr-FR"/>
          </a:p>
        </p:txBody>
      </p:sp>
    </p:spTree>
    <p:extLst>
      <p:ext uri="{BB962C8B-B14F-4D97-AF65-F5344CB8AC3E}">
        <p14:creationId xmlns:p14="http://schemas.microsoft.com/office/powerpoint/2010/main" val="3015938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2DC90184-E0C3-4B9D-A774-89DDD94CE1F8}"/>
              </a:ext>
            </a:extLst>
          </p:cNvPr>
          <p:cNvSpPr>
            <a:spLocks noGrp="1"/>
          </p:cNvSpPr>
          <p:nvPr>
            <p:ph type="title"/>
          </p:nvPr>
        </p:nvSpPr>
        <p:spPr>
          <a:xfrm>
            <a:off x="838200" y="365125"/>
            <a:ext cx="10515600" cy="1325563"/>
          </a:xfrm>
        </p:spPr>
        <p:txBody>
          <a:bodyPr>
            <a:normAutofit/>
          </a:bodyPr>
          <a:lstStyle/>
          <a:p>
            <a:r>
              <a:rPr lang="fr-FR" b="1" dirty="0"/>
              <a:t>Follow-up to the initiative</a:t>
            </a: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3A9B424-D2EC-455D-8CC8-90224D74E145}"/>
              </a:ext>
            </a:extLst>
          </p:cNvPr>
          <p:cNvSpPr>
            <a:spLocks noGrp="1"/>
          </p:cNvSpPr>
          <p:nvPr>
            <p:ph idx="1"/>
          </p:nvPr>
        </p:nvSpPr>
        <p:spPr>
          <a:xfrm>
            <a:off x="838200" y="1825625"/>
            <a:ext cx="10515600" cy="4351338"/>
          </a:xfrm>
        </p:spPr>
        <p:txBody>
          <a:bodyPr>
            <a:normAutofit/>
          </a:bodyPr>
          <a:lstStyle/>
          <a:p>
            <a:r>
              <a:rPr lang="fr-FR" dirty="0"/>
              <a:t>Publication of the national CRIA reports</a:t>
            </a:r>
          </a:p>
          <a:p>
            <a:r>
              <a:rPr lang="fr-FR" dirty="0" err="1"/>
              <a:t>Some</a:t>
            </a:r>
            <a:r>
              <a:rPr lang="fr-FR" dirty="0"/>
              <a:t> </a:t>
            </a:r>
            <a:r>
              <a:rPr lang="fr-FR" dirty="0" err="1"/>
              <a:t>ombudsperson’s</a:t>
            </a:r>
            <a:r>
              <a:rPr lang="fr-FR" dirty="0"/>
              <a:t> offices </a:t>
            </a:r>
            <a:r>
              <a:rPr lang="fr-FR" dirty="0" err="1"/>
              <a:t>will</a:t>
            </a:r>
            <a:r>
              <a:rPr lang="fr-FR" dirty="0"/>
              <a:t> </a:t>
            </a:r>
            <a:r>
              <a:rPr lang="fr-FR" dirty="0" err="1"/>
              <a:t>develop</a:t>
            </a:r>
            <a:r>
              <a:rPr lang="fr-FR" dirty="0"/>
              <a:t> </a:t>
            </a:r>
            <a:r>
              <a:rPr lang="fr-FR" dirty="0" err="1"/>
              <a:t>their</a:t>
            </a:r>
            <a:r>
              <a:rPr lang="fr-FR" dirty="0"/>
              <a:t> </a:t>
            </a:r>
            <a:r>
              <a:rPr lang="fr-FR" dirty="0" err="1"/>
              <a:t>own</a:t>
            </a:r>
            <a:r>
              <a:rPr lang="fr-FR" dirty="0"/>
              <a:t> CRIA </a:t>
            </a:r>
            <a:r>
              <a:rPr lang="fr-FR" dirty="0" err="1"/>
              <a:t>methodology</a:t>
            </a:r>
            <a:endParaRPr lang="fr-FR" dirty="0"/>
          </a:p>
        </p:txBody>
      </p:sp>
    </p:spTree>
    <p:extLst>
      <p:ext uri="{BB962C8B-B14F-4D97-AF65-F5344CB8AC3E}">
        <p14:creationId xmlns:p14="http://schemas.microsoft.com/office/powerpoint/2010/main" val="3178696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F837543A-6020-4505-A233-C9DB4BF740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35B16301-FB18-48BA-A6DD-C37CAF6F9A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ZoneTexte 2">
            <a:extLst>
              <a:ext uri="{FF2B5EF4-FFF2-40B4-BE49-F238E27FC236}">
                <a16:creationId xmlns:a16="http://schemas.microsoft.com/office/drawing/2014/main" id="{0AC17AE9-6ED5-4FA5-9584-B13204D1BA21}"/>
              </a:ext>
            </a:extLst>
          </p:cNvPr>
          <p:cNvSpPr txBox="1"/>
          <p:nvPr/>
        </p:nvSpPr>
        <p:spPr>
          <a:xfrm>
            <a:off x="667658" y="477998"/>
            <a:ext cx="5729032" cy="5966345"/>
          </a:xfrm>
          <a:prstGeom prst="rect">
            <a:avLst/>
          </a:prstGeom>
        </p:spPr>
        <p:txBody>
          <a:bodyPr vert="horz" lIns="91440" tIns="45720" rIns="91440" bIns="45720" rtlCol="0">
            <a:normAutofit lnSpcReduction="10000"/>
          </a:bodyPr>
          <a:lstStyle/>
          <a:p>
            <a:pPr>
              <a:lnSpc>
                <a:spcPct val="90000"/>
              </a:lnSpc>
              <a:spcAft>
                <a:spcPts val="600"/>
              </a:spcAft>
            </a:pPr>
            <a:r>
              <a:rPr lang="en-US" i="1" dirty="0">
                <a:effectLst/>
              </a:rPr>
              <a:t>“</a:t>
            </a:r>
            <a:r>
              <a:rPr lang="en-US" sz="2800" dirty="0">
                <a:effectLst/>
              </a:rPr>
              <a:t>CRIA is </a:t>
            </a:r>
            <a:r>
              <a:rPr lang="en-US" sz="2800" b="1" dirty="0">
                <a:effectLst/>
              </a:rPr>
              <a:t>a process, tool and report which supports a systematic assessment and communication of the impact of a proposal or measure on the rights, needs and interests of children and young people</a:t>
            </a:r>
            <a:r>
              <a:rPr lang="en-US" sz="2800" dirty="0">
                <a:effectLst/>
              </a:rPr>
              <a:t>. </a:t>
            </a:r>
          </a:p>
          <a:p>
            <a:pPr>
              <a:lnSpc>
                <a:spcPct val="90000"/>
              </a:lnSpc>
              <a:spcAft>
                <a:spcPts val="600"/>
              </a:spcAft>
            </a:pPr>
            <a:endParaRPr lang="en-US" sz="2800" dirty="0">
              <a:effectLst/>
            </a:endParaRPr>
          </a:p>
          <a:p>
            <a:pPr>
              <a:lnSpc>
                <a:spcPct val="90000"/>
              </a:lnSpc>
              <a:spcAft>
                <a:spcPts val="600"/>
              </a:spcAft>
            </a:pPr>
            <a:r>
              <a:rPr lang="en-US" sz="2800" dirty="0">
                <a:effectLst/>
              </a:rPr>
              <a:t>CRIA focuses on how children’s rights were or may be affected by the decisions and actions of governments, institutions and others in the areas of law, policy and practice.”</a:t>
            </a:r>
          </a:p>
          <a:p>
            <a:pPr indent="-228600">
              <a:lnSpc>
                <a:spcPct val="90000"/>
              </a:lnSpc>
              <a:spcAft>
                <a:spcPts val="600"/>
              </a:spcAft>
              <a:buFont typeface="Arial" panose="020B0604020202020204" pitchFamily="34" charset="0"/>
              <a:buChar char="•"/>
            </a:pPr>
            <a:endParaRPr lang="en-US" sz="2800" dirty="0">
              <a:effectLst/>
            </a:endParaRPr>
          </a:p>
          <a:p>
            <a:pPr>
              <a:lnSpc>
                <a:spcPct val="90000"/>
              </a:lnSpc>
              <a:spcAft>
                <a:spcPts val="600"/>
              </a:spcAft>
            </a:pPr>
            <a:r>
              <a:rPr lang="en-US" sz="2800" i="1" dirty="0">
                <a:effectLst/>
              </a:rPr>
              <a:t>ENOC Synthesis report – Child Rights Impact Assessment – November 2020</a:t>
            </a:r>
            <a:endParaRPr lang="en-US" sz="2800" dirty="0"/>
          </a:p>
        </p:txBody>
      </p:sp>
      <p:sp>
        <p:nvSpPr>
          <p:cNvPr id="21" name="Oval 20">
            <a:extLst>
              <a:ext uri="{FF2B5EF4-FFF2-40B4-BE49-F238E27FC236}">
                <a16:creationId xmlns:a16="http://schemas.microsoft.com/office/drawing/2014/main" id="{C3C0D90E-074A-4F52-9B11-B52BEF4BC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2624479"/>
            <a:ext cx="812427" cy="812427"/>
          </a:xfrm>
          <a:prstGeom prst="ellipse">
            <a:avLst/>
          </a:prstGeom>
          <a:noFill/>
          <a:ln w="1270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Block Arc 22">
            <a:extLst>
              <a:ext uri="{FF2B5EF4-FFF2-40B4-BE49-F238E27FC236}">
                <a16:creationId xmlns:a16="http://schemas.microsoft.com/office/drawing/2014/main" id="{CABBD4C1-E6F8-46F6-8152-A8A97490B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12417" y="1218531"/>
            <a:ext cx="2387600" cy="238760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83BA5EF5-1FE9-4BF9-83BB-269BCDDF61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0"/>
            <a:ext cx="2315251" cy="1550992"/>
          </a:xfrm>
          <a:custGeom>
            <a:avLst/>
            <a:gdLst>
              <a:gd name="connsiteX0" fmla="*/ 0 w 2315251"/>
              <a:gd name="connsiteY0" fmla="*/ 0 h 1550992"/>
              <a:gd name="connsiteX1" fmla="*/ 138700 w 2315251"/>
              <a:gd name="connsiteY1" fmla="*/ 0 h 1550992"/>
              <a:gd name="connsiteX2" fmla="*/ 138700 w 2315251"/>
              <a:gd name="connsiteY2" fmla="*/ 1361400 h 1550992"/>
              <a:gd name="connsiteX3" fmla="*/ 2107387 w 2315251"/>
              <a:gd name="connsiteY3" fmla="*/ 222673 h 1550992"/>
              <a:gd name="connsiteX4" fmla="*/ 1722420 w 2315251"/>
              <a:gd name="connsiteY4" fmla="*/ 0 h 1550992"/>
              <a:gd name="connsiteX5" fmla="*/ 1999436 w 2315251"/>
              <a:gd name="connsiteY5" fmla="*/ 0 h 1550992"/>
              <a:gd name="connsiteX6" fmla="*/ 2280549 w 2315251"/>
              <a:gd name="connsiteY6" fmla="*/ 162605 h 1550992"/>
              <a:gd name="connsiteX7" fmla="*/ 2305953 w 2315251"/>
              <a:gd name="connsiteY7" fmla="*/ 257336 h 1550992"/>
              <a:gd name="connsiteX8" fmla="*/ 2280549 w 2315251"/>
              <a:gd name="connsiteY8" fmla="*/ 282740 h 1550992"/>
              <a:gd name="connsiteX9" fmla="*/ 104026 w 2315251"/>
              <a:gd name="connsiteY9" fmla="*/ 1541710 h 1550992"/>
              <a:gd name="connsiteX10" fmla="*/ 69351 w 2315251"/>
              <a:gd name="connsiteY10" fmla="*/ 1550992 h 1550992"/>
              <a:gd name="connsiteX11" fmla="*/ 0 w 2315251"/>
              <a:gd name="connsiteY11" fmla="*/ 1481643 h 1550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15251" h="1550992">
                <a:moveTo>
                  <a:pt x="0" y="0"/>
                </a:moveTo>
                <a:lnTo>
                  <a:pt x="138700" y="0"/>
                </a:lnTo>
                <a:lnTo>
                  <a:pt x="138700" y="1361400"/>
                </a:lnTo>
                <a:lnTo>
                  <a:pt x="2107387" y="222673"/>
                </a:lnTo>
                <a:lnTo>
                  <a:pt x="1722420" y="0"/>
                </a:lnTo>
                <a:lnTo>
                  <a:pt x="1999436" y="0"/>
                </a:lnTo>
                <a:lnTo>
                  <a:pt x="2280549" y="162605"/>
                </a:lnTo>
                <a:cubicBezTo>
                  <a:pt x="2313720" y="181745"/>
                  <a:pt x="2325104" y="224155"/>
                  <a:pt x="2305953" y="257336"/>
                </a:cubicBezTo>
                <a:cubicBezTo>
                  <a:pt x="2299872" y="267889"/>
                  <a:pt x="2291101" y="276648"/>
                  <a:pt x="2280549" y="282740"/>
                </a:cubicBezTo>
                <a:lnTo>
                  <a:pt x="104026" y="1541710"/>
                </a:lnTo>
                <a:cubicBezTo>
                  <a:pt x="93484" y="1547802"/>
                  <a:pt x="81523" y="1551003"/>
                  <a:pt x="69351" y="1550992"/>
                </a:cubicBezTo>
                <a:cubicBezTo>
                  <a:pt x="31049" y="1550992"/>
                  <a:pt x="0" y="1519944"/>
                  <a:pt x="0" y="1481643"/>
                </a:cubicBezTo>
                <a:close/>
              </a:path>
            </a:pathLst>
          </a:custGeom>
          <a:solidFill>
            <a:schemeClr val="accent6"/>
          </a:solidFill>
          <a:ln w="9525" cap="flat">
            <a:noFill/>
            <a:prstDash val="solid"/>
            <a:miter/>
          </a:ln>
        </p:spPr>
        <p:txBody>
          <a:bodyPr rtlCol="0" anchor="ctr"/>
          <a:lstStyle/>
          <a:p>
            <a:endParaRPr lang="en-US" dirty="0"/>
          </a:p>
        </p:txBody>
      </p:sp>
      <p:cxnSp>
        <p:nvCxnSpPr>
          <p:cNvPr id="27" name="Straight Connector 26">
            <a:extLst>
              <a:ext uri="{FF2B5EF4-FFF2-40B4-BE49-F238E27FC236}">
                <a16:creationId xmlns:a16="http://schemas.microsoft.com/office/drawing/2014/main" id="{4B3BCACB-5880-460B-9606-8C433A9AF99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724638" y="1331572"/>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29" name="Freeform: Shape 28">
            <a:extLst>
              <a:ext uri="{FF2B5EF4-FFF2-40B4-BE49-F238E27FC236}">
                <a16:creationId xmlns:a16="http://schemas.microsoft.com/office/drawing/2014/main" id="{88853921-7BC9-4BDE-ACAB-133C683C8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5550" y="4112081"/>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1" name="Arc 30">
            <a:extLst>
              <a:ext uri="{FF2B5EF4-FFF2-40B4-BE49-F238E27FC236}">
                <a16:creationId xmlns:a16="http://schemas.microsoft.com/office/drawing/2014/main" id="{09192968-3AE7-4470-A61C-97294BB927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92895">
            <a:off x="6086940" y="4145122"/>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AB72E55-43E4-4356-BFE8-E2102CB0B5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21310" y="4962670"/>
            <a:ext cx="2643352" cy="1895331"/>
          </a:xfrm>
          <a:custGeom>
            <a:avLst/>
            <a:gdLst>
              <a:gd name="connsiteX0" fmla="*/ 1321676 w 2643352"/>
              <a:gd name="connsiteY0" fmla="*/ 0 h 1895331"/>
              <a:gd name="connsiteX1" fmla="*/ 2643352 w 2643352"/>
              <a:gd name="connsiteY1" fmla="*/ 1321676 h 1895331"/>
              <a:gd name="connsiteX2" fmla="*/ 2539488 w 2643352"/>
              <a:gd name="connsiteY2" fmla="*/ 1836132 h 1895331"/>
              <a:gd name="connsiteX3" fmla="*/ 2510970 w 2643352"/>
              <a:gd name="connsiteY3" fmla="*/ 1895331 h 1895331"/>
              <a:gd name="connsiteX4" fmla="*/ 132382 w 2643352"/>
              <a:gd name="connsiteY4" fmla="*/ 1895331 h 1895331"/>
              <a:gd name="connsiteX5" fmla="*/ 103864 w 2643352"/>
              <a:gd name="connsiteY5" fmla="*/ 1836132 h 1895331"/>
              <a:gd name="connsiteX6" fmla="*/ 0 w 2643352"/>
              <a:gd name="connsiteY6" fmla="*/ 1321676 h 1895331"/>
              <a:gd name="connsiteX7" fmla="*/ 1321676 w 2643352"/>
              <a:gd name="connsiteY7" fmla="*/ 0 h 1895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43352" h="1895331">
                <a:moveTo>
                  <a:pt x="1321676" y="0"/>
                </a:moveTo>
                <a:cubicBezTo>
                  <a:pt x="2051617" y="0"/>
                  <a:pt x="2643352" y="591735"/>
                  <a:pt x="2643352" y="1321676"/>
                </a:cubicBezTo>
                <a:cubicBezTo>
                  <a:pt x="2643352" y="1504161"/>
                  <a:pt x="2606369" y="1678009"/>
                  <a:pt x="2539488" y="1836132"/>
                </a:cubicBezTo>
                <a:lnTo>
                  <a:pt x="2510970" y="1895331"/>
                </a:lnTo>
                <a:lnTo>
                  <a:pt x="132382" y="1895331"/>
                </a:lnTo>
                <a:lnTo>
                  <a:pt x="103864" y="1836132"/>
                </a:lnTo>
                <a:cubicBezTo>
                  <a:pt x="36984" y="1678009"/>
                  <a:pt x="0" y="1504161"/>
                  <a:pt x="0" y="1321676"/>
                </a:cubicBezTo>
                <a:cubicBezTo>
                  <a:pt x="0" y="591735"/>
                  <a:pt x="591735" y="0"/>
                  <a:pt x="132167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8275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4532F1F5-A256-4795-A4D5-DD6FE331D3B8}"/>
              </a:ext>
            </a:extLst>
          </p:cNvPr>
          <p:cNvSpPr>
            <a:spLocks noGrp="1"/>
          </p:cNvSpPr>
          <p:nvPr>
            <p:ph type="title"/>
          </p:nvPr>
        </p:nvSpPr>
        <p:spPr>
          <a:xfrm>
            <a:off x="838200" y="365125"/>
            <a:ext cx="10515600" cy="1325563"/>
          </a:xfrm>
        </p:spPr>
        <p:txBody>
          <a:bodyPr>
            <a:normAutofit/>
          </a:bodyPr>
          <a:lstStyle/>
          <a:p>
            <a:r>
              <a:rPr lang="fr-FR" b="1" dirty="0"/>
              <a:t>CRIA/CRIE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725B38A7-01E7-49D6-B18B-C107EF9787E5}"/>
              </a:ext>
            </a:extLst>
          </p:cNvPr>
          <p:cNvSpPr>
            <a:spLocks noGrp="1"/>
          </p:cNvSpPr>
          <p:nvPr>
            <p:ph idx="1"/>
          </p:nvPr>
        </p:nvSpPr>
        <p:spPr>
          <a:xfrm>
            <a:off x="838199" y="1451429"/>
            <a:ext cx="10976429" cy="4725535"/>
          </a:xfrm>
        </p:spPr>
        <p:txBody>
          <a:bodyPr>
            <a:noAutofit/>
          </a:bodyPr>
          <a:lstStyle/>
          <a:p>
            <a:r>
              <a:rPr lang="en-US" b="1" i="0" u="none" strike="noStrike" baseline="0" dirty="0">
                <a:latin typeface="Calibri" panose="020F0502020204030204" pitchFamily="34" charset="0"/>
              </a:rPr>
              <a:t>E</a:t>
            </a:r>
            <a:r>
              <a:rPr lang="en-US" b="1" i="1" u="none" strike="noStrike" baseline="0" dirty="0">
                <a:latin typeface="Calibri" panose="020F0502020204030204" pitchFamily="34" charset="0"/>
              </a:rPr>
              <a:t>x ante </a:t>
            </a:r>
            <a:r>
              <a:rPr lang="en-US" b="1" i="0" u="none" strike="noStrike" baseline="0" dirty="0">
                <a:latin typeface="Calibri" panose="020F0502020204030204" pitchFamily="34" charset="0"/>
              </a:rPr>
              <a:t>CRIA </a:t>
            </a:r>
            <a:r>
              <a:rPr lang="en-US" b="0" i="0" u="none" strike="noStrike" baseline="0" dirty="0">
                <a:latin typeface="Calibri" panose="020F0502020204030204" pitchFamily="34" charset="0"/>
              </a:rPr>
              <a:t>provides an opportunity to examine </a:t>
            </a:r>
            <a:r>
              <a:rPr lang="en-US" b="1" i="0" u="none" strike="noStrike" baseline="0" dirty="0">
                <a:latin typeface="Calibri" panose="020F0502020204030204" pitchFamily="34" charset="0"/>
              </a:rPr>
              <a:t>the potential impacts </a:t>
            </a:r>
            <a:r>
              <a:rPr lang="en-US" b="0" i="0" u="none" strike="noStrike" baseline="0" dirty="0">
                <a:latin typeface="Calibri" panose="020F0502020204030204" pitchFamily="34" charset="0"/>
              </a:rPr>
              <a:t>on children and young people of laws, policies, </a:t>
            </a:r>
            <a:r>
              <a:rPr lang="en-US" b="0" i="0" u="none" strike="noStrike" baseline="0" dirty="0" err="1">
                <a:latin typeface="Calibri" panose="020F0502020204030204" pitchFamily="34" charset="0"/>
              </a:rPr>
              <a:t>programmes</a:t>
            </a:r>
            <a:r>
              <a:rPr lang="en-US" b="0" i="0" u="none" strike="noStrike" baseline="0" dirty="0">
                <a:latin typeface="Calibri" panose="020F0502020204030204" pitchFamily="34" charset="0"/>
              </a:rPr>
              <a:t> and services as they are being developed and, if necessary, suggest ways to avoid or mitigate any negative impacts. </a:t>
            </a:r>
          </a:p>
          <a:p>
            <a:endParaRPr lang="en-US" b="0" i="0" u="none" strike="noStrike" baseline="0" dirty="0">
              <a:latin typeface="Calibri" panose="020F0502020204030204" pitchFamily="34" charset="0"/>
            </a:endParaRPr>
          </a:p>
          <a:p>
            <a:r>
              <a:rPr lang="en-US" b="1" i="1" u="none" strike="noStrike" baseline="0" dirty="0">
                <a:latin typeface="Calibri" panose="020F0502020204030204" pitchFamily="34" charset="0"/>
              </a:rPr>
              <a:t>Ex post </a:t>
            </a:r>
            <a:r>
              <a:rPr lang="en-US" b="1" i="0" u="none" strike="noStrike" baseline="0" dirty="0">
                <a:latin typeface="Calibri" panose="020F0502020204030204" pitchFamily="34" charset="0"/>
              </a:rPr>
              <a:t>Child Rights Impact Evaluation (CRIE) </a:t>
            </a:r>
            <a:r>
              <a:rPr lang="en-US" b="0" i="0" u="none" strike="noStrike" baseline="0" dirty="0">
                <a:latin typeface="Calibri" panose="020F0502020204030204" pitchFamily="34" charset="0"/>
              </a:rPr>
              <a:t>is conducted </a:t>
            </a:r>
            <a:r>
              <a:rPr lang="en-US" b="0" i="1" u="none" strike="noStrike" baseline="0" dirty="0">
                <a:latin typeface="Calibri" panose="020F0502020204030204" pitchFamily="34" charset="0"/>
              </a:rPr>
              <a:t>after </a:t>
            </a:r>
            <a:r>
              <a:rPr lang="en-US" b="0" i="0" u="none" strike="noStrike" baseline="0" dirty="0">
                <a:latin typeface="Calibri" panose="020F0502020204030204" pitchFamily="34" charset="0"/>
              </a:rPr>
              <a:t>a decision has been made or an action has been taken and provides an opportunity to consider </a:t>
            </a:r>
            <a:r>
              <a:rPr lang="en-US" b="1" i="0" u="none" strike="noStrike" baseline="0" dirty="0">
                <a:latin typeface="Calibri" panose="020F0502020204030204" pitchFamily="34" charset="0"/>
              </a:rPr>
              <a:t>the intended or unintended effect </a:t>
            </a:r>
            <a:r>
              <a:rPr lang="en-US" b="0" i="0" u="none" strike="noStrike" baseline="0" dirty="0">
                <a:latin typeface="Calibri" panose="020F0502020204030204" pitchFamily="34" charset="0"/>
              </a:rPr>
              <a:t>those legislative changes, budget decisions, policies, </a:t>
            </a:r>
            <a:r>
              <a:rPr lang="en-US" b="0" i="0" u="none" strike="noStrike" baseline="0" dirty="0" err="1">
                <a:latin typeface="Calibri" panose="020F0502020204030204" pitchFamily="34" charset="0"/>
              </a:rPr>
              <a:t>programmes</a:t>
            </a:r>
            <a:r>
              <a:rPr lang="en-US" b="0" i="0" u="none" strike="noStrike" baseline="0" dirty="0">
                <a:latin typeface="Calibri" panose="020F0502020204030204" pitchFamily="34" charset="0"/>
              </a:rPr>
              <a:t> or services have had on children. Where necessary, the CRIE can propose what changes are needed to comply with the UNCRC</a:t>
            </a:r>
            <a:r>
              <a:rPr lang="en-US" dirty="0">
                <a:latin typeface="Calibri" panose="020F0502020204030204" pitchFamily="34" charset="0"/>
              </a:rPr>
              <a:t>.</a:t>
            </a:r>
            <a:endParaRPr lang="fr-FR" dirty="0"/>
          </a:p>
        </p:txBody>
      </p:sp>
    </p:spTree>
    <p:extLst>
      <p:ext uri="{BB962C8B-B14F-4D97-AF65-F5344CB8AC3E}">
        <p14:creationId xmlns:p14="http://schemas.microsoft.com/office/powerpoint/2010/main" val="423335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AED6B29D-EC8D-4D72-94B2-44F02A3D4EFE}"/>
              </a:ext>
            </a:extLst>
          </p:cNvPr>
          <p:cNvSpPr>
            <a:spLocks noGrp="1"/>
          </p:cNvSpPr>
          <p:nvPr>
            <p:ph type="title"/>
          </p:nvPr>
        </p:nvSpPr>
        <p:spPr>
          <a:xfrm>
            <a:off x="838200" y="365125"/>
            <a:ext cx="10515600" cy="1325563"/>
          </a:xfrm>
        </p:spPr>
        <p:txBody>
          <a:bodyPr>
            <a:normAutofit/>
          </a:bodyPr>
          <a:lstStyle/>
          <a:p>
            <a:r>
              <a:rPr lang="fr-FR" b="1" dirty="0" err="1"/>
              <a:t>What</a:t>
            </a:r>
            <a:r>
              <a:rPr lang="fr-FR" b="1" dirty="0"/>
              <a:t> </a:t>
            </a:r>
            <a:r>
              <a:rPr lang="fr-FR" b="1" dirty="0" err="1"/>
              <a:t>was</a:t>
            </a:r>
            <a:r>
              <a:rPr lang="fr-FR" b="1" dirty="0"/>
              <a:t> </a:t>
            </a:r>
            <a:r>
              <a:rPr lang="fr-FR" b="1" dirty="0" err="1"/>
              <a:t>this</a:t>
            </a:r>
            <a:r>
              <a:rPr lang="fr-FR" b="1" dirty="0"/>
              <a:t> </a:t>
            </a:r>
            <a:r>
              <a:rPr lang="fr-FR" b="1" dirty="0" err="1"/>
              <a:t>project</a:t>
            </a:r>
            <a:r>
              <a:rPr lang="fr-FR" b="1" dirty="0"/>
              <a:t> about?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76E3E7D-1C99-4B57-A81A-3BC0E4939035}"/>
              </a:ext>
            </a:extLst>
          </p:cNvPr>
          <p:cNvSpPr>
            <a:spLocks noGrp="1"/>
          </p:cNvSpPr>
          <p:nvPr>
            <p:ph idx="1"/>
          </p:nvPr>
        </p:nvSpPr>
        <p:spPr>
          <a:xfrm>
            <a:off x="838200" y="1825625"/>
            <a:ext cx="10515600" cy="4351338"/>
          </a:xfrm>
        </p:spPr>
        <p:txBody>
          <a:bodyPr>
            <a:normAutofit/>
          </a:bodyPr>
          <a:lstStyle/>
          <a:p>
            <a:r>
              <a:rPr lang="fr-FR" b="1" dirty="0" err="1"/>
              <a:t>Where</a:t>
            </a:r>
            <a:r>
              <a:rPr lang="fr-FR" dirty="0"/>
              <a:t>: </a:t>
            </a:r>
            <a:r>
              <a:rPr lang="fr-FR" dirty="0" err="1"/>
              <a:t>Albania</a:t>
            </a:r>
            <a:r>
              <a:rPr lang="fr-FR" dirty="0"/>
              <a:t>, </a:t>
            </a:r>
            <a:r>
              <a:rPr lang="fr-FR" dirty="0" err="1"/>
              <a:t>Bulgaria</a:t>
            </a:r>
            <a:r>
              <a:rPr lang="fr-FR" dirty="0"/>
              <a:t>, </a:t>
            </a:r>
            <a:r>
              <a:rPr lang="fr-FR" dirty="0" err="1"/>
              <a:t>Cyprus</a:t>
            </a:r>
            <a:r>
              <a:rPr lang="fr-FR" dirty="0"/>
              <a:t>, Georgia, </a:t>
            </a:r>
            <a:r>
              <a:rPr lang="fr-FR" dirty="0" err="1"/>
              <a:t>Greece</a:t>
            </a:r>
            <a:r>
              <a:rPr lang="fr-FR" dirty="0"/>
              <a:t>, Ireland,  </a:t>
            </a:r>
            <a:r>
              <a:rPr lang="fr-FR" dirty="0" err="1"/>
              <a:t>Kygysztan</a:t>
            </a:r>
            <a:r>
              <a:rPr lang="fr-FR" dirty="0"/>
              <a:t>, Moldova, </a:t>
            </a:r>
            <a:r>
              <a:rPr lang="fr-FR" dirty="0" err="1"/>
              <a:t>Montenegro</a:t>
            </a:r>
            <a:r>
              <a:rPr lang="fr-FR" dirty="0"/>
              <a:t>, </a:t>
            </a:r>
            <a:r>
              <a:rPr lang="fr-FR" dirty="0" err="1"/>
              <a:t>Serbia</a:t>
            </a:r>
            <a:r>
              <a:rPr lang="fr-FR" dirty="0"/>
              <a:t>, The </a:t>
            </a:r>
            <a:r>
              <a:rPr lang="fr-FR" dirty="0" err="1"/>
              <a:t>Netherlands</a:t>
            </a:r>
            <a:r>
              <a:rPr lang="fr-FR" dirty="0"/>
              <a:t>, </a:t>
            </a:r>
            <a:r>
              <a:rPr lang="fr-FR" dirty="0" err="1"/>
              <a:t>Tajikistan</a:t>
            </a:r>
            <a:r>
              <a:rPr lang="fr-FR" dirty="0"/>
              <a:t>, </a:t>
            </a:r>
            <a:r>
              <a:rPr lang="fr-FR" dirty="0" err="1"/>
              <a:t>Uzbekistan</a:t>
            </a:r>
            <a:endParaRPr lang="fr-FR" dirty="0"/>
          </a:p>
          <a:p>
            <a:r>
              <a:rPr lang="fr-FR" b="1" dirty="0" err="1"/>
              <a:t>What</a:t>
            </a:r>
            <a:r>
              <a:rPr lang="fr-FR" dirty="0"/>
              <a:t>: </a:t>
            </a:r>
            <a:r>
              <a:rPr lang="fr-FR" dirty="0" err="1"/>
              <a:t>Assessment</a:t>
            </a:r>
            <a:r>
              <a:rPr lang="fr-FR" dirty="0"/>
              <a:t> of the impact of </a:t>
            </a:r>
            <a:r>
              <a:rPr lang="en-US" b="0" i="0" u="none" strike="noStrike" baseline="0">
                <a:latin typeface="Calibri" panose="020F0502020204030204" pitchFamily="34" charset="0"/>
              </a:rPr>
              <a:t>measures taken in order to contain the transmission of the virus and contain the expansion of COVID-19.  </a:t>
            </a:r>
            <a:endParaRPr lang="fr-FR" dirty="0"/>
          </a:p>
          <a:p>
            <a:r>
              <a:rPr lang="fr-FR" b="1" dirty="0"/>
              <a:t>How: </a:t>
            </a:r>
            <a:r>
              <a:rPr lang="fr-FR" dirty="0" err="1"/>
              <a:t>Methodology</a:t>
            </a:r>
            <a:r>
              <a:rPr lang="fr-FR" dirty="0"/>
              <a:t> </a:t>
            </a:r>
            <a:r>
              <a:rPr lang="fr-FR" dirty="0" err="1"/>
              <a:t>developed</a:t>
            </a:r>
            <a:r>
              <a:rPr lang="fr-FR" dirty="0"/>
              <a:t> by ENOC </a:t>
            </a:r>
            <a:r>
              <a:rPr lang="fr-FR" dirty="0" err="1"/>
              <a:t>based</a:t>
            </a:r>
            <a:r>
              <a:rPr lang="fr-FR" dirty="0"/>
              <a:t> on </a:t>
            </a:r>
            <a:r>
              <a:rPr lang="fr-FR" dirty="0" err="1"/>
              <a:t>previous</a:t>
            </a:r>
            <a:r>
              <a:rPr lang="fr-FR" dirty="0"/>
              <a:t> </a:t>
            </a:r>
            <a:r>
              <a:rPr lang="fr-FR" dirty="0" err="1"/>
              <a:t>work</a:t>
            </a:r>
            <a:r>
              <a:rPr lang="fr-FR" dirty="0"/>
              <a:t>. Support of 2 consultants for the </a:t>
            </a:r>
            <a:r>
              <a:rPr lang="fr-FR" dirty="0" err="1"/>
              <a:t>whole</a:t>
            </a:r>
            <a:r>
              <a:rPr lang="fr-FR" dirty="0"/>
              <a:t> </a:t>
            </a:r>
            <a:r>
              <a:rPr lang="fr-FR" dirty="0" err="1"/>
              <a:t>project</a:t>
            </a:r>
            <a:r>
              <a:rPr lang="fr-FR" dirty="0"/>
              <a:t> and national consultants </a:t>
            </a:r>
            <a:r>
              <a:rPr lang="fr-FR" dirty="0" err="1"/>
              <a:t>hired</a:t>
            </a:r>
            <a:r>
              <a:rPr lang="fr-FR" dirty="0"/>
              <a:t>.</a:t>
            </a:r>
          </a:p>
          <a:p>
            <a:r>
              <a:rPr lang="fr-FR" b="1" dirty="0" err="1"/>
              <a:t>When</a:t>
            </a:r>
            <a:r>
              <a:rPr lang="fr-FR" b="1" dirty="0"/>
              <a:t>:</a:t>
            </a:r>
            <a:r>
              <a:rPr lang="fr-FR" dirty="0"/>
              <a:t> </a:t>
            </a:r>
            <a:r>
              <a:rPr lang="fr-FR" dirty="0" err="1"/>
              <a:t>February-October</a:t>
            </a:r>
            <a:r>
              <a:rPr lang="fr-FR" dirty="0"/>
              <a:t> 2021</a:t>
            </a:r>
          </a:p>
        </p:txBody>
      </p:sp>
    </p:spTree>
    <p:extLst>
      <p:ext uri="{BB962C8B-B14F-4D97-AF65-F5344CB8AC3E}">
        <p14:creationId xmlns:p14="http://schemas.microsoft.com/office/powerpoint/2010/main" val="3828467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1385E5EF-A564-4E35-B8EF-1925DFC647A1}"/>
              </a:ext>
            </a:extLst>
          </p:cNvPr>
          <p:cNvSpPr>
            <a:spLocks noGrp="1"/>
          </p:cNvSpPr>
          <p:nvPr>
            <p:ph type="title"/>
          </p:nvPr>
        </p:nvSpPr>
        <p:spPr>
          <a:xfrm>
            <a:off x="838200" y="365125"/>
            <a:ext cx="10515600" cy="1325563"/>
          </a:xfrm>
        </p:spPr>
        <p:txBody>
          <a:bodyPr>
            <a:normAutofit/>
          </a:bodyPr>
          <a:lstStyle/>
          <a:p>
            <a:r>
              <a:rPr lang="fr-FR" b="1" dirty="0" err="1"/>
              <a:t>Methodology</a:t>
            </a:r>
            <a:endParaRPr lang="fr-FR" b="1" dirty="0"/>
          </a:p>
        </p:txBody>
      </p:sp>
      <p:sp>
        <p:nvSpPr>
          <p:cNvPr id="19" name="Arc 1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4F794F5A-E4C2-4436-BF15-15B66DCF0977}"/>
              </a:ext>
            </a:extLst>
          </p:cNvPr>
          <p:cNvSpPr>
            <a:spLocks noGrp="1"/>
          </p:cNvSpPr>
          <p:nvPr>
            <p:ph idx="1"/>
          </p:nvPr>
        </p:nvSpPr>
        <p:spPr>
          <a:xfrm>
            <a:off x="838200" y="1825625"/>
            <a:ext cx="10515600" cy="4351338"/>
          </a:xfrm>
        </p:spPr>
        <p:txBody>
          <a:bodyPr>
            <a:normAutofit/>
          </a:bodyPr>
          <a:lstStyle/>
          <a:p>
            <a:pPr marL="0" indent="0">
              <a:buNone/>
            </a:pPr>
            <a:r>
              <a:rPr lang="en-US">
                <a:latin typeface="Calibri" panose="020F0502020204030204" pitchFamily="34" charset="0"/>
                <a:ea typeface="MS Mincho" panose="02020609040205080304" pitchFamily="49" charset="-128"/>
                <a:cs typeface="Times New Roman" panose="02020603050405020304" pitchFamily="18" charset="0"/>
              </a:rPr>
              <a:t>Methodology b</a:t>
            </a:r>
            <a:r>
              <a:rPr lang="en-US">
                <a:effectLst/>
                <a:latin typeface="Calibri" panose="020F0502020204030204" pitchFamily="34" charset="0"/>
                <a:ea typeface="MS Mincho" panose="02020609040205080304" pitchFamily="49" charset="-128"/>
                <a:cs typeface="Times New Roman" panose="02020603050405020304" pitchFamily="18" charset="0"/>
              </a:rPr>
              <a:t>ased on the </a:t>
            </a:r>
            <a:r>
              <a:rPr lang="en-US" u="sng">
                <a:effectLst/>
                <a:latin typeface="Calibri" panose="020F0502020204030204" pitchFamily="34" charset="0"/>
                <a:ea typeface="MS Mincho" panose="02020609040205080304" pitchFamily="49" charset="-128"/>
                <a:cs typeface="Times New Roman" panose="02020603050405020304" pitchFamily="18" charset="0"/>
                <a:hlinkClick r:id="rId3"/>
              </a:rPr>
              <a:t>ENOC Common Framework of Reference on Child Rights Impact Assessment</a:t>
            </a:r>
            <a:r>
              <a:rPr lang="en-US" u="sng">
                <a:effectLst/>
                <a:latin typeface="Calibri" panose="020F0502020204030204" pitchFamily="34" charset="0"/>
                <a:ea typeface="MS Mincho" panose="02020609040205080304" pitchFamily="49" charset="-128"/>
                <a:cs typeface="Times New Roman" panose="02020603050405020304" pitchFamily="18" charset="0"/>
              </a:rPr>
              <a:t> (CFR)</a:t>
            </a:r>
            <a:r>
              <a:rPr lang="en-US">
                <a:effectLst/>
                <a:latin typeface="Calibri" panose="020F0502020204030204" pitchFamily="34" charset="0"/>
                <a:ea typeface="MS Mincho" panose="02020609040205080304" pitchFamily="49" charset="-128"/>
                <a:cs typeface="Times New Roman" panose="02020603050405020304" pitchFamily="18" charset="0"/>
              </a:rPr>
              <a:t> and follows the </a:t>
            </a:r>
            <a:r>
              <a:rPr lang="en-US" b="1">
                <a:effectLst/>
                <a:latin typeface="Calibri" panose="020F0502020204030204" pitchFamily="34" charset="0"/>
                <a:ea typeface="MS Mincho" panose="02020609040205080304" pitchFamily="49" charset="-128"/>
                <a:cs typeface="Times New Roman" panose="02020603050405020304" pitchFamily="18" charset="0"/>
              </a:rPr>
              <a:t>8 steps </a:t>
            </a:r>
          </a:p>
          <a:p>
            <a:pPr marL="0" indent="0">
              <a:buNone/>
            </a:pPr>
            <a:endParaRPr lang="en-US">
              <a:latin typeface="Calibri" panose="020F0502020204030204" pitchFamily="34" charset="0"/>
              <a:ea typeface="MS Mincho" panose="02020609040205080304" pitchFamily="49" charset="-128"/>
              <a:cs typeface="Times New Roman" panose="02020603050405020304" pitchFamily="18" charset="0"/>
            </a:endParaRPr>
          </a:p>
          <a:p>
            <a:pPr marL="0" indent="0">
              <a:buNone/>
            </a:pPr>
            <a:r>
              <a:rPr lang="en-US">
                <a:effectLst/>
                <a:latin typeface="Calibri" panose="020F0502020204030204" pitchFamily="34" charset="0"/>
                <a:ea typeface="MS Mincho" panose="02020609040205080304" pitchFamily="49" charset="-128"/>
                <a:cs typeface="Times New Roman" panose="02020603050405020304" pitchFamily="18" charset="0"/>
              </a:rPr>
              <a:t>Refers only to </a:t>
            </a:r>
            <a:r>
              <a:rPr lang="en-US" b="1">
                <a:effectLst/>
                <a:latin typeface="Calibri" panose="020F0502020204030204" pitchFamily="34" charset="0"/>
                <a:ea typeface="MS Mincho" panose="02020609040205080304" pitchFamily="49" charset="-128"/>
                <a:cs typeface="Times New Roman" panose="02020603050405020304" pitchFamily="18" charset="0"/>
              </a:rPr>
              <a:t>CRIA </a:t>
            </a:r>
            <a:r>
              <a:rPr lang="en-US">
                <a:effectLst/>
                <a:latin typeface="Calibri" panose="020F0502020204030204" pitchFamily="34" charset="0"/>
                <a:ea typeface="MS Mincho" panose="02020609040205080304" pitchFamily="49" charset="-128"/>
                <a:cs typeface="Times New Roman" panose="02020603050405020304" pitchFamily="18" charset="0"/>
              </a:rPr>
              <a:t>even though in most cases it will probably be a </a:t>
            </a:r>
            <a:r>
              <a:rPr lang="en-US" b="1">
                <a:effectLst/>
                <a:latin typeface="Calibri" panose="020F0502020204030204" pitchFamily="34" charset="0"/>
                <a:ea typeface="MS Mincho" panose="02020609040205080304" pitchFamily="49" charset="-128"/>
                <a:cs typeface="Times New Roman" panose="02020603050405020304" pitchFamily="18" charset="0"/>
              </a:rPr>
              <a:t>CRIE</a:t>
            </a:r>
            <a:r>
              <a:rPr lang="en-US">
                <a:effectLst/>
                <a:latin typeface="Calibri" panose="020F0502020204030204" pitchFamily="34" charset="0"/>
                <a:ea typeface="MS Mincho" panose="02020609040205080304" pitchFamily="49" charset="-128"/>
                <a:cs typeface="Times New Roman" panose="02020603050405020304" pitchFamily="18" charset="0"/>
              </a:rPr>
              <a:t> (Child Rights Impact Evaluation – conducted after the decision has been made or an action has been taken)</a:t>
            </a:r>
          </a:p>
          <a:p>
            <a:pPr marL="0" indent="0">
              <a:buNone/>
            </a:pPr>
            <a:endParaRPr lang="en-US">
              <a:latin typeface="Calibri" panose="020F0502020204030204" pitchFamily="34" charset="0"/>
              <a:ea typeface="MS Mincho" panose="02020609040205080304" pitchFamily="49" charset="-128"/>
              <a:cs typeface="Times New Roman" panose="02020603050405020304" pitchFamily="18" charset="0"/>
            </a:endParaRPr>
          </a:p>
          <a:p>
            <a:pPr marL="0" indent="0">
              <a:buNone/>
            </a:pPr>
            <a:r>
              <a:rPr lang="en-GB">
                <a:effectLst/>
                <a:latin typeface="Calibri" panose="020F0502020204030204" pitchFamily="34" charset="0"/>
                <a:ea typeface="MS Mincho" panose="02020609040205080304" pitchFamily="49" charset="-128"/>
                <a:cs typeface="Times New Roman" panose="02020603050405020304" pitchFamily="18" charset="0"/>
              </a:rPr>
              <a:t>A CRIA should not be limited to evaluate the </a:t>
            </a:r>
            <a:r>
              <a:rPr lang="en-GB" b="1">
                <a:effectLst/>
                <a:latin typeface="Calibri" panose="020F0502020204030204" pitchFamily="34" charset="0"/>
                <a:ea typeface="MS Mincho" panose="02020609040205080304" pitchFamily="49" charset="-128"/>
                <a:cs typeface="Times New Roman" panose="02020603050405020304" pitchFamily="18" charset="0"/>
              </a:rPr>
              <a:t>potential or actual negative impact </a:t>
            </a:r>
            <a:r>
              <a:rPr lang="en-GB">
                <a:effectLst/>
                <a:latin typeface="Calibri" panose="020F0502020204030204" pitchFamily="34" charset="0"/>
                <a:ea typeface="MS Mincho" panose="02020609040205080304" pitchFamily="49" charset="-128"/>
                <a:cs typeface="Times New Roman" panose="02020603050405020304" pitchFamily="18" charset="0"/>
              </a:rPr>
              <a:t>on child rights but </a:t>
            </a:r>
            <a:r>
              <a:rPr lang="fr-FR" err="1">
                <a:latin typeface="Calibri" panose="020F0502020204030204" pitchFamily="34" charset="0"/>
                <a:ea typeface="MS Mincho" panose="02020609040205080304" pitchFamily="49" charset="-128"/>
                <a:cs typeface="Times New Roman" panose="02020603050405020304" pitchFamily="18" charset="0"/>
              </a:rPr>
              <a:t>also</a:t>
            </a:r>
            <a:r>
              <a:rPr lang="fr-FR">
                <a:latin typeface="Calibri" panose="020F0502020204030204" pitchFamily="34" charset="0"/>
                <a:ea typeface="MS Mincho" panose="02020609040205080304" pitchFamily="49" charset="-128"/>
                <a:cs typeface="Times New Roman" panose="02020603050405020304" pitchFamily="18" charset="0"/>
              </a:rPr>
              <a:t> the </a:t>
            </a:r>
            <a:r>
              <a:rPr lang="fr-FR" b="1">
                <a:latin typeface="Calibri" panose="020F0502020204030204" pitchFamily="34" charset="0"/>
                <a:ea typeface="MS Mincho" panose="02020609040205080304" pitchFamily="49" charset="-128"/>
                <a:cs typeface="Times New Roman" panose="02020603050405020304" pitchFamily="18" charset="0"/>
              </a:rPr>
              <a:t>positive or neutral impact</a:t>
            </a:r>
            <a:r>
              <a:rPr lang="fr-FR">
                <a:latin typeface="Calibri" panose="020F0502020204030204" pitchFamily="34" charset="0"/>
                <a:ea typeface="MS Mincho" panose="02020609040205080304" pitchFamily="49" charset="-128"/>
                <a:cs typeface="Times New Roman" panose="02020603050405020304" pitchFamily="18" charset="0"/>
              </a:rPr>
              <a:t>.</a:t>
            </a:r>
            <a:endParaRPr lang="fr-FR">
              <a:effectLst/>
              <a:latin typeface="Calibri" panose="020F0502020204030204" pitchFamily="34" charset="0"/>
              <a:ea typeface="MS Mincho" panose="02020609040205080304" pitchFamily="49" charset="-128"/>
              <a:cs typeface="Times New Roman" panose="02020603050405020304" pitchFamily="18" charset="0"/>
            </a:endParaRPr>
          </a:p>
          <a:p>
            <a:pPr marL="0" indent="0">
              <a:buNone/>
            </a:pPr>
            <a:endParaRPr lang="fr-FR"/>
          </a:p>
        </p:txBody>
      </p:sp>
    </p:spTree>
    <p:extLst>
      <p:ext uri="{BB962C8B-B14F-4D97-AF65-F5344CB8AC3E}">
        <p14:creationId xmlns:p14="http://schemas.microsoft.com/office/powerpoint/2010/main" val="130976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20901ACB-86DC-47C1-B4DF-B2B12DB911F0}"/>
              </a:ext>
            </a:extLst>
          </p:cNvPr>
          <p:cNvSpPr>
            <a:spLocks noGrp="1"/>
          </p:cNvSpPr>
          <p:nvPr>
            <p:ph type="title"/>
          </p:nvPr>
        </p:nvSpPr>
        <p:spPr>
          <a:xfrm>
            <a:off x="838200" y="365125"/>
            <a:ext cx="10515600" cy="1325563"/>
          </a:xfrm>
        </p:spPr>
        <p:txBody>
          <a:bodyPr>
            <a:normAutofit/>
          </a:bodyPr>
          <a:lstStyle/>
          <a:p>
            <a:r>
              <a:rPr lang="fr-FR" b="1" dirty="0" err="1"/>
              <a:t>Approach</a:t>
            </a:r>
            <a:r>
              <a:rPr lang="fr-FR" b="1" dirty="0"/>
              <a:t> and </a:t>
            </a:r>
            <a:r>
              <a:rPr lang="fr-FR" b="1" dirty="0" err="1"/>
              <a:t>depth</a:t>
            </a:r>
            <a:r>
              <a:rPr lang="fr-FR" b="1" dirty="0"/>
              <a:t> of the CRIA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066F82FA-992D-42BF-A7F9-FFE17193282A}"/>
              </a:ext>
            </a:extLst>
          </p:cNvPr>
          <p:cNvSpPr>
            <a:spLocks noGrp="1"/>
          </p:cNvSpPr>
          <p:nvPr>
            <p:ph idx="1"/>
          </p:nvPr>
        </p:nvSpPr>
        <p:spPr>
          <a:xfrm>
            <a:off x="838200" y="1825625"/>
            <a:ext cx="10515600" cy="4351338"/>
          </a:xfrm>
        </p:spPr>
        <p:txBody>
          <a:bodyPr>
            <a:normAutofit/>
          </a:bodyPr>
          <a:lstStyle/>
          <a:p>
            <a:r>
              <a:rPr lang="fr-FR" b="1" dirty="0"/>
              <a:t>Great </a:t>
            </a:r>
            <a:r>
              <a:rPr lang="fr-FR" b="1" dirty="0" err="1"/>
              <a:t>diversity</a:t>
            </a:r>
            <a:r>
              <a:rPr lang="fr-FR" b="1" dirty="0"/>
              <a:t> of </a:t>
            </a:r>
            <a:r>
              <a:rPr lang="fr-FR" b="1" dirty="0" err="1"/>
              <a:t>approach</a:t>
            </a:r>
            <a:endParaRPr lang="fr-FR" b="1" dirty="0"/>
          </a:p>
          <a:p>
            <a:r>
              <a:rPr lang="fr-FR" b="1" dirty="0"/>
              <a:t>Scope</a:t>
            </a:r>
            <a:r>
              <a:rPr lang="fr-FR" dirty="0"/>
              <a:t>: </a:t>
            </a:r>
            <a:r>
              <a:rPr lang="fr-FR" dirty="0" err="1"/>
              <a:t>some</a:t>
            </a:r>
            <a:r>
              <a:rPr lang="fr-FR" dirty="0"/>
              <a:t> countries chose one </a:t>
            </a:r>
            <a:r>
              <a:rPr lang="fr-FR" dirty="0" err="1"/>
              <a:t>specific</a:t>
            </a:r>
            <a:r>
              <a:rPr lang="fr-FR" dirty="0"/>
              <a:t> </a:t>
            </a:r>
            <a:r>
              <a:rPr lang="fr-FR" dirty="0" err="1"/>
              <a:t>measure</a:t>
            </a:r>
            <a:r>
              <a:rPr lang="fr-FR" dirty="0"/>
              <a:t> </a:t>
            </a:r>
            <a:r>
              <a:rPr lang="fr-FR" dirty="0" err="1"/>
              <a:t>affecting</a:t>
            </a:r>
            <a:r>
              <a:rPr lang="fr-FR" dirty="0"/>
              <a:t> a </a:t>
            </a:r>
            <a:r>
              <a:rPr lang="fr-FR" dirty="0" err="1"/>
              <a:t>very</a:t>
            </a:r>
            <a:r>
              <a:rPr lang="fr-FR" dirty="0"/>
              <a:t> </a:t>
            </a:r>
            <a:r>
              <a:rPr lang="fr-FR" dirty="0" err="1"/>
              <a:t>small</a:t>
            </a:r>
            <a:r>
              <a:rPr lang="fr-FR" dirty="0"/>
              <a:t> </a:t>
            </a:r>
            <a:r>
              <a:rPr lang="fr-FR" dirty="0" err="1"/>
              <a:t>number</a:t>
            </a:r>
            <a:r>
              <a:rPr lang="fr-FR" dirty="0"/>
              <a:t> of </a:t>
            </a:r>
            <a:r>
              <a:rPr lang="fr-FR" dirty="0" err="1"/>
              <a:t>children</a:t>
            </a:r>
            <a:r>
              <a:rPr lang="fr-FR" dirty="0"/>
              <a:t>, </a:t>
            </a:r>
            <a:r>
              <a:rPr lang="fr-FR" dirty="0" err="1"/>
              <a:t>some</a:t>
            </a:r>
            <a:r>
              <a:rPr lang="fr-FR" dirty="0"/>
              <a:t> chose to look at a </a:t>
            </a:r>
            <a:r>
              <a:rPr lang="fr-FR" dirty="0" err="1"/>
              <a:t>larger</a:t>
            </a:r>
            <a:r>
              <a:rPr lang="fr-FR" dirty="0"/>
              <a:t> set of </a:t>
            </a:r>
            <a:r>
              <a:rPr lang="fr-FR" dirty="0" err="1"/>
              <a:t>measures</a:t>
            </a:r>
            <a:r>
              <a:rPr lang="fr-FR" dirty="0"/>
              <a:t> and how </a:t>
            </a:r>
            <a:r>
              <a:rPr lang="fr-FR" dirty="0" err="1"/>
              <a:t>they</a:t>
            </a:r>
            <a:r>
              <a:rPr lang="fr-FR" dirty="0"/>
              <a:t> </a:t>
            </a:r>
            <a:r>
              <a:rPr lang="fr-FR" dirty="0" err="1"/>
              <a:t>impacted</a:t>
            </a:r>
            <a:r>
              <a:rPr lang="fr-FR" dirty="0"/>
              <a:t> all </a:t>
            </a:r>
            <a:r>
              <a:rPr lang="fr-FR" dirty="0" err="1"/>
              <a:t>children</a:t>
            </a:r>
            <a:r>
              <a:rPr lang="fr-FR" dirty="0"/>
              <a:t> in the country </a:t>
            </a:r>
          </a:p>
          <a:p>
            <a:r>
              <a:rPr lang="fr-FR" dirty="0"/>
              <a:t>All countries </a:t>
            </a:r>
            <a:r>
              <a:rPr lang="fr-FR" dirty="0" err="1"/>
              <a:t>used</a:t>
            </a:r>
            <a:r>
              <a:rPr lang="fr-FR" dirty="0"/>
              <a:t> a </a:t>
            </a:r>
            <a:r>
              <a:rPr lang="fr-FR" b="1" dirty="0"/>
              <a:t>mixed </a:t>
            </a:r>
            <a:r>
              <a:rPr lang="fr-FR" b="1" dirty="0" err="1"/>
              <a:t>methodology</a:t>
            </a:r>
            <a:r>
              <a:rPr lang="en-US" b="1" i="0" u="none" strike="noStrike" baseline="0" dirty="0">
                <a:solidFill>
                  <a:srgbClr val="000000"/>
                </a:solidFill>
                <a:latin typeface="Calibri" panose="020F0502020204030204" pitchFamily="34" charset="0"/>
              </a:rPr>
              <a:t> </a:t>
            </a:r>
            <a:r>
              <a:rPr lang="en-US" b="0" i="0" u="none" strike="noStrike" baseline="0" dirty="0">
                <a:solidFill>
                  <a:srgbClr val="000000"/>
                </a:solidFill>
                <a:latin typeface="Calibri" panose="020F0502020204030204" pitchFamily="34" charset="0"/>
              </a:rPr>
              <a:t>with desk review and consultations with stakeholders as well as consultation with children (only one country did not consult with children)</a:t>
            </a:r>
            <a:endParaRPr lang="fr-FR" dirty="0"/>
          </a:p>
        </p:txBody>
      </p:sp>
    </p:spTree>
    <p:extLst>
      <p:ext uri="{BB962C8B-B14F-4D97-AF65-F5344CB8AC3E}">
        <p14:creationId xmlns:p14="http://schemas.microsoft.com/office/powerpoint/2010/main" val="924221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803FF93C-7AA4-485E-8BA4-C5573CFEE9E6}"/>
              </a:ext>
            </a:extLst>
          </p:cNvPr>
          <p:cNvSpPr>
            <a:spLocks noGrp="1"/>
          </p:cNvSpPr>
          <p:nvPr>
            <p:ph type="title"/>
          </p:nvPr>
        </p:nvSpPr>
        <p:spPr>
          <a:xfrm>
            <a:off x="838200" y="365125"/>
            <a:ext cx="10515600" cy="1325563"/>
          </a:xfrm>
        </p:spPr>
        <p:txBody>
          <a:bodyPr>
            <a:normAutofit/>
          </a:bodyPr>
          <a:lstStyle/>
          <a:p>
            <a:r>
              <a:rPr lang="fr-FR" b="1" dirty="0"/>
              <a:t>Groups of </a:t>
            </a:r>
            <a:r>
              <a:rPr lang="fr-FR" b="1" dirty="0" err="1"/>
              <a:t>children</a:t>
            </a:r>
            <a:r>
              <a:rPr lang="fr-FR" b="1" dirty="0"/>
              <a:t> </a:t>
            </a:r>
            <a:r>
              <a:rPr lang="fr-FR" b="1" dirty="0" err="1"/>
              <a:t>some</a:t>
            </a:r>
            <a:r>
              <a:rPr lang="fr-FR" b="1" dirty="0"/>
              <a:t> </a:t>
            </a:r>
            <a:r>
              <a:rPr lang="fr-FR" b="1" dirty="0" err="1"/>
              <a:t>CRIAs</a:t>
            </a:r>
            <a:r>
              <a:rPr lang="fr-FR" b="1" dirty="0"/>
              <a:t> </a:t>
            </a:r>
            <a:r>
              <a:rPr lang="fr-FR" b="1" dirty="0" err="1"/>
              <a:t>focused</a:t>
            </a:r>
            <a:r>
              <a:rPr lang="fr-FR" b="1" dirty="0"/>
              <a:t> 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BF16B6A0-9B87-435F-862B-0C5B2F21AB29}"/>
              </a:ext>
            </a:extLst>
          </p:cNvPr>
          <p:cNvSpPr>
            <a:spLocks noGrp="1"/>
          </p:cNvSpPr>
          <p:nvPr>
            <p:ph idx="1"/>
          </p:nvPr>
        </p:nvSpPr>
        <p:spPr>
          <a:xfrm>
            <a:off x="838200" y="1825625"/>
            <a:ext cx="10515600" cy="4351338"/>
          </a:xfrm>
        </p:spPr>
        <p:txBody>
          <a:bodyPr>
            <a:normAutofit/>
          </a:bodyPr>
          <a:lstStyle/>
          <a:p>
            <a:pPr marL="0" indent="0">
              <a:buNone/>
            </a:pPr>
            <a:r>
              <a:rPr lang="en-US" sz="2400" b="1">
                <a:effectLst/>
                <a:latin typeface="Calibri" panose="020F0502020204030204" pitchFamily="34" charset="0"/>
                <a:ea typeface="MS Mincho" panose="02020609040205080304" pitchFamily="49" charset="-128"/>
              </a:rPr>
              <a:t>The measure will impact some children more than others</a:t>
            </a:r>
            <a:r>
              <a:rPr lang="en-US" sz="2400">
                <a:effectLst/>
                <a:latin typeface="Calibri" panose="020F0502020204030204" pitchFamily="34" charset="0"/>
                <a:ea typeface="MS Mincho" panose="02020609040205080304" pitchFamily="49" charset="-128"/>
              </a:rPr>
              <a:t>.</a:t>
            </a:r>
            <a:r>
              <a:rPr lang="en-US" sz="2400">
                <a:effectLst/>
                <a:latin typeface="Calibri" panose="020F0502020204030204" pitchFamily="34" charset="0"/>
                <a:ea typeface="MS Mincho" panose="02020609040205080304" pitchFamily="49" charset="-128"/>
                <a:cs typeface="Times New Roman" panose="02020603050405020304" pitchFamily="18" charset="0"/>
              </a:rPr>
              <a:t> It is therefore of crucial importance to differentiate the impact among various groups of children and to identify which groups are more affected (</a:t>
            </a:r>
            <a:r>
              <a:rPr lang="en-US" sz="2400" u="sng">
                <a:effectLst/>
                <a:latin typeface="Calibri" panose="020F0502020204030204" pitchFamily="34" charset="0"/>
                <a:ea typeface="MS Mincho" panose="02020609040205080304" pitchFamily="49" charset="-128"/>
                <a:cs typeface="Times New Roman" panose="02020603050405020304" pitchFamily="18" charset="0"/>
              </a:rPr>
              <a:t>importance of disaggregated data</a:t>
            </a:r>
            <a:r>
              <a:rPr lang="en-US" sz="2400">
                <a:effectLst/>
                <a:latin typeface="Calibri" panose="020F0502020204030204" pitchFamily="34" charset="0"/>
                <a:ea typeface="MS Mincho" panose="02020609040205080304" pitchFamily="49" charset="-128"/>
                <a:cs typeface="Times New Roman" panose="02020603050405020304" pitchFamily="18" charset="0"/>
              </a:rPr>
              <a:t>)</a:t>
            </a:r>
          </a:p>
          <a:p>
            <a:r>
              <a:rPr lang="fr-FR" sz="2400" err="1"/>
              <a:t>Children</a:t>
            </a:r>
            <a:r>
              <a:rPr lang="fr-FR" sz="2400"/>
              <a:t> in alternative care</a:t>
            </a:r>
          </a:p>
          <a:p>
            <a:r>
              <a:rPr lang="fr-FR" sz="2400" err="1"/>
              <a:t>Children</a:t>
            </a:r>
            <a:r>
              <a:rPr lang="fr-FR" sz="2400"/>
              <a:t> in </a:t>
            </a:r>
            <a:r>
              <a:rPr lang="fr-FR" sz="2400" err="1"/>
              <a:t>conflict</a:t>
            </a:r>
            <a:r>
              <a:rPr lang="fr-FR" sz="2400"/>
              <a:t> </a:t>
            </a:r>
            <a:r>
              <a:rPr lang="fr-FR" sz="2400" err="1"/>
              <a:t>with</a:t>
            </a:r>
            <a:r>
              <a:rPr lang="fr-FR" sz="2400"/>
              <a:t> the </a:t>
            </a:r>
            <a:r>
              <a:rPr lang="fr-FR" sz="2400" err="1"/>
              <a:t>law</a:t>
            </a:r>
            <a:endParaRPr lang="fr-FR" sz="2400"/>
          </a:p>
          <a:p>
            <a:r>
              <a:rPr lang="fr-FR" sz="2400" err="1"/>
              <a:t>Children</a:t>
            </a:r>
            <a:r>
              <a:rPr lang="fr-FR" sz="2400"/>
              <a:t> </a:t>
            </a:r>
            <a:r>
              <a:rPr lang="fr-FR" sz="2400" err="1"/>
              <a:t>affected</a:t>
            </a:r>
            <a:r>
              <a:rPr lang="fr-FR" sz="2400"/>
              <a:t> by migration (3 countries </a:t>
            </a:r>
            <a:r>
              <a:rPr lang="fr-FR" sz="2400" err="1"/>
              <a:t>from</a:t>
            </a:r>
            <a:r>
              <a:rPr lang="fr-FR" sz="2400"/>
              <a:t> Central Asia)</a:t>
            </a:r>
          </a:p>
          <a:p>
            <a:r>
              <a:rPr lang="fr-FR" sz="2400" err="1"/>
              <a:t>Children</a:t>
            </a:r>
            <a:r>
              <a:rPr lang="fr-FR" sz="2400"/>
              <a:t> </a:t>
            </a:r>
            <a:r>
              <a:rPr lang="fr-FR" sz="2400" err="1"/>
              <a:t>with</a:t>
            </a:r>
            <a:r>
              <a:rPr lang="fr-FR" sz="2400"/>
              <a:t> </a:t>
            </a:r>
            <a:r>
              <a:rPr lang="fr-FR" sz="2400" err="1"/>
              <a:t>disabilities</a:t>
            </a:r>
            <a:endParaRPr lang="fr-FR" sz="2400"/>
          </a:p>
          <a:p>
            <a:r>
              <a:rPr lang="fr-FR" sz="2400" err="1"/>
              <a:t>Children</a:t>
            </a:r>
            <a:r>
              <a:rPr lang="fr-FR" sz="2400"/>
              <a:t> on the move</a:t>
            </a:r>
          </a:p>
          <a:p>
            <a:r>
              <a:rPr lang="fr-FR" sz="2400"/>
              <a:t>….</a:t>
            </a:r>
          </a:p>
        </p:txBody>
      </p:sp>
    </p:spTree>
    <p:extLst>
      <p:ext uri="{BB962C8B-B14F-4D97-AF65-F5344CB8AC3E}">
        <p14:creationId xmlns:p14="http://schemas.microsoft.com/office/powerpoint/2010/main" val="3794090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BEE4315C-CF60-4734-BD6C-B42C2C2A9143}"/>
              </a:ext>
            </a:extLst>
          </p:cNvPr>
          <p:cNvSpPr>
            <a:spLocks noGrp="1"/>
          </p:cNvSpPr>
          <p:nvPr>
            <p:ph type="title"/>
          </p:nvPr>
        </p:nvSpPr>
        <p:spPr>
          <a:xfrm>
            <a:off x="838200" y="365125"/>
            <a:ext cx="10515600" cy="1325563"/>
          </a:xfrm>
        </p:spPr>
        <p:txBody>
          <a:bodyPr>
            <a:normAutofit/>
          </a:bodyPr>
          <a:lstStyle/>
          <a:p>
            <a:r>
              <a:rPr lang="fr-FR" b="1" dirty="0"/>
              <a:t>Child Rights </a:t>
            </a:r>
            <a:r>
              <a:rPr lang="fr-FR" b="1" dirty="0" err="1"/>
              <a:t>involved</a:t>
            </a:r>
            <a:r>
              <a:rPr lang="fr-FR" b="1" dirty="0"/>
              <a:t>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ACC0840-81D4-4B18-A0D9-0E68E18C202A}"/>
              </a:ext>
            </a:extLst>
          </p:cNvPr>
          <p:cNvSpPr>
            <a:spLocks noGrp="1"/>
          </p:cNvSpPr>
          <p:nvPr>
            <p:ph idx="1"/>
          </p:nvPr>
        </p:nvSpPr>
        <p:spPr>
          <a:xfrm>
            <a:off x="838200" y="1825625"/>
            <a:ext cx="10515600" cy="4351338"/>
          </a:xfrm>
        </p:spPr>
        <p:txBody>
          <a:bodyPr>
            <a:normAutofit/>
          </a:bodyPr>
          <a:lstStyle/>
          <a:p>
            <a:r>
              <a:rPr lang="fr-FR" b="1" dirty="0"/>
              <a:t>Education</a:t>
            </a:r>
            <a:r>
              <a:rPr lang="fr-FR" dirty="0"/>
              <a:t> (</a:t>
            </a:r>
            <a:r>
              <a:rPr lang="fr-FR" dirty="0" err="1"/>
              <a:t>closure</a:t>
            </a:r>
            <a:r>
              <a:rPr lang="fr-FR" dirty="0"/>
              <a:t> of </a:t>
            </a:r>
            <a:r>
              <a:rPr lang="fr-FR" dirty="0" err="1"/>
              <a:t>schools</a:t>
            </a:r>
            <a:r>
              <a:rPr lang="fr-FR" dirty="0"/>
              <a:t>, online </a:t>
            </a:r>
            <a:r>
              <a:rPr lang="fr-FR" dirty="0" err="1"/>
              <a:t>learning</a:t>
            </a:r>
            <a:r>
              <a:rPr lang="fr-FR" dirty="0"/>
              <a:t>)</a:t>
            </a:r>
          </a:p>
          <a:p>
            <a:r>
              <a:rPr lang="fr-FR" b="1" dirty="0"/>
              <a:t>Mental </a:t>
            </a:r>
            <a:r>
              <a:rPr lang="fr-FR" b="1" dirty="0" err="1"/>
              <a:t>Health</a:t>
            </a:r>
            <a:endParaRPr lang="fr-FR" b="1" dirty="0"/>
          </a:p>
          <a:p>
            <a:r>
              <a:rPr lang="fr-FR" b="1" dirty="0"/>
              <a:t>Right to </a:t>
            </a:r>
            <a:r>
              <a:rPr lang="fr-FR" b="1" dirty="0" err="1"/>
              <a:t>play</a:t>
            </a:r>
            <a:r>
              <a:rPr lang="fr-FR" b="1" dirty="0"/>
              <a:t> </a:t>
            </a:r>
            <a:r>
              <a:rPr lang="fr-FR" dirty="0"/>
              <a:t>and </a:t>
            </a:r>
            <a:r>
              <a:rPr lang="fr-FR" dirty="0" err="1"/>
              <a:t>recreational</a:t>
            </a:r>
            <a:r>
              <a:rPr lang="fr-FR" dirty="0"/>
              <a:t> </a:t>
            </a:r>
            <a:r>
              <a:rPr lang="fr-FR" dirty="0" err="1"/>
              <a:t>activities</a:t>
            </a:r>
            <a:endParaRPr lang="fr-FR" dirty="0"/>
          </a:p>
          <a:p>
            <a:r>
              <a:rPr lang="fr-FR" b="1" dirty="0"/>
              <a:t>Alternative care</a:t>
            </a:r>
          </a:p>
          <a:p>
            <a:r>
              <a:rPr lang="fr-FR" b="1" dirty="0"/>
              <a:t>Protection </a:t>
            </a:r>
            <a:r>
              <a:rPr lang="fr-FR" b="1" dirty="0" err="1"/>
              <a:t>from</a:t>
            </a:r>
            <a:r>
              <a:rPr lang="fr-FR" b="1" dirty="0"/>
              <a:t> violence</a:t>
            </a:r>
          </a:p>
          <a:p>
            <a:endParaRPr lang="fr-FR" b="1" dirty="0"/>
          </a:p>
          <a:p>
            <a:endParaRPr lang="fr-FR" dirty="0"/>
          </a:p>
        </p:txBody>
      </p:sp>
    </p:spTree>
    <p:extLst>
      <p:ext uri="{BB962C8B-B14F-4D97-AF65-F5344CB8AC3E}">
        <p14:creationId xmlns:p14="http://schemas.microsoft.com/office/powerpoint/2010/main" val="190746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re 1">
            <a:extLst>
              <a:ext uri="{FF2B5EF4-FFF2-40B4-BE49-F238E27FC236}">
                <a16:creationId xmlns:a16="http://schemas.microsoft.com/office/drawing/2014/main" id="{6A424CDB-13AF-4AA3-AF2F-83D0B429CAD0}"/>
              </a:ext>
            </a:extLst>
          </p:cNvPr>
          <p:cNvSpPr>
            <a:spLocks noGrp="1"/>
          </p:cNvSpPr>
          <p:nvPr>
            <p:ph type="title"/>
          </p:nvPr>
        </p:nvSpPr>
        <p:spPr>
          <a:xfrm>
            <a:off x="838200" y="365125"/>
            <a:ext cx="10515600" cy="1325563"/>
          </a:xfrm>
        </p:spPr>
        <p:txBody>
          <a:bodyPr>
            <a:normAutofit/>
          </a:bodyPr>
          <a:lstStyle/>
          <a:p>
            <a:r>
              <a:rPr lang="fr-FR" b="1" dirty="0"/>
              <a:t>Challenges in </a:t>
            </a:r>
            <a:r>
              <a:rPr lang="fr-FR" b="1" dirty="0" err="1"/>
              <a:t>undertaking</a:t>
            </a:r>
            <a:r>
              <a:rPr lang="fr-FR" b="1" dirty="0"/>
              <a:t> </a:t>
            </a:r>
            <a:r>
              <a:rPr lang="fr-FR" b="1" dirty="0" err="1"/>
              <a:t>this</a:t>
            </a:r>
            <a:r>
              <a:rPr lang="fr-FR" b="1" dirty="0"/>
              <a:t> CRIA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DD33A990-66C8-4326-AC2D-B9B7C2C8B9C6}"/>
              </a:ext>
            </a:extLst>
          </p:cNvPr>
          <p:cNvSpPr>
            <a:spLocks noGrp="1"/>
          </p:cNvSpPr>
          <p:nvPr>
            <p:ph idx="1"/>
          </p:nvPr>
        </p:nvSpPr>
        <p:spPr>
          <a:xfrm>
            <a:off x="838200" y="1825625"/>
            <a:ext cx="10515600" cy="4351338"/>
          </a:xfrm>
        </p:spPr>
        <p:txBody>
          <a:bodyPr>
            <a:normAutofit lnSpcReduction="10000"/>
          </a:bodyPr>
          <a:lstStyle/>
          <a:p>
            <a:r>
              <a:rPr lang="fr-FR" dirty="0"/>
              <a:t>New </a:t>
            </a:r>
            <a:r>
              <a:rPr lang="fr-FR" dirty="0" err="1"/>
              <a:t>tool</a:t>
            </a:r>
            <a:r>
              <a:rPr lang="fr-FR" dirty="0"/>
              <a:t>, </a:t>
            </a:r>
            <a:r>
              <a:rPr lang="fr-FR" dirty="0" err="1"/>
              <a:t>which</a:t>
            </a:r>
            <a:r>
              <a:rPr lang="fr-FR" dirty="0"/>
              <a:t> has not been </a:t>
            </a:r>
            <a:r>
              <a:rPr lang="fr-FR" dirty="0" err="1"/>
              <a:t>used</a:t>
            </a:r>
            <a:r>
              <a:rPr lang="fr-FR" dirty="0"/>
              <a:t> </a:t>
            </a:r>
            <a:r>
              <a:rPr lang="fr-FR" dirty="0" err="1"/>
              <a:t>before</a:t>
            </a:r>
            <a:r>
              <a:rPr lang="fr-FR" dirty="0"/>
              <a:t> </a:t>
            </a:r>
            <a:r>
              <a:rPr lang="fr-FR" dirty="0" err="1"/>
              <a:t>nationally</a:t>
            </a:r>
            <a:r>
              <a:rPr lang="fr-FR" dirty="0"/>
              <a:t> – </a:t>
            </a:r>
            <a:r>
              <a:rPr lang="fr-FR" dirty="0" err="1"/>
              <a:t>Lack</a:t>
            </a:r>
            <a:r>
              <a:rPr lang="fr-FR" dirty="0"/>
              <a:t> of </a:t>
            </a:r>
            <a:r>
              <a:rPr lang="fr-FR" dirty="0" err="1"/>
              <a:t>experience</a:t>
            </a:r>
            <a:r>
              <a:rPr lang="fr-FR" dirty="0"/>
              <a:t> and support </a:t>
            </a:r>
            <a:r>
              <a:rPr lang="fr-FR" dirty="0" err="1"/>
              <a:t>from</a:t>
            </a:r>
            <a:r>
              <a:rPr lang="fr-FR" dirty="0"/>
              <a:t> </a:t>
            </a:r>
            <a:r>
              <a:rPr lang="fr-FR" dirty="0" err="1"/>
              <a:t>other</a:t>
            </a:r>
            <a:r>
              <a:rPr lang="fr-FR" dirty="0"/>
              <a:t> stakeholders</a:t>
            </a:r>
          </a:p>
          <a:p>
            <a:r>
              <a:rPr lang="fr-FR" b="1" dirty="0" err="1"/>
              <a:t>Distinguishing</a:t>
            </a:r>
            <a:r>
              <a:rPr lang="fr-FR" b="1" dirty="0"/>
              <a:t> </a:t>
            </a:r>
            <a:r>
              <a:rPr lang="fr-FR" b="1" dirty="0" err="1"/>
              <a:t>it</a:t>
            </a:r>
            <a:r>
              <a:rPr lang="fr-FR" b="1" dirty="0"/>
              <a:t> </a:t>
            </a:r>
            <a:r>
              <a:rPr lang="fr-FR" b="1" dirty="0" err="1"/>
              <a:t>from</a:t>
            </a:r>
            <a:r>
              <a:rPr lang="fr-FR" b="1" dirty="0"/>
              <a:t> a situation </a:t>
            </a:r>
            <a:r>
              <a:rPr lang="fr-FR" b="1" dirty="0" err="1"/>
              <a:t>analysis</a:t>
            </a:r>
            <a:r>
              <a:rPr lang="fr-FR" b="1" dirty="0"/>
              <a:t> </a:t>
            </a:r>
            <a:r>
              <a:rPr lang="fr-FR" dirty="0"/>
              <a:t>and </a:t>
            </a:r>
            <a:r>
              <a:rPr lang="fr-FR" dirty="0" err="1"/>
              <a:t>selecting</a:t>
            </a:r>
            <a:r>
              <a:rPr lang="fr-FR" dirty="0"/>
              <a:t> one or a few </a:t>
            </a:r>
            <a:r>
              <a:rPr lang="fr-FR" dirty="0" err="1"/>
              <a:t>measures</a:t>
            </a:r>
            <a:r>
              <a:rPr lang="fr-FR" dirty="0"/>
              <a:t> and </a:t>
            </a:r>
            <a:r>
              <a:rPr lang="fr-FR" dirty="0" err="1"/>
              <a:t>relating</a:t>
            </a:r>
            <a:r>
              <a:rPr lang="fr-FR" dirty="0"/>
              <a:t> the impact on </a:t>
            </a:r>
            <a:r>
              <a:rPr lang="fr-FR" dirty="0" err="1"/>
              <a:t>child</a:t>
            </a:r>
            <a:r>
              <a:rPr lang="fr-FR" dirty="0"/>
              <a:t> </a:t>
            </a:r>
            <a:r>
              <a:rPr lang="fr-FR" dirty="0" err="1"/>
              <a:t>rights</a:t>
            </a:r>
            <a:r>
              <a:rPr lang="fr-FR" dirty="0"/>
              <a:t> to the </a:t>
            </a:r>
            <a:r>
              <a:rPr lang="fr-FR" dirty="0" err="1"/>
              <a:t>measure</a:t>
            </a:r>
            <a:endParaRPr lang="fr-FR" dirty="0"/>
          </a:p>
          <a:p>
            <a:r>
              <a:rPr lang="fr-FR" b="1" dirty="0" err="1"/>
              <a:t>Lack</a:t>
            </a:r>
            <a:r>
              <a:rPr lang="fr-FR" b="1" dirty="0"/>
              <a:t> of </a:t>
            </a:r>
            <a:r>
              <a:rPr lang="fr-FR" b="1" dirty="0" err="1"/>
              <a:t>evidence</a:t>
            </a:r>
            <a:r>
              <a:rPr lang="fr-FR" b="1" dirty="0"/>
              <a:t> </a:t>
            </a:r>
            <a:r>
              <a:rPr lang="fr-FR" dirty="0"/>
              <a:t>(</a:t>
            </a:r>
            <a:r>
              <a:rPr lang="fr-FR" dirty="0" err="1"/>
              <a:t>especially</a:t>
            </a:r>
            <a:r>
              <a:rPr lang="fr-FR" dirty="0"/>
              <a:t> on certains areas </a:t>
            </a:r>
            <a:r>
              <a:rPr lang="fr-FR" dirty="0" err="1"/>
              <a:t>such</a:t>
            </a:r>
            <a:r>
              <a:rPr lang="fr-FR" dirty="0"/>
              <a:t> as violence)</a:t>
            </a:r>
          </a:p>
          <a:p>
            <a:r>
              <a:rPr lang="fr-FR" b="1" dirty="0" err="1"/>
              <a:t>Linking</a:t>
            </a:r>
            <a:r>
              <a:rPr lang="fr-FR" b="1" dirty="0"/>
              <a:t> the impact to the </a:t>
            </a:r>
            <a:r>
              <a:rPr lang="fr-FR" b="1" dirty="0" err="1"/>
              <a:t>measure</a:t>
            </a:r>
            <a:endParaRPr lang="fr-FR" b="1" dirty="0"/>
          </a:p>
          <a:p>
            <a:r>
              <a:rPr lang="fr-FR" b="1" dirty="0" err="1"/>
              <a:t>Meaningful</a:t>
            </a:r>
            <a:r>
              <a:rPr lang="fr-FR" b="1" dirty="0"/>
              <a:t> </a:t>
            </a:r>
            <a:r>
              <a:rPr lang="fr-FR" b="1" dirty="0" err="1"/>
              <a:t>child</a:t>
            </a:r>
            <a:r>
              <a:rPr lang="fr-FR" b="1" dirty="0"/>
              <a:t> participation</a:t>
            </a:r>
            <a:r>
              <a:rPr lang="fr-FR" dirty="0"/>
              <a:t>: </a:t>
            </a:r>
            <a:r>
              <a:rPr lang="fr-FR" dirty="0" err="1"/>
              <a:t>ethical</a:t>
            </a:r>
            <a:r>
              <a:rPr lang="fr-FR" dirty="0"/>
              <a:t> </a:t>
            </a:r>
            <a:r>
              <a:rPr lang="fr-FR" dirty="0" err="1"/>
              <a:t>review</a:t>
            </a:r>
            <a:r>
              <a:rPr lang="fr-FR" dirty="0"/>
              <a:t> of the </a:t>
            </a:r>
            <a:r>
              <a:rPr lang="fr-FR" dirty="0" err="1"/>
              <a:t>methodology</a:t>
            </a:r>
            <a:r>
              <a:rPr lang="fr-FR" dirty="0"/>
              <a:t>, timing (</a:t>
            </a:r>
            <a:r>
              <a:rPr lang="fr-FR" dirty="0" err="1"/>
              <a:t>summer</a:t>
            </a:r>
            <a:r>
              <a:rPr lang="fr-FR" dirty="0"/>
              <a:t> </a:t>
            </a:r>
            <a:r>
              <a:rPr lang="fr-FR" dirty="0" err="1"/>
              <a:t>holidays</a:t>
            </a:r>
            <a:r>
              <a:rPr lang="fr-FR" dirty="0"/>
              <a:t>…), time pressure</a:t>
            </a:r>
          </a:p>
          <a:p>
            <a:r>
              <a:rPr lang="fr-FR" b="1" dirty="0"/>
              <a:t>COVID-19 restrictions </a:t>
            </a:r>
            <a:r>
              <a:rPr lang="fr-FR" dirty="0" err="1"/>
              <a:t>that</a:t>
            </a:r>
            <a:r>
              <a:rPr lang="fr-FR" dirty="0"/>
              <a:t> made the data collection more </a:t>
            </a:r>
            <a:r>
              <a:rPr lang="fr-FR" dirty="0" err="1"/>
              <a:t>challenging</a:t>
            </a:r>
            <a:r>
              <a:rPr lang="fr-FR" dirty="0"/>
              <a:t> (E.g. </a:t>
            </a:r>
            <a:r>
              <a:rPr lang="fr-FR" dirty="0" err="1"/>
              <a:t>Many</a:t>
            </a:r>
            <a:r>
              <a:rPr lang="fr-FR" dirty="0"/>
              <a:t> countries </a:t>
            </a:r>
            <a:r>
              <a:rPr lang="fr-FR" dirty="0" err="1"/>
              <a:t>used</a:t>
            </a:r>
            <a:r>
              <a:rPr lang="fr-FR" dirty="0"/>
              <a:t> online </a:t>
            </a:r>
            <a:r>
              <a:rPr lang="fr-FR" dirty="0" err="1"/>
              <a:t>surveys</a:t>
            </a:r>
            <a:r>
              <a:rPr lang="fr-FR" dirty="0"/>
              <a:t> or </a:t>
            </a:r>
            <a:r>
              <a:rPr lang="fr-FR" dirty="0" err="1"/>
              <a:t>did</a:t>
            </a:r>
            <a:r>
              <a:rPr lang="fr-FR" dirty="0"/>
              <a:t> online interviews)</a:t>
            </a:r>
          </a:p>
          <a:p>
            <a:endParaRPr lang="fr-FR" dirty="0"/>
          </a:p>
        </p:txBody>
      </p:sp>
    </p:spTree>
    <p:extLst>
      <p:ext uri="{BB962C8B-B14F-4D97-AF65-F5344CB8AC3E}">
        <p14:creationId xmlns:p14="http://schemas.microsoft.com/office/powerpoint/2010/main" val="306880225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2882</TotalTime>
  <Words>907</Words>
  <Application>Microsoft Office PowerPoint</Application>
  <PresentationFormat>Grand écran</PresentationFormat>
  <Paragraphs>73</Paragraphs>
  <Slides>11</Slides>
  <Notes>6</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Calibri Light</vt:lpstr>
      <vt:lpstr>Thème Office</vt:lpstr>
      <vt:lpstr>CRIAs of COVID-19 related States measures</vt:lpstr>
      <vt:lpstr>Présentation PowerPoint</vt:lpstr>
      <vt:lpstr>CRIA/CRIE</vt:lpstr>
      <vt:lpstr>What was this project about?</vt:lpstr>
      <vt:lpstr>Methodology</vt:lpstr>
      <vt:lpstr>Approach and depth of the CRIA </vt:lpstr>
      <vt:lpstr>Groups of children some CRIAs focused on</vt:lpstr>
      <vt:lpstr>Child Rights involved </vt:lpstr>
      <vt:lpstr>Challenges in undertaking this CRIA </vt:lpstr>
      <vt:lpstr>Preliminary lessons learned</vt:lpstr>
      <vt:lpstr>Follow-up to the initiative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Methodology for undertaking a CRIA of COVID-19 related States measures</dc:title>
  <dc:creator>Lerch Véronique</dc:creator>
  <cp:lastModifiedBy>Lerch Véronique</cp:lastModifiedBy>
  <cp:revision>22</cp:revision>
  <dcterms:created xsi:type="dcterms:W3CDTF">2021-03-22T06:22:36Z</dcterms:created>
  <dcterms:modified xsi:type="dcterms:W3CDTF">2021-09-23T21:09:31Z</dcterms:modified>
</cp:coreProperties>
</file>