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93" r:id="rId5"/>
    <p:sldId id="337" r:id="rId6"/>
    <p:sldId id="318" r:id="rId7"/>
    <p:sldId id="340" r:id="rId8"/>
    <p:sldId id="324" r:id="rId9"/>
    <p:sldId id="325" r:id="rId10"/>
    <p:sldId id="326" r:id="rId11"/>
    <p:sldId id="339" r:id="rId12"/>
  </p:sldIdLst>
  <p:sldSz cx="12192000" cy="6858000"/>
  <p:notesSz cx="6858000" cy="9144000"/>
  <p:embeddedFontLst>
    <p:embeddedFont>
      <p:font typeface="VAG Rounded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5190" autoAdjust="0"/>
  </p:normalViewPr>
  <p:slideViewPr>
    <p:cSldViewPr snapToGrid="0" showGuides="1">
      <p:cViewPr>
        <p:scale>
          <a:sx n="114" d="100"/>
          <a:sy n="114" d="100"/>
        </p:scale>
        <p:origin x="-14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1"/>
              <a:t>Graph 2: the percentage of young people who feel worried, sad and lonely 'most of the time'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Who feel worried 'most of the time'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388591800356517E-2"/>
                  <c:y val="-6.7093175853018376E-3"/>
                </c:manualLayout>
              </c:layout>
              <c:tx>
                <c:rich>
                  <a:bodyPr/>
                  <a:lstStyle/>
                  <a:p>
                    <a:fld id="{42A2BDE8-34D4-4489-8AD8-A010C3368CEB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1194295900178252E-2"/>
                  <c:y val="2.2026431718061675E-2"/>
                </c:manualLayout>
              </c:layout>
              <c:tx>
                <c:rich>
                  <a:bodyPr/>
                  <a:lstStyle/>
                  <a:p>
                    <a:fld id="{AF01F4C0-B4C6-4EF1-AD4E-4427683EF881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7825311942959044E-2"/>
                  <c:y val="1.4921599239750137E-2"/>
                </c:manualLayout>
              </c:layout>
              <c:tx>
                <c:rich>
                  <a:bodyPr/>
                  <a:lstStyle/>
                  <a:p>
                    <a:fld id="{E59A684E-44B4-41AF-8400-B7ED6C3ABB7F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2.6737967914438502E-2"/>
                  <c:y val="-1.7485179654267356E-2"/>
                </c:manualLayout>
              </c:layout>
              <c:tx>
                <c:rich>
                  <a:bodyPr/>
                  <a:lstStyle/>
                  <a:p>
                    <a:fld id="{8623CD42-0D64-4CAD-A4FA-C8CC0D640AEE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3.5650711608909848E-2"/>
                  <c:y val="-2.4668946284731649E-2"/>
                </c:manualLayout>
              </c:layout>
              <c:tx>
                <c:rich>
                  <a:bodyPr/>
                  <a:lstStyle/>
                  <a:p>
                    <a:fld id="{1ABC4B88-ABE3-4CA0-B072-FF13ACA00397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910-4F62-875D-6E73E2D1B544}"/>
                </c:ext>
                <c:ext xmlns:c15="http://schemas.microsoft.com/office/drawing/2012/chart" uri="{CE6537A1-D6FC-4f65-9D91-7224C49458BB}">
                  <c15:layout>
                    <c:manualLayout>
                      <c:w val="5.025632658217187E-2"/>
                      <c:h val="5.24247103810299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3.342245989304813E-2"/>
                  <c:y val="2.569750367107182E-2"/>
                </c:manualLayout>
              </c:layout>
              <c:tx>
                <c:rich>
                  <a:bodyPr/>
                  <a:lstStyle/>
                  <a:p>
                    <a:fld id="{97EC1CA1-6A27-4D7F-A2CA-B4CC10B06F71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3.342245989304813E-2"/>
                  <c:y val="2.5697503671071951E-2"/>
                </c:manualLayout>
              </c:layout>
              <c:tx>
                <c:rich>
                  <a:bodyPr/>
                  <a:lstStyle/>
                  <a:p>
                    <a:fld id="{8B029081-1F88-491D-9631-D4BBB9E5591F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342245989304813E-2"/>
                  <c:y val="2.5697503671071951E-2"/>
                </c:manualLayout>
              </c:layout>
              <c:tx>
                <c:rich>
                  <a:bodyPr/>
                  <a:lstStyle/>
                  <a:p>
                    <a:fld id="{88190873-32A1-41D3-8EB4-F78B14CBF228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3.342245989304813E-2"/>
                  <c:y val="2.5697503671071951E-2"/>
                </c:manualLayout>
              </c:layout>
              <c:tx>
                <c:rich>
                  <a:bodyPr/>
                  <a:lstStyle/>
                  <a:p>
                    <a:fld id="{B57AFC02-3B8F-4763-A4BF-08332AEE5D97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3.342245989304813E-2"/>
                  <c:y val="2.5697503671071951E-2"/>
                </c:manualLayout>
              </c:layout>
              <c:tx>
                <c:rich>
                  <a:bodyPr/>
                  <a:lstStyle/>
                  <a:p>
                    <a:fld id="{2AE9EA69-F684-450B-AB4C-18392C167E6A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3.5650623885918005E-2"/>
                  <c:y val="2.5697503671071886E-2"/>
                </c:manualLayout>
              </c:layout>
              <c:tx>
                <c:rich>
                  <a:bodyPr/>
                  <a:lstStyle/>
                  <a:p>
                    <a:fld id="{BD671CB4-7479-451B-83B8-6FCA26B2963E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-3.342245989304813E-2"/>
                  <c:y val="2.5697503671071886E-2"/>
                </c:manualLayout>
              </c:layout>
              <c:tx>
                <c:rich>
                  <a:bodyPr/>
                  <a:lstStyle/>
                  <a:p>
                    <a:fld id="{62BABF77-06DC-472B-96D9-98FC485E3841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7 yrs   old</c:v>
                </c:pt>
                <c:pt idx="1">
                  <c:v>8 yrs   old</c:v>
                </c:pt>
                <c:pt idx="2">
                  <c:v>9 yrs   old</c:v>
                </c:pt>
                <c:pt idx="3">
                  <c:v>10 yrs old</c:v>
                </c:pt>
                <c:pt idx="4">
                  <c:v>11 yrs old</c:v>
                </c:pt>
                <c:pt idx="5">
                  <c:v>12 yrs old</c:v>
                </c:pt>
                <c:pt idx="6">
                  <c:v>13 yrs old</c:v>
                </c:pt>
                <c:pt idx="7">
                  <c:v>14 yrs old</c:v>
                </c:pt>
                <c:pt idx="8">
                  <c:v>15 yrs old</c:v>
                </c:pt>
                <c:pt idx="9">
                  <c:v>16 yrs old</c:v>
                </c:pt>
                <c:pt idx="10">
                  <c:v>17 yrs old</c:v>
                </c:pt>
                <c:pt idx="11">
                  <c:v>18 yrs old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0.1</c:v>
                </c:pt>
                <c:pt idx="1">
                  <c:v>0.11</c:v>
                </c:pt>
                <c:pt idx="2">
                  <c:v>0.12</c:v>
                </c:pt>
                <c:pt idx="3">
                  <c:v>0.12</c:v>
                </c:pt>
                <c:pt idx="4">
                  <c:v>0.11</c:v>
                </c:pt>
                <c:pt idx="5">
                  <c:v>0.13</c:v>
                </c:pt>
                <c:pt idx="6">
                  <c:v>0.15</c:v>
                </c:pt>
                <c:pt idx="7">
                  <c:v>0.18</c:v>
                </c:pt>
                <c:pt idx="8">
                  <c:v>0.22</c:v>
                </c:pt>
                <c:pt idx="9">
                  <c:v>0.25</c:v>
                </c:pt>
                <c:pt idx="10">
                  <c:v>0.3</c:v>
                </c:pt>
                <c:pt idx="11">
                  <c:v>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0910-4F62-875D-6E73E2D1B5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Who feel sad 'most of the time'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106951871657762E-2"/>
                  <c:y val="2.0997940990134852E-2"/>
                </c:manualLayout>
              </c:layout>
              <c:tx>
                <c:rich>
                  <a:bodyPr/>
                  <a:lstStyle/>
                  <a:p>
                    <a:fld id="{7812172F-626D-4C42-A50F-B9FAB69E3902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8966131907308377E-2"/>
                  <c:y val="2.4589895013123361E-2"/>
                </c:manualLayout>
              </c:layout>
              <c:tx>
                <c:rich>
                  <a:bodyPr/>
                  <a:lstStyle/>
                  <a:p>
                    <a:fld id="{01878F7A-8A74-48F9-A047-713C2519042E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6737967914438544E-2"/>
                  <c:y val="2.8261041723232742E-2"/>
                </c:manualLayout>
              </c:layout>
              <c:tx>
                <c:rich>
                  <a:bodyPr/>
                  <a:lstStyle/>
                  <a:p>
                    <a:fld id="{8EEE86A2-0762-46B7-885E-6C9B54DB6963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2.6737967914438502E-2"/>
                  <c:y val="2.4589895013123361E-2"/>
                </c:manualLayout>
              </c:layout>
              <c:tx>
                <c:rich>
                  <a:bodyPr/>
                  <a:lstStyle/>
                  <a:p>
                    <a:fld id="{81F8C240-ECAA-4586-936A-F88BF7CC84C9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2.8966131907308377E-2"/>
                  <c:y val="2.0997940990134852E-2"/>
                </c:manualLayout>
              </c:layout>
              <c:tx>
                <c:rich>
                  <a:bodyPr/>
                  <a:lstStyle/>
                  <a:p>
                    <a:fld id="{84F625B7-EE0E-48D5-B270-7DBC03F7136D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3.342245989304813E-2"/>
                  <c:y val="-2.5697503671072021E-2"/>
                </c:manualLayout>
              </c:layout>
              <c:tx>
                <c:rich>
                  <a:bodyPr/>
                  <a:lstStyle/>
                  <a:p>
                    <a:fld id="{9FB66385-22C2-4748-B99E-FF501C7B92BB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4.6791443850267463E-2"/>
                  <c:y val="-2.9368608018825234E-2"/>
                </c:manualLayout>
              </c:layout>
              <c:tx>
                <c:rich>
                  <a:bodyPr/>
                  <a:lstStyle/>
                  <a:p>
                    <a:fld id="{78BD14BA-CFA4-4071-9A49-4AC23124F5EF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5650623885918005E-2"/>
                  <c:y val="-2.5697503671071951E-2"/>
                </c:manualLayout>
              </c:layout>
              <c:tx>
                <c:rich>
                  <a:bodyPr/>
                  <a:lstStyle/>
                  <a:p>
                    <a:fld id="{531E8E13-51A8-44B4-823A-78E049CA344E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3.5650623885917922E-2"/>
                  <c:y val="-3.6552516064802247E-2"/>
                </c:manualLayout>
              </c:layout>
              <c:tx>
                <c:rich>
                  <a:bodyPr/>
                  <a:lstStyle/>
                  <a:p>
                    <a:fld id="{916FB9C8-6178-4627-9F51-0FD882C552DF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3.787878787878788E-2"/>
                  <c:y val="-2.9368575624082301E-2"/>
                </c:manualLayout>
              </c:layout>
              <c:tx>
                <c:rich>
                  <a:bodyPr/>
                  <a:lstStyle/>
                  <a:p>
                    <a:fld id="{5EEE9BB5-E96C-436B-A0A6-1FFFD63D97CA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3.5650623885918005E-2"/>
                  <c:y val="-2.5697503671071951E-2"/>
                </c:manualLayout>
              </c:layout>
              <c:tx>
                <c:rich>
                  <a:bodyPr/>
                  <a:lstStyle/>
                  <a:p>
                    <a:fld id="{01B56DBE-024D-41DC-B8D7-8A279D94E20F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-1.3368983957219251E-2"/>
                  <c:y val="6.6301248981808312E-3"/>
                </c:manualLayout>
              </c:layout>
              <c:tx>
                <c:rich>
                  <a:bodyPr/>
                  <a:lstStyle/>
                  <a:p>
                    <a:fld id="{F71AFF51-F7D2-4A0B-8733-10F79C28B304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7 yrs   old</c:v>
                </c:pt>
                <c:pt idx="1">
                  <c:v>8 yrs   old</c:v>
                </c:pt>
                <c:pt idx="2">
                  <c:v>9 yrs   old</c:v>
                </c:pt>
                <c:pt idx="3">
                  <c:v>10 yrs old</c:v>
                </c:pt>
                <c:pt idx="4">
                  <c:v>11 yrs old</c:v>
                </c:pt>
                <c:pt idx="5">
                  <c:v>12 yrs old</c:v>
                </c:pt>
                <c:pt idx="6">
                  <c:v>13 yrs old</c:v>
                </c:pt>
                <c:pt idx="7">
                  <c:v>14 yrs old</c:v>
                </c:pt>
                <c:pt idx="8">
                  <c:v>15 yrs old</c:v>
                </c:pt>
                <c:pt idx="9">
                  <c:v>16 yrs old</c:v>
                </c:pt>
                <c:pt idx="10">
                  <c:v>17 yrs old</c:v>
                </c:pt>
                <c:pt idx="11">
                  <c:v>18 yrs old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0.08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0.08</c:v>
                </c:pt>
                <c:pt idx="4">
                  <c:v>0.09</c:v>
                </c:pt>
                <c:pt idx="5">
                  <c:v>0.13</c:v>
                </c:pt>
                <c:pt idx="6">
                  <c:v>0.16</c:v>
                </c:pt>
                <c:pt idx="7">
                  <c:v>0.23</c:v>
                </c:pt>
                <c:pt idx="8">
                  <c:v>0.24</c:v>
                </c:pt>
                <c:pt idx="9">
                  <c:v>0.28999999999999998</c:v>
                </c:pt>
                <c:pt idx="10">
                  <c:v>0.32</c:v>
                </c:pt>
                <c:pt idx="11">
                  <c:v>0.33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0910-4F62-875D-6E73E2D1B5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 Who feel lonely 'most of the time'</c:v>
                </c:pt>
              </c:strCache>
            </c:strRef>
          </c:tx>
          <c:spPr>
            <a:ln w="28575" cap="rnd">
              <a:solidFill>
                <a:srgbClr val="FF00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66"/>
              </a:solidFill>
              <a:ln w="9525">
                <a:solidFill>
                  <a:srgbClr val="FF006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194295900178252E-2"/>
                  <c:y val="-3.303964757709258E-2"/>
                </c:manualLayout>
              </c:layout>
              <c:tx>
                <c:rich>
                  <a:bodyPr/>
                  <a:lstStyle/>
                  <a:p>
                    <a:fld id="{78B60FE2-F84D-4D1B-A9B3-112F082C1ADC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5650623885918026E-2"/>
                  <c:y val="-3.3039647577092643E-2"/>
                </c:manualLayout>
              </c:layout>
              <c:tx>
                <c:rich>
                  <a:bodyPr/>
                  <a:lstStyle/>
                  <a:p>
                    <a:fld id="{B9B79839-CF88-48D0-B576-3CB5238258CB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1194295900178252E-2"/>
                  <c:y val="-2.8735632183908111E-2"/>
                </c:manualLayout>
              </c:layout>
              <c:tx>
                <c:rich>
                  <a:bodyPr/>
                  <a:lstStyle/>
                  <a:p>
                    <a:fld id="{AF4A6E79-CB8F-422B-BFE0-7EB8A786D917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1194295900178293E-2"/>
                  <c:y val="-2.8735632183908111E-2"/>
                </c:manualLayout>
              </c:layout>
              <c:tx>
                <c:rich>
                  <a:bodyPr/>
                  <a:lstStyle/>
                  <a:p>
                    <a:fld id="{962F6266-5393-4651-9106-99EF5193867B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3.1194295900178252E-2"/>
                  <c:y val="-2.8735632183908111E-2"/>
                </c:manualLayout>
              </c:layout>
              <c:tx>
                <c:rich>
                  <a:bodyPr/>
                  <a:lstStyle/>
                  <a:p>
                    <a:fld id="{328D219D-221C-4BB7-A5B1-F0B0085E4484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3.5650623885918005E-2"/>
                  <c:y val="-2.5143678160919541E-2"/>
                </c:manualLayout>
              </c:layout>
              <c:tx>
                <c:rich>
                  <a:bodyPr/>
                  <a:lstStyle/>
                  <a:p>
                    <a:fld id="{2D8A9313-53BE-455F-B3AA-16AF502AA3BA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4.233511586452763E-2"/>
                  <c:y val="-2.5143678160919541E-2"/>
                </c:manualLayout>
              </c:layout>
              <c:tx>
                <c:rich>
                  <a:bodyPr/>
                  <a:lstStyle/>
                  <a:p>
                    <a:fld id="{B35A2ADA-F649-4EDC-A26F-7611BEAD56B3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5650623885918005E-2"/>
                  <c:y val="-2.5143678160919541E-2"/>
                </c:manualLayout>
              </c:layout>
              <c:tx>
                <c:rich>
                  <a:bodyPr/>
                  <a:lstStyle/>
                  <a:p>
                    <a:fld id="{3752FB8B-51FA-4F36-B91C-E17368EED66C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3.787878787878788E-2"/>
                  <c:y val="-3.2327586206896554E-2"/>
                </c:manualLayout>
              </c:layout>
              <c:tx>
                <c:rich>
                  <a:bodyPr/>
                  <a:lstStyle/>
                  <a:p>
                    <a:fld id="{7AC01A27-60FC-4CA2-B8C4-E727FD499B7B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0106951871657755E-2"/>
                  <c:y val="-2.873563218390808E-2"/>
                </c:manualLayout>
              </c:layout>
              <c:tx>
                <c:rich>
                  <a:bodyPr/>
                  <a:lstStyle/>
                  <a:p>
                    <a:fld id="{09ECE12B-0891-4699-BFF9-2083393FAE8F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4.0106951871657755E-2"/>
                  <c:y val="-2.5143678160919572E-2"/>
                </c:manualLayout>
              </c:layout>
              <c:tx>
                <c:rich>
                  <a:bodyPr/>
                  <a:lstStyle/>
                  <a:p>
                    <a:fld id="{72E61A2F-DD84-4BA9-9348-5A58375D76B3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-2.6737967914438502E-2"/>
                  <c:y val="-3.2327586206896554E-2"/>
                </c:manualLayout>
              </c:layout>
              <c:tx>
                <c:rich>
                  <a:bodyPr/>
                  <a:lstStyle/>
                  <a:p>
                    <a:fld id="{BA558A14-5B1D-4FFB-8830-CAEC31B756E6}" type="VALUE">
                      <a:rPr lang="en-US" sz="95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0910-4F62-875D-6E73E2D1B54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7 yrs   old</c:v>
                </c:pt>
                <c:pt idx="1">
                  <c:v>8 yrs   old</c:v>
                </c:pt>
                <c:pt idx="2">
                  <c:v>9 yrs   old</c:v>
                </c:pt>
                <c:pt idx="3">
                  <c:v>10 yrs old</c:v>
                </c:pt>
                <c:pt idx="4">
                  <c:v>11 yrs old</c:v>
                </c:pt>
                <c:pt idx="5">
                  <c:v>12 yrs old</c:v>
                </c:pt>
                <c:pt idx="6">
                  <c:v>13 yrs old</c:v>
                </c:pt>
                <c:pt idx="7">
                  <c:v>14 yrs old</c:v>
                </c:pt>
                <c:pt idx="8">
                  <c:v>15 yrs old</c:v>
                </c:pt>
                <c:pt idx="9">
                  <c:v>16 yrs old</c:v>
                </c:pt>
                <c:pt idx="10">
                  <c:v>17 yrs old</c:v>
                </c:pt>
                <c:pt idx="11">
                  <c:v>18 yrs old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0.13</c:v>
                </c:pt>
                <c:pt idx="1">
                  <c:v>0.11</c:v>
                </c:pt>
                <c:pt idx="2">
                  <c:v>0.13</c:v>
                </c:pt>
                <c:pt idx="3">
                  <c:v>0.15</c:v>
                </c:pt>
                <c:pt idx="4">
                  <c:v>0.17</c:v>
                </c:pt>
                <c:pt idx="5">
                  <c:v>0.2</c:v>
                </c:pt>
                <c:pt idx="6">
                  <c:v>0.24</c:v>
                </c:pt>
                <c:pt idx="7">
                  <c:v>0.28000000000000003</c:v>
                </c:pt>
                <c:pt idx="8">
                  <c:v>0.3</c:v>
                </c:pt>
                <c:pt idx="9">
                  <c:v>0.36</c:v>
                </c:pt>
                <c:pt idx="10">
                  <c:v>0.4</c:v>
                </c:pt>
                <c:pt idx="11">
                  <c:v>0.34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6-0910-4F62-875D-6E73E2D1B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161024"/>
        <c:axId val="166191488"/>
      </c:lineChart>
      <c:catAx>
        <c:axId val="16616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6191488"/>
        <c:crosses val="autoZero"/>
        <c:auto val="1"/>
        <c:lblAlgn val="ctr"/>
        <c:lblOffset val="100"/>
        <c:noMultiLvlLbl val="0"/>
      </c:catAx>
      <c:valAx>
        <c:axId val="16619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616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D4C90-9C71-4D39-8280-69583A66C294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A6EA9-66A1-4DDF-AD32-3B154CB7BBD1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56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A6EA9-66A1-4DDF-AD32-3B154CB7BBD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55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9904-2EA4-45AE-81E7-48942261622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45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=""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=""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=""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=""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=""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=""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=""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comwales.org.uk/publications/no-wrong-door-bringing-services-together-to-meet-childrens-needs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142996" y="831824"/>
            <a:ext cx="4419936" cy="37117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 smtClean="0">
                <a:latin typeface="+mj-lt"/>
              </a:rPr>
              <a:t>Sally Holland</a:t>
            </a:r>
          </a:p>
          <a:p>
            <a:pPr algn="just"/>
            <a:endParaRPr lang="en-GB" sz="3200" dirty="0">
              <a:latin typeface="+mj-lt"/>
            </a:endParaRPr>
          </a:p>
          <a:p>
            <a:pPr algn="ctr"/>
            <a:r>
              <a:rPr lang="en-GB" sz="3200" dirty="0" err="1" smtClean="0">
                <a:latin typeface="+mj-lt"/>
              </a:rPr>
              <a:t>Comisiynydd</a:t>
            </a:r>
            <a:r>
              <a:rPr lang="en-GB" sz="3200" dirty="0" smtClean="0">
                <a:latin typeface="+mj-lt"/>
              </a:rPr>
              <a:t> Plant </a:t>
            </a:r>
            <a:r>
              <a:rPr lang="en-GB" sz="3200" dirty="0" err="1" smtClean="0">
                <a:latin typeface="+mj-lt"/>
              </a:rPr>
              <a:t>Cymru</a:t>
            </a:r>
            <a:endParaRPr lang="en-GB" sz="3200" dirty="0" smtClean="0">
              <a:latin typeface="+mj-lt"/>
            </a:endParaRPr>
          </a:p>
          <a:p>
            <a:pPr algn="ctr"/>
            <a:endParaRPr lang="en-GB" sz="3200" dirty="0" smtClean="0">
              <a:latin typeface="+mj-lt"/>
            </a:endParaRPr>
          </a:p>
          <a:p>
            <a:pPr algn="ctr"/>
            <a:r>
              <a:rPr lang="en-GB" sz="3200" dirty="0" smtClean="0">
                <a:latin typeface="+mj-lt"/>
              </a:rPr>
              <a:t>Children’s Commissioner for Wales</a:t>
            </a:r>
            <a:endParaRPr lang="en-GB" sz="3200" dirty="0"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25976" y="831824"/>
            <a:ext cx="6117020" cy="3789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en-GB" sz="3600" b="1" dirty="0" smtClean="0">
                <a:solidFill>
                  <a:schemeClr val="bg2"/>
                </a:solidFill>
              </a:rPr>
              <a:t>Learning about and supporting children’s mental health during the pandemic: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endParaRPr lang="en-GB" sz="3600" b="1" dirty="0">
              <a:solidFill>
                <a:schemeClr val="bg2"/>
              </a:solidFill>
              <a:latin typeface="+mj-lt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en-GB" sz="3600" b="1" dirty="0" smtClean="0">
                <a:solidFill>
                  <a:schemeClr val="bg2"/>
                </a:solidFill>
                <a:latin typeface="+mj-lt"/>
              </a:rPr>
              <a:t>A Children’s Commissioner's role</a:t>
            </a:r>
            <a:endParaRPr lang="en-GB" sz="36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31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3579" y="752651"/>
            <a:ext cx="10304835" cy="609398"/>
          </a:xfrm>
        </p:spPr>
        <p:txBody>
          <a:bodyPr/>
          <a:lstStyle/>
          <a:p>
            <a:r>
              <a:rPr lang="en-GB" sz="4400" dirty="0" smtClean="0"/>
              <a:t>Our Main Aims During the Pandemic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1895" y="1795637"/>
            <a:ext cx="10959385" cy="438068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Make sure children have clear and reliable information and advice</a:t>
            </a:r>
          </a:p>
          <a:p>
            <a:pPr marL="514350" indent="-514350">
              <a:buAutoNum type="arabicPeriod"/>
            </a:pPr>
            <a:r>
              <a:rPr lang="en-GB" dirty="0" smtClean="0"/>
              <a:t>Check that children are safe and getting what they need</a:t>
            </a:r>
          </a:p>
          <a:p>
            <a:pPr marL="514350" indent="-514350">
              <a:buAutoNum type="arabicPeriod"/>
            </a:pPr>
            <a:r>
              <a:rPr lang="en-GB" dirty="0" smtClean="0"/>
              <a:t>Make sure children are listened to</a:t>
            </a:r>
          </a:p>
          <a:p>
            <a:pPr marL="514350" indent="-514350">
              <a:buAutoNum type="arabicPeriod"/>
            </a:pPr>
            <a:r>
              <a:rPr lang="en-GB" dirty="0" smtClean="0"/>
              <a:t>Help government and other services hear and respond to children's experiences and views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87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431" y="673960"/>
            <a:ext cx="10403174" cy="3323987"/>
          </a:xfrm>
        </p:spPr>
        <p:txBody>
          <a:bodyPr/>
          <a:lstStyle/>
          <a:p>
            <a:pPr lvl="0"/>
            <a:r>
              <a:rPr lang="en-GB" dirty="0"/>
              <a:t>What have children in Wales told us about how they have been feeling during the pandemic?</a:t>
            </a:r>
          </a:p>
        </p:txBody>
      </p:sp>
    </p:spTree>
    <p:extLst>
      <p:ext uri="{BB962C8B-B14F-4D97-AF65-F5344CB8AC3E}">
        <p14:creationId xmlns:p14="http://schemas.microsoft.com/office/powerpoint/2010/main" val="1046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6500" y="759226"/>
            <a:ext cx="10304835" cy="83099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20567" y="820186"/>
            <a:ext cx="4160520" cy="37213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280160" y="759226"/>
            <a:ext cx="5090160" cy="384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29588240"/>
              </p:ext>
            </p:extLst>
          </p:nvPr>
        </p:nvGraphicFramePr>
        <p:xfrm>
          <a:off x="736435" y="526473"/>
          <a:ext cx="10790547" cy="456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49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9672" y="822036"/>
            <a:ext cx="107603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bg1"/>
                </a:solidFill>
                <a:latin typeface="VAG Rounded" charset="0"/>
              </a:rPr>
              <a:t>I hate this pandemic, and I hate locking down. I want to train football with my friends, go for walks with my family and gather with friends and have fun. Boring </a:t>
            </a:r>
            <a:r>
              <a:rPr lang="en-GB" sz="2400" dirty="0">
                <a:solidFill>
                  <a:schemeClr val="bg1"/>
                </a:solidFill>
                <a:latin typeface="VAG Rounded" charset="0"/>
              </a:rPr>
              <a:t>(10 year old mid Wales)</a:t>
            </a:r>
          </a:p>
          <a:p>
            <a:endParaRPr lang="en-GB" sz="2400" i="1" dirty="0">
              <a:solidFill>
                <a:schemeClr val="bg1"/>
              </a:solidFill>
              <a:latin typeface="VAG Rounded" charset="0"/>
            </a:endParaRPr>
          </a:p>
          <a:p>
            <a:r>
              <a:rPr lang="en-GB" sz="2400" i="1" dirty="0">
                <a:solidFill>
                  <a:schemeClr val="bg1"/>
                </a:solidFill>
                <a:latin typeface="VAG Rounded" charset="0"/>
              </a:rPr>
              <a:t>I feel really angry and frustrated that nearly a year of my childhood has been lost. I love and thrive in going to school and the total lack of any structure and routines is really affecting me now. I have put on weight as </a:t>
            </a:r>
            <a:r>
              <a:rPr lang="en-GB" sz="2400" i="1" dirty="0" err="1">
                <a:solidFill>
                  <a:schemeClr val="bg1"/>
                </a:solidFill>
                <a:latin typeface="VAG Rounded" charset="0"/>
              </a:rPr>
              <a:t>i</a:t>
            </a:r>
            <a:r>
              <a:rPr lang="en-GB" sz="2400" i="1" dirty="0">
                <a:solidFill>
                  <a:schemeClr val="bg1"/>
                </a:solidFill>
                <a:latin typeface="VAG Rounded" charset="0"/>
              </a:rPr>
              <a:t> can't even play football which </a:t>
            </a:r>
            <a:r>
              <a:rPr lang="en-GB" sz="2400" i="1" dirty="0" err="1">
                <a:solidFill>
                  <a:schemeClr val="bg1"/>
                </a:solidFill>
                <a:latin typeface="VAG Rounded" charset="0"/>
              </a:rPr>
              <a:t>i</a:t>
            </a:r>
            <a:r>
              <a:rPr lang="en-GB" sz="2400" i="1" dirty="0">
                <a:solidFill>
                  <a:schemeClr val="bg1"/>
                </a:solidFill>
                <a:latin typeface="VAG Rounded" charset="0"/>
              </a:rPr>
              <a:t> love. I'm really sociable and haven't seen friends for months and have no idea when </a:t>
            </a:r>
            <a:r>
              <a:rPr lang="en-GB" sz="2400" i="1" dirty="0" err="1">
                <a:solidFill>
                  <a:schemeClr val="bg1"/>
                </a:solidFill>
                <a:latin typeface="VAG Rounded" charset="0"/>
              </a:rPr>
              <a:t>i</a:t>
            </a:r>
            <a:r>
              <a:rPr lang="en-GB" sz="2400" i="1" dirty="0">
                <a:solidFill>
                  <a:schemeClr val="bg1"/>
                </a:solidFill>
                <a:latin typeface="VAG Rounded" charset="0"/>
              </a:rPr>
              <a:t> will again. Every day is the same and </a:t>
            </a:r>
            <a:r>
              <a:rPr lang="en-GB" sz="2400" i="1" dirty="0" err="1">
                <a:solidFill>
                  <a:schemeClr val="bg1"/>
                </a:solidFill>
                <a:latin typeface="VAG Rounded" charset="0"/>
              </a:rPr>
              <a:t>i</a:t>
            </a:r>
            <a:r>
              <a:rPr lang="en-GB" sz="2400" i="1" dirty="0">
                <a:solidFill>
                  <a:schemeClr val="bg1"/>
                </a:solidFill>
                <a:latin typeface="VAG Rounded" charset="0"/>
              </a:rPr>
              <a:t> feel quite </a:t>
            </a:r>
            <a:r>
              <a:rPr lang="en-GB" sz="2400" i="1" dirty="0" smtClean="0">
                <a:solidFill>
                  <a:schemeClr val="bg1"/>
                </a:solidFill>
                <a:latin typeface="VAG Rounded" charset="0"/>
              </a:rPr>
              <a:t>hopeless </a:t>
            </a:r>
            <a:r>
              <a:rPr lang="en-GB" sz="2400" dirty="0" smtClean="0">
                <a:solidFill>
                  <a:schemeClr val="bg1"/>
                </a:solidFill>
                <a:latin typeface="VAG Rounded" charset="0"/>
              </a:rPr>
              <a:t>(</a:t>
            </a:r>
            <a:r>
              <a:rPr lang="en-GB" sz="2400" dirty="0">
                <a:solidFill>
                  <a:schemeClr val="bg1"/>
                </a:solidFill>
                <a:latin typeface="VAG Rounded" charset="0"/>
              </a:rPr>
              <a:t>15 year old south east Wales)</a:t>
            </a:r>
          </a:p>
        </p:txBody>
      </p:sp>
    </p:spTree>
    <p:extLst>
      <p:ext uri="{BB962C8B-B14F-4D97-AF65-F5344CB8AC3E}">
        <p14:creationId xmlns:p14="http://schemas.microsoft.com/office/powerpoint/2010/main" val="30674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342" y="842083"/>
            <a:ext cx="107902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i="1" dirty="0" smtClean="0">
                <a:solidFill>
                  <a:schemeClr val="bg1"/>
                </a:solidFill>
                <a:latin typeface="+mj-lt"/>
              </a:rPr>
              <a:t>I </a:t>
            </a:r>
            <a:r>
              <a:rPr lang="en-GB" sz="2600" i="1" dirty="0">
                <a:solidFill>
                  <a:schemeClr val="bg1"/>
                </a:solidFill>
                <a:latin typeface="+mj-lt"/>
              </a:rPr>
              <a:t>am enjoying lockdown more than school and am much less stressed than I used to </a:t>
            </a:r>
            <a:r>
              <a:rPr lang="en-GB" sz="2600" i="1" dirty="0" smtClean="0">
                <a:solidFill>
                  <a:schemeClr val="bg1"/>
                </a:solidFill>
                <a:latin typeface="+mj-lt"/>
              </a:rPr>
              <a:t>be </a:t>
            </a:r>
            <a:r>
              <a:rPr lang="en-GB" sz="2600" dirty="0">
                <a:solidFill>
                  <a:schemeClr val="bg1"/>
                </a:solidFill>
                <a:latin typeface="+mj-lt"/>
              </a:rPr>
              <a:t>(13 year old central south Wales</a:t>
            </a:r>
            <a:r>
              <a:rPr lang="en-GB" sz="26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endParaRPr lang="en-GB" sz="2600" dirty="0">
              <a:solidFill>
                <a:schemeClr val="bg1"/>
              </a:solidFill>
              <a:latin typeface="+mj-lt"/>
            </a:endParaRPr>
          </a:p>
          <a:p>
            <a:r>
              <a:rPr lang="en-GB" sz="2600" i="1" dirty="0" smtClean="0">
                <a:solidFill>
                  <a:schemeClr val="bg1"/>
                </a:solidFill>
                <a:latin typeface="+mj-lt"/>
              </a:rPr>
              <a:t>Not going to school has helped me in many ways; it gave me time to recover from being in poor mental health and gave me a break from all the hassle of school days </a:t>
            </a:r>
            <a:r>
              <a:rPr lang="en-GB" sz="2600" dirty="0" smtClean="0">
                <a:solidFill>
                  <a:schemeClr val="bg1"/>
                </a:solidFill>
                <a:latin typeface="+mj-lt"/>
              </a:rPr>
              <a:t>(13 year old, north west Wales)</a:t>
            </a:r>
          </a:p>
          <a:p>
            <a:endParaRPr lang="en-GB" sz="2600" i="1" dirty="0">
              <a:solidFill>
                <a:schemeClr val="bg1"/>
              </a:solidFill>
              <a:latin typeface="+mj-lt"/>
            </a:endParaRPr>
          </a:p>
          <a:p>
            <a:r>
              <a:rPr lang="en-GB" sz="2600" i="1" dirty="0" smtClean="0">
                <a:solidFill>
                  <a:schemeClr val="bg1"/>
                </a:solidFill>
                <a:latin typeface="+mj-lt"/>
              </a:rPr>
              <a:t>I’ve gotten closer to my family because they used to be out all the time, now they are at home and I talk to them more </a:t>
            </a:r>
            <a:r>
              <a:rPr lang="en-GB" sz="2600" dirty="0" smtClean="0">
                <a:solidFill>
                  <a:schemeClr val="bg1"/>
                </a:solidFill>
                <a:latin typeface="+mj-lt"/>
              </a:rPr>
              <a:t>(15 year old south east Wales)</a:t>
            </a:r>
            <a:endParaRPr lang="en-GB" sz="2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3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04885" y="621996"/>
            <a:ext cx="10304835" cy="830997"/>
          </a:xfrm>
        </p:spPr>
        <p:txBody>
          <a:bodyPr/>
          <a:lstStyle/>
          <a:p>
            <a:pPr algn="l"/>
            <a:r>
              <a:rPr lang="en-GB" dirty="0"/>
              <a:t>No </a:t>
            </a:r>
            <a:r>
              <a:rPr lang="en-GB" dirty="0" smtClean="0"/>
              <a:t>Wrong </a:t>
            </a:r>
            <a:r>
              <a:rPr lang="en-GB" dirty="0"/>
              <a:t>D</a:t>
            </a:r>
            <a:r>
              <a:rPr lang="en-GB" dirty="0" smtClean="0"/>
              <a:t>oor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t="3982" b="19376"/>
          <a:stretch/>
        </p:blipFill>
        <p:spPr>
          <a:xfrm>
            <a:off x="868307" y="1700143"/>
            <a:ext cx="2725696" cy="3161071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235" y="1667506"/>
            <a:ext cx="2286000" cy="3193708"/>
          </a:xfrm>
          <a:prstGeom prst="rect">
            <a:avLst/>
          </a:prstGeom>
        </p:spPr>
      </p:pic>
      <p:pic>
        <p:nvPicPr>
          <p:cNvPr id="7" name="Picture 6" descr="U:\COMMS OFFICER ROLE\RPB Report\Images\YOGI\english\The right doo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303" y="1700143"/>
            <a:ext cx="2256503" cy="3193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8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edaaa3-7766-4c66-951e-371f72d67791"/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1BEEFDF418748AC3CD31764B720C5" ma:contentTypeVersion="6" ma:contentTypeDescription="Create a new document." ma:contentTypeScope="" ma:versionID="15c48549817368c56aa75388cedbc7af">
  <xsd:schema xmlns:xsd="http://www.w3.org/2001/XMLSchema" xmlns:xs="http://www.w3.org/2001/XMLSchema" xmlns:p="http://schemas.microsoft.com/office/2006/metadata/properties" xmlns:ns2="f4edaaa3-7766-4c66-951e-371f72d67791" xmlns:ns4="http://schemas.microsoft.com/sharepoint/v4" targetNamespace="http://schemas.microsoft.com/office/2006/metadata/properties" ma:root="true" ma:fieldsID="3e5704b902d4b3bcf23a97e7084a686d" ns2:_="" ns4:_="">
    <xsd:import namespace="f4edaaa3-7766-4c66-951e-371f72d6779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daaa3-7766-4c66-951e-371f72d67791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96046bd6-6a06-4627-87fd-4da9d42fd848}" ma:internalName="TaxCatchAll" ma:showField="CatchAllData" ma:web="f4edaaa3-7766-4c66-951e-371f72d67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6CCF13-9911-4B37-9CBD-CA61567403E0}">
  <ds:schemaRefs>
    <ds:schemaRef ds:uri="http://schemas.microsoft.com/office/infopath/2007/PartnerControl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f4edaaa3-7766-4c66-951e-371f72d6779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8379EF-94FD-4448-9B03-16E823230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edaaa3-7766-4c66-951e-371f72d6779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4159</TotalTime>
  <Words>384</Words>
  <Application>Microsoft Office PowerPoint</Application>
  <PresentationFormat>Personnalisé</PresentationFormat>
  <Paragraphs>62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VAG Rounded</vt:lpstr>
      <vt:lpstr>VAG Rounded Std Thin</vt:lpstr>
      <vt:lpstr>Times New Roman</vt:lpstr>
      <vt:lpstr>VAG Rounded Std Light</vt:lpstr>
      <vt:lpstr>Calibri</vt:lpstr>
      <vt:lpstr>Office Theme</vt:lpstr>
      <vt:lpstr>Présentation PowerPoint</vt:lpstr>
      <vt:lpstr>Our Main Aims During the Pandemic</vt:lpstr>
      <vt:lpstr>What have children in Wales told us about how they have been feeling during the pandemic?</vt:lpstr>
      <vt:lpstr>Présentation PowerPoint</vt:lpstr>
      <vt:lpstr>Présentation PowerPoint</vt:lpstr>
      <vt:lpstr>Présentation PowerPoint</vt:lpstr>
      <vt:lpstr>Présentation PowerPoint</vt:lpstr>
      <vt:lpstr>No Wrong Door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Polina</cp:lastModifiedBy>
  <cp:revision>168</cp:revision>
  <dcterms:created xsi:type="dcterms:W3CDTF">2019-03-26T15:18:01Z</dcterms:created>
  <dcterms:modified xsi:type="dcterms:W3CDTF">2021-10-14T08:42:23Z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0x010100A871BEEFDF418748AC3CD31764B720C5</vt:lpwstr>
  </property>
</Properties>
</file>